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7"/>
  </p:notesMasterIdLst>
  <p:sldIdLst>
    <p:sldId id="256" r:id="rId2"/>
    <p:sldId id="257" r:id="rId3"/>
    <p:sldId id="258" r:id="rId4"/>
    <p:sldId id="754" r:id="rId5"/>
    <p:sldId id="854" r:id="rId6"/>
    <p:sldId id="855" r:id="rId7"/>
    <p:sldId id="856" r:id="rId8"/>
    <p:sldId id="857" r:id="rId9"/>
    <p:sldId id="858" r:id="rId10"/>
    <p:sldId id="967" r:id="rId11"/>
    <p:sldId id="259" r:id="rId12"/>
    <p:sldId id="984" r:id="rId13"/>
    <p:sldId id="990" r:id="rId14"/>
    <p:sldId id="262" r:id="rId15"/>
    <p:sldId id="988" r:id="rId16"/>
    <p:sldId id="991" r:id="rId17"/>
    <p:sldId id="995" r:id="rId18"/>
    <p:sldId id="717" r:id="rId19"/>
    <p:sldId id="942" r:id="rId20"/>
    <p:sldId id="982" r:id="rId21"/>
    <p:sldId id="999" r:id="rId22"/>
    <p:sldId id="280" r:id="rId23"/>
    <p:sldId id="264" r:id="rId24"/>
    <p:sldId id="742" r:id="rId25"/>
    <p:sldId id="943" r:id="rId26"/>
    <p:sldId id="952" r:id="rId27"/>
    <p:sldId id="789" r:id="rId28"/>
    <p:sldId id="983" r:id="rId29"/>
    <p:sldId id="950" r:id="rId30"/>
    <p:sldId id="945" r:id="rId31"/>
    <p:sldId id="954" r:id="rId32"/>
    <p:sldId id="951" r:id="rId33"/>
    <p:sldId id="987" r:id="rId34"/>
    <p:sldId id="944" r:id="rId35"/>
    <p:sldId id="971" r:id="rId36"/>
    <p:sldId id="972" r:id="rId37"/>
    <p:sldId id="973" r:id="rId38"/>
    <p:sldId id="975" r:id="rId39"/>
    <p:sldId id="976" r:id="rId40"/>
    <p:sldId id="977" r:id="rId41"/>
    <p:sldId id="978" r:id="rId42"/>
    <p:sldId id="979" r:id="rId43"/>
    <p:sldId id="960" r:id="rId44"/>
    <p:sldId id="261" r:id="rId45"/>
    <p:sldId id="715" r:id="rId46"/>
    <p:sldId id="265" r:id="rId47"/>
    <p:sldId id="741" r:id="rId48"/>
    <p:sldId id="716" r:id="rId49"/>
    <p:sldId id="714" r:id="rId50"/>
    <p:sldId id="260" r:id="rId51"/>
    <p:sldId id="743" r:id="rId52"/>
    <p:sldId id="719" r:id="rId53"/>
    <p:sldId id="745" r:id="rId54"/>
    <p:sldId id="955" r:id="rId55"/>
    <p:sldId id="740" r:id="rId56"/>
    <p:sldId id="266" r:id="rId57"/>
    <p:sldId id="495" r:id="rId58"/>
    <p:sldId id="292" r:id="rId59"/>
    <p:sldId id="861" r:id="rId60"/>
    <p:sldId id="732" r:id="rId61"/>
    <p:sldId id="969" r:id="rId62"/>
    <p:sldId id="736" r:id="rId63"/>
    <p:sldId id="735" r:id="rId64"/>
    <p:sldId id="860" r:id="rId65"/>
    <p:sldId id="737" r:id="rId66"/>
    <p:sldId id="738" r:id="rId67"/>
    <p:sldId id="744" r:id="rId68"/>
    <p:sldId id="994" r:id="rId69"/>
    <p:sldId id="427" r:id="rId70"/>
    <p:sldId id="989" r:id="rId71"/>
    <p:sldId id="993" r:id="rId72"/>
    <p:sldId id="985" r:id="rId73"/>
    <p:sldId id="968" r:id="rId74"/>
    <p:sldId id="970" r:id="rId75"/>
    <p:sldId id="996" r:id="rId76"/>
    <p:sldId id="997" r:id="rId77"/>
    <p:sldId id="966" r:id="rId78"/>
    <p:sldId id="946" r:id="rId79"/>
    <p:sldId id="998" r:id="rId80"/>
    <p:sldId id="263" r:id="rId81"/>
    <p:sldId id="713" r:id="rId82"/>
    <p:sldId id="718" r:id="rId83"/>
    <p:sldId id="724" r:id="rId84"/>
    <p:sldId id="948" r:id="rId85"/>
    <p:sldId id="725" r:id="rId86"/>
    <p:sldId id="859" r:id="rId87"/>
    <p:sldId id="947" r:id="rId88"/>
    <p:sldId id="726" r:id="rId89"/>
    <p:sldId id="727" r:id="rId90"/>
    <p:sldId id="728" r:id="rId91"/>
    <p:sldId id="729" r:id="rId92"/>
    <p:sldId id="267" r:id="rId93"/>
    <p:sldId id="268" r:id="rId94"/>
    <p:sldId id="269" r:id="rId95"/>
    <p:sldId id="270" r:id="rId96"/>
    <p:sldId id="271" r:id="rId97"/>
    <p:sldId id="272" r:id="rId98"/>
    <p:sldId id="273" r:id="rId99"/>
    <p:sldId id="274" r:id="rId100"/>
    <p:sldId id="275" r:id="rId101"/>
    <p:sldId id="276" r:id="rId102"/>
    <p:sldId id="277" r:id="rId103"/>
    <p:sldId id="278" r:id="rId104"/>
    <p:sldId id="279" r:id="rId105"/>
    <p:sldId id="730" r:id="rId106"/>
    <p:sldId id="281" r:id="rId107"/>
    <p:sldId id="282" r:id="rId108"/>
    <p:sldId id="283" r:id="rId109"/>
    <p:sldId id="284" r:id="rId110"/>
    <p:sldId id="285" r:id="rId111"/>
    <p:sldId id="286" r:id="rId112"/>
    <p:sldId id="287" r:id="rId113"/>
    <p:sldId id="288" r:id="rId114"/>
    <p:sldId id="289" r:id="rId115"/>
    <p:sldId id="290" r:id="rId116"/>
    <p:sldId id="291" r:id="rId117"/>
    <p:sldId id="731" r:id="rId118"/>
    <p:sldId id="293" r:id="rId119"/>
    <p:sldId id="294" r:id="rId120"/>
    <p:sldId id="295" r:id="rId121"/>
    <p:sldId id="296" r:id="rId122"/>
    <p:sldId id="297" r:id="rId123"/>
    <p:sldId id="298" r:id="rId124"/>
    <p:sldId id="299" r:id="rId125"/>
    <p:sldId id="300" r:id="rId126"/>
    <p:sldId id="301" r:id="rId127"/>
    <p:sldId id="302" r:id="rId128"/>
    <p:sldId id="303" r:id="rId129"/>
    <p:sldId id="304" r:id="rId130"/>
    <p:sldId id="306" r:id="rId131"/>
    <p:sldId id="307" r:id="rId132"/>
    <p:sldId id="308" r:id="rId133"/>
    <p:sldId id="309" r:id="rId134"/>
    <p:sldId id="310" r:id="rId135"/>
    <p:sldId id="311" r:id="rId136"/>
    <p:sldId id="312" r:id="rId137"/>
    <p:sldId id="313" r:id="rId138"/>
    <p:sldId id="314" r:id="rId139"/>
    <p:sldId id="315" r:id="rId140"/>
    <p:sldId id="961" r:id="rId141"/>
    <p:sldId id="962" r:id="rId142"/>
    <p:sldId id="316" r:id="rId143"/>
    <p:sldId id="964" r:id="rId144"/>
    <p:sldId id="965" r:id="rId145"/>
    <p:sldId id="963" r:id="rId146"/>
    <p:sldId id="746" r:id="rId147"/>
    <p:sldId id="986" r:id="rId148"/>
    <p:sldId id="734" r:id="rId149"/>
    <p:sldId id="749" r:id="rId150"/>
    <p:sldId id="747" r:id="rId151"/>
    <p:sldId id="751" r:id="rId152"/>
    <p:sldId id="750" r:id="rId153"/>
    <p:sldId id="956" r:id="rId154"/>
    <p:sldId id="958" r:id="rId155"/>
    <p:sldId id="748" r:id="rId156"/>
    <p:sldId id="752" r:id="rId157"/>
    <p:sldId id="753" r:id="rId158"/>
    <p:sldId id="720" r:id="rId159"/>
    <p:sldId id="957" r:id="rId160"/>
    <p:sldId id="992" r:id="rId161"/>
    <p:sldId id="959" r:id="rId162"/>
    <p:sldId id="980" r:id="rId163"/>
    <p:sldId id="981" r:id="rId164"/>
    <p:sldId id="1000" r:id="rId165"/>
    <p:sldId id="949" r:id="rId1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49FE3-D442-46C8-A599-770D3F571F06}" v="16" dt="2025-10-09T08:08:32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 Kendra" userId="7ffdf7bdf535a254" providerId="LiveId" clId="{BB25E8BE-FACB-42CC-B1E6-210FD19FAA10}"/>
    <pc:docChg chg="custSel addSld modSld">
      <pc:chgData name="Ain Kendra" userId="7ffdf7bdf535a254" providerId="LiveId" clId="{BB25E8BE-FACB-42CC-B1E6-210FD19FAA10}" dt="2025-10-09T08:31:45.906" v="1396" actId="14100"/>
      <pc:docMkLst>
        <pc:docMk/>
      </pc:docMkLst>
      <pc:sldChg chg="modSp mod">
        <pc:chgData name="Ain Kendra" userId="7ffdf7bdf535a254" providerId="LiveId" clId="{BB25E8BE-FACB-42CC-B1E6-210FD19FAA10}" dt="2025-10-09T08:31:45.906" v="1396" actId="14100"/>
        <pc:sldMkLst>
          <pc:docMk/>
          <pc:sldMk cId="1052273958" sldId="949"/>
        </pc:sldMkLst>
        <pc:picChg chg="mod">
          <ac:chgData name="Ain Kendra" userId="7ffdf7bdf535a254" providerId="LiveId" clId="{BB25E8BE-FACB-42CC-B1E6-210FD19FAA10}" dt="2025-10-09T08:31:45.906" v="1396" actId="14100"/>
          <ac:picMkLst>
            <pc:docMk/>
            <pc:sldMk cId="1052273958" sldId="949"/>
            <ac:picMk id="5" creationId="{5685ED7E-B514-05DC-6573-2975FB4886EF}"/>
          </ac:picMkLst>
        </pc:picChg>
      </pc:sldChg>
      <pc:sldChg chg="modSp new mod">
        <pc:chgData name="Ain Kendra" userId="7ffdf7bdf535a254" providerId="LiveId" clId="{BB25E8BE-FACB-42CC-B1E6-210FD19FAA10}" dt="2025-10-09T08:31:23.108" v="1395" actId="27636"/>
        <pc:sldMkLst>
          <pc:docMk/>
          <pc:sldMk cId="2099375475" sldId="1000"/>
        </pc:sldMkLst>
        <pc:spChg chg="mod">
          <ac:chgData name="Ain Kendra" userId="7ffdf7bdf535a254" providerId="LiveId" clId="{BB25E8BE-FACB-42CC-B1E6-210FD19FAA10}" dt="2025-10-09T08:23:29.681" v="13" actId="20577"/>
          <ac:spMkLst>
            <pc:docMk/>
            <pc:sldMk cId="2099375475" sldId="1000"/>
            <ac:spMk id="2" creationId="{13316C40-7914-99DC-D24E-32DD5FF50901}"/>
          </ac:spMkLst>
        </pc:spChg>
        <pc:spChg chg="mod">
          <ac:chgData name="Ain Kendra" userId="7ffdf7bdf535a254" providerId="LiveId" clId="{BB25E8BE-FACB-42CC-B1E6-210FD19FAA10}" dt="2025-10-09T08:31:23.108" v="1395" actId="27636"/>
          <ac:spMkLst>
            <pc:docMk/>
            <pc:sldMk cId="2099375475" sldId="1000"/>
            <ac:spMk id="3" creationId="{FED046D3-E531-9860-2929-528F9FAF70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C0988-0975-4C80-A8F2-46FAF5F3A764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3856-99C6-42AF-B0AE-1B97E178F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9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005F8-5F2E-46CF-A85C-C91CBC7E05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46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Remondis võib olla raske vanu kive kasutada kui vuugisegu on kivistunud kivi külge</a:t>
            </a:r>
            <a:endParaRPr/>
          </a:p>
        </p:txBody>
      </p:sp>
      <p:sp>
        <p:nvSpPr>
          <p:cNvPr id="297" name="Google Shape;29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NB! valmissegud segatakse segistis</a:t>
            </a:r>
            <a:endParaRPr/>
          </a:p>
        </p:txBody>
      </p:sp>
      <p:sp>
        <p:nvSpPr>
          <p:cNvPr id="304" name="Google Shape;3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Nakke parandamiseks kastetakse kivi enne paigaldust tsemendipiima sisse</a:t>
            </a:r>
            <a:endParaRPr/>
          </a:p>
        </p:txBody>
      </p:sp>
      <p:sp>
        <p:nvSpPr>
          <p:cNvPr id="311" name="Google Shape;3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see on ka ainus aktsepteeritav lahend bussiliikluse alale</a:t>
            </a:r>
            <a:endParaRPr/>
          </a:p>
        </p:txBody>
      </p:sp>
      <p:sp>
        <p:nvSpPr>
          <p:cNvPr id="418" name="Google Shape;41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FC83-E15C-48CF-BDA6-B6573FF0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8D877-4FE7-DF6A-FC79-353A06ADF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F0BA0-856F-E59D-5A00-BD5DB2A4B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2EFE-7877-4271-B965-C80402163D49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22227-9370-9324-DD3E-0E8606DA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5DA6-35E3-5A8A-0FC4-660EE832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2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6ABB7-BBBE-A8E4-49E0-2B4F93BC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030C9-9BCF-FBB5-66B2-4EEC5F08E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09670-03EF-0166-F338-BDE9384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49B6-6245-4283-B4A3-E61DAB4A2069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83B-B43A-5AB1-61D0-3C54A433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58530-3C22-B5AD-E4B5-B6BEC694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F55D42-BD0E-77BD-FC10-E554DBB1E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B6042-0974-5AF7-320D-F0E81D97B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B9D19-AF35-3E28-727E-BBECF62E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762C-D9FA-45B4-99D8-81AAA9200CAD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5B34B-AB06-00AC-786A-B8F53E80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63ED9-DF2F-DF5F-3DB3-3C00297F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16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 dirty="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</a:rPr>
              <a:t> semper </a:t>
            </a:r>
            <a:r>
              <a:rPr lang="en-US" altLang="en-US" sz="1800" dirty="0" err="1">
                <a:solidFill>
                  <a:srgbClr val="332B60"/>
                </a:solidFill>
              </a:rPr>
              <a:t>augue</a:t>
            </a:r>
            <a:r>
              <a:rPr lang="en-US" altLang="en-US" sz="1800" dirty="0">
                <a:solidFill>
                  <a:srgbClr val="332B60"/>
                </a:solidFill>
              </a:rPr>
              <a:t>.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2"/>
            <a:endParaRPr lang="et-EE" dirty="0"/>
          </a:p>
          <a:p>
            <a:pPr lvl="0"/>
            <a:endParaRPr lang="et-EE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2761100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88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5F0E2-9573-7F68-2573-C9794E4C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9DC4-9DF5-3C4A-E838-CAE1EB7AD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0D1CB-9817-5B7F-05ED-10D3FF22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1ED05-50F9-4D91-9CFF-413843085327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47130-C4C8-E618-7C32-B640C0470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DE755-3C7C-F3B8-96FF-2447508A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2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CE1D-339A-857E-A47D-630743C0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0A107-1D85-939C-A33D-D5FC6DF3F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681-BD57-985B-BE6C-05316FB9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2DB6-9214-45B9-A19F-366C00C6194A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3A63-D991-7D3B-10B0-E626C9A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4EABE-C499-4653-7C0C-E3074F53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B67B-A84E-35DB-1334-884F569D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6633E-3482-6A15-3BA5-BC961C9D2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3F3AC-FB25-AFB9-AB71-57B2B2174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249B9-1B42-0E78-C3FC-B1479A78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CD1C-5C59-49E3-9C1E-49B070A87574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6B15-C7B8-F8DA-3C72-2228494D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AA0A1-4745-8AE3-DE26-E34395F1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EF14-AB90-D9C5-AD4D-F3C56ACB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E6E28-B2B8-10E2-F289-033BF0DE7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8031D-F043-6240-E341-E1DEFEFD4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0AA4B-A4EF-A8CA-0F2B-EAAC114D7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435457-A690-FD7E-5307-AD0F718B9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5607C9-9681-4E2F-2420-94D4632A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55D0-A448-485B-BAB0-443C108DAB3B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1A0C9-BF6F-9B45-622E-D81CD711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1FDCBD-6D83-FE3E-848B-215B6A43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03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39A9-1464-5BA4-AE6D-6F731442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20AE6-9143-DE7D-9816-367181F9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56168-437F-4641-B074-A5A8FF942028}" type="datetime1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7620F-655F-E20E-5C10-22B0AC66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38B6E-2726-9591-5232-EFFEC5D17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4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C7008-00E4-544A-A3BD-9D1A3E52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55AB2-E694-4E87-AB44-8E1F62D72D3A}" type="datetime1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571CD-D203-F607-01E3-81D45025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7DD59-ECC7-5D7A-EE85-E17AB59D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041D-CDF0-D2C2-CC20-75C4EBA2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39B3-8DE1-C2EA-4702-58B8CDC56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E38D-9622-3051-DF8A-DAAD472D2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329EF-3CC2-EB92-23E7-5AE8F5C4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65C6-572B-4752-9A4C-184D9F8FE7B3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80B4B-2C9C-DA90-6C6A-B550599C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FF037-669A-48F3-19BF-E4BEA511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7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0E01-9318-BDE1-D2F2-05145A5F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37014-004F-1094-9E62-8444881DE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43A0E-4D23-D66A-5D99-D844BC6C6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FD2E8-922D-277F-FE7B-8CB37924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36BC-6711-4750-8C25-61C00CB1AF73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736C2-03FE-FB44-86AD-1505AEA0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CEFF9-DA5F-B871-543E-C30E0C2B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8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8B2A2-4EE8-B99E-986B-26CD4DB2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FED5-613B-8217-A6CE-A0639962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5A2AF-276A-5AF5-1738-4C1DC6703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6C1FF8-388D-43A1-BB52-76DBFE50B1DC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58CA0-FC92-0895-F733-722FEAFA3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E1E8-CBBF-73B2-3BC4-EB2FDD93D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F64CA-1ABB-4D00-9261-AE268A4C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hyperlink" Target="https://transpordiamet.ee/sites/default/files/documents/2025-01/Pinnaste%20tihendamise%20uuringu%20l%C3%B5pparuann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mailto:antero@t-konsult.ee" TargetMode="External"/><Relationship Id="rId2" Type="http://schemas.openxmlformats.org/officeDocument/2006/relationships/hyperlink" Target="mailto:ain@t-konsult.e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eskkonnaportaal.ee/et/teemad/muld-ja-maahoive/maa-ja-mullakasutuse-teadus-arendusprojekt" TargetMode="External"/><Relationship Id="rId2" Type="http://schemas.openxmlformats.org/officeDocument/2006/relationships/hyperlink" Target="https://geoportaal.maaamet.ee/est/Ruumiandmed/Mullastiku-kaart-p3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t.wikipedia.org/wiki/F%C3%BC%C3%BCsikaline_savi?action=edit&amp;redlink=1" TargetMode="External"/><Relationship Id="rId7" Type="http://schemas.openxmlformats.org/officeDocument/2006/relationships/hyperlink" Target="https://et.wikipedia.org/wiki/Savimullad" TargetMode="External"/><Relationship Id="rId2" Type="http://schemas.openxmlformats.org/officeDocument/2006/relationships/hyperlink" Target="https://geoportaal.maaamet.ee/docs/muld/mullalegen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t.wikipedia.org/wiki/Saviliiv?action=edit&amp;redlink=1" TargetMode="External"/><Relationship Id="rId5" Type="http://schemas.openxmlformats.org/officeDocument/2006/relationships/hyperlink" Target="https://et.wikipedia.org/wiki/S%C3%B5rmeprooviga?action=edit&amp;redlink=1" TargetMode="External"/><Relationship Id="rId4" Type="http://schemas.openxmlformats.org/officeDocument/2006/relationships/hyperlink" Target="https://et.wikipedia.org/wiki/L%C3%B5imi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riigiteataja.ee/aktilisa/4120/8202/5002/TallinnaLV_05082025_m35_lisa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static.espoo.fi/cdn/ff/vcO9rDHmc7DgT5i8H48qeG2SVuUt3WqgQGPZ-sBn2Co/1692786117/public/2023-08/A19_rakennekerrostaulukko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tseregister.e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iigiteataja.ee/akt/124032022010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4B5838-D4A0-F448-E5AF-0F3D115E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1888" y="976433"/>
            <a:ext cx="3067678" cy="24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FB57E-2B3F-2536-B41F-1EEA8D3B3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Katendid</a:t>
            </a:r>
            <a:r>
              <a:rPr lang="en-US" dirty="0"/>
              <a:t> </a:t>
            </a:r>
            <a:r>
              <a:rPr lang="en-US" dirty="0" err="1"/>
              <a:t>maastikuarhitektidele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3B16-DA0D-029B-99D9-224CF928E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Ain Kendra</a:t>
            </a:r>
          </a:p>
          <a:p>
            <a:r>
              <a:rPr lang="en-US" dirty="0" err="1"/>
              <a:t>Volitatud</a:t>
            </a:r>
            <a:r>
              <a:rPr lang="en-US" dirty="0"/>
              <a:t> </a:t>
            </a:r>
            <a:r>
              <a:rPr lang="en-US" dirty="0" err="1"/>
              <a:t>teedeinsener</a:t>
            </a:r>
            <a:r>
              <a:rPr lang="en-US"/>
              <a:t> (tase 8)</a:t>
            </a:r>
            <a:endParaRPr lang="en-US" dirty="0"/>
          </a:p>
          <a:p>
            <a:r>
              <a:rPr lang="en-US" dirty="0" err="1"/>
              <a:t>TalTech</a:t>
            </a:r>
            <a:r>
              <a:rPr lang="en-US" dirty="0"/>
              <a:t>, T-</a:t>
            </a:r>
            <a:r>
              <a:rPr lang="en-US" dirty="0" err="1"/>
              <a:t>Konsult</a:t>
            </a:r>
            <a:r>
              <a:rPr lang="en-US" dirty="0"/>
              <a:t> OÜ</a:t>
            </a:r>
          </a:p>
          <a:p>
            <a:r>
              <a:rPr lang="en-US" dirty="0" err="1"/>
              <a:t>Oktoober</a:t>
            </a:r>
            <a:r>
              <a:rPr lang="en-US" dirty="0"/>
              <a:t>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5E11F-51D1-0718-A5FE-1788774DF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36"/>
            <a:ext cx="2357718" cy="2853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38B7C-2ADF-8580-9624-9FB1952ACB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322" y="13935"/>
            <a:ext cx="4145244" cy="83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BC98B-1074-CD17-D29B-9EC7AEBB97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" y="5555738"/>
            <a:ext cx="2659548" cy="130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4421-727B-7D8C-9000-AB224B4873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790" y="5257800"/>
            <a:ext cx="1688510" cy="1498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C9971F-FE19-E16F-3EF7-AA93EE45AD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888" y="5403730"/>
            <a:ext cx="3471255" cy="1352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9D845-427B-5DF6-2A92-7813FD360A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035" y="5403730"/>
            <a:ext cx="3916081" cy="14509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48651-CCA7-CBE9-64D9-98E8CEA6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1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1B8C-58CF-6FB5-1ACA-63818018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Probleem</a:t>
            </a:r>
            <a:r>
              <a:rPr lang="en-US" dirty="0"/>
              <a:t> – </a:t>
            </a:r>
            <a:r>
              <a:rPr lang="en-US" dirty="0" err="1"/>
              <a:t>arhitekt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teedeinseneri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81BD2-9647-166F-07B2-2A080A3B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847064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Narva </a:t>
            </a:r>
            <a:r>
              <a:rPr lang="en-US" dirty="0" err="1"/>
              <a:t>korvpalliväljak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inseneri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kaasatud</a:t>
            </a:r>
            <a:r>
              <a:rPr lang="en-US" dirty="0"/>
              <a:t> </a:t>
            </a:r>
            <a:r>
              <a:rPr lang="en-US" dirty="0" err="1"/>
              <a:t>projekteerimisel</a:t>
            </a:r>
            <a:r>
              <a:rPr lang="en-US" dirty="0"/>
              <a:t>  (</a:t>
            </a:r>
            <a:r>
              <a:rPr lang="en-US" dirty="0" err="1"/>
              <a:t>meeskonnas</a:t>
            </a:r>
            <a:r>
              <a:rPr lang="en-US" dirty="0"/>
              <a:t> </a:t>
            </a:r>
            <a:r>
              <a:rPr lang="en-US" dirty="0" err="1"/>
              <a:t>küll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tegeles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jalgtee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taastamisega</a:t>
            </a:r>
            <a:r>
              <a:rPr lang="en-US" dirty="0"/>
              <a:t>) </a:t>
            </a:r>
          </a:p>
          <a:p>
            <a:pPr lvl="1"/>
            <a:r>
              <a:rPr lang="en-US" dirty="0" err="1"/>
              <a:t>omanikujärelevalve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üldehituse</a:t>
            </a:r>
            <a:r>
              <a:rPr lang="en-US" dirty="0"/>
              <a:t> </a:t>
            </a:r>
            <a:r>
              <a:rPr lang="en-US" dirty="0" err="1"/>
              <a:t>valdkonnast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teadnud</a:t>
            </a:r>
            <a:r>
              <a:rPr lang="en-US" dirty="0"/>
              <a:t> </a:t>
            </a:r>
            <a:r>
              <a:rPr lang="en-US" dirty="0" err="1"/>
              <a:t>midagi</a:t>
            </a:r>
            <a:r>
              <a:rPr lang="en-US" dirty="0"/>
              <a:t> </a:t>
            </a:r>
            <a:r>
              <a:rPr lang="en-US" dirty="0" err="1"/>
              <a:t>asfaldist</a:t>
            </a:r>
            <a:r>
              <a:rPr lang="en-US" dirty="0"/>
              <a:t>,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vastuvõtukatsed</a:t>
            </a:r>
            <a:r>
              <a:rPr lang="en-US" dirty="0"/>
              <a:t> </a:t>
            </a:r>
            <a:r>
              <a:rPr lang="en-US" dirty="0" err="1"/>
              <a:t>tegemata</a:t>
            </a:r>
            <a:endParaRPr lang="en-US" dirty="0"/>
          </a:p>
          <a:p>
            <a:pPr lvl="1"/>
            <a:r>
              <a:rPr lang="en-US" dirty="0" err="1"/>
              <a:t>keda</a:t>
            </a:r>
            <a:r>
              <a:rPr lang="en-US" dirty="0"/>
              <a:t> </a:t>
            </a:r>
            <a:r>
              <a:rPr lang="en-US" dirty="0" err="1"/>
              <a:t>süüdistada</a:t>
            </a:r>
            <a:r>
              <a:rPr lang="en-US" dirty="0"/>
              <a:t>? </a:t>
            </a:r>
            <a:r>
              <a:rPr lang="en-US" dirty="0" err="1"/>
              <a:t>Esmalt</a:t>
            </a:r>
            <a:r>
              <a:rPr lang="en-US" dirty="0"/>
              <a:t> </a:t>
            </a:r>
            <a:r>
              <a:rPr lang="en-US" dirty="0" err="1"/>
              <a:t>tellijat</a:t>
            </a:r>
            <a:r>
              <a:rPr lang="en-US" dirty="0"/>
              <a:t>. Tee </a:t>
            </a:r>
            <a:r>
              <a:rPr lang="en-US" dirty="0" err="1"/>
              <a:t>omaniku</a:t>
            </a:r>
            <a:r>
              <a:rPr lang="en-US" dirty="0"/>
              <a:t> </a:t>
            </a:r>
            <a:r>
              <a:rPr lang="en-US" dirty="0" err="1"/>
              <a:t>staatus</a:t>
            </a:r>
            <a:r>
              <a:rPr lang="en-US" dirty="0"/>
              <a:t> </a:t>
            </a:r>
            <a:r>
              <a:rPr lang="en-US" dirty="0" err="1"/>
              <a:t>annab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formaalse</a:t>
            </a:r>
            <a:r>
              <a:rPr lang="en-US" dirty="0"/>
              <a:t> “</a:t>
            </a:r>
            <a:r>
              <a:rPr lang="en-US" dirty="0" err="1"/>
              <a:t>pädeva</a:t>
            </a:r>
            <a:r>
              <a:rPr lang="en-US" dirty="0"/>
              <a:t> </a:t>
            </a:r>
            <a:r>
              <a:rPr lang="en-US" dirty="0" err="1"/>
              <a:t>asutuse</a:t>
            </a:r>
            <a:r>
              <a:rPr lang="en-US" dirty="0"/>
              <a:t>” </a:t>
            </a:r>
            <a:r>
              <a:rPr lang="en-US" dirty="0" err="1"/>
              <a:t>nime</a:t>
            </a:r>
            <a:r>
              <a:rPr lang="en-US" dirty="0"/>
              <a:t> ja </a:t>
            </a:r>
            <a:r>
              <a:rPr lang="en-US" dirty="0" err="1"/>
              <a:t>õigused</a:t>
            </a:r>
            <a:r>
              <a:rPr lang="en-US" dirty="0"/>
              <a:t> </a:t>
            </a:r>
            <a:r>
              <a:rPr lang="en-US" dirty="0" err="1"/>
              <a:t>otsustada</a:t>
            </a:r>
            <a:endParaRPr lang="en-US" dirty="0"/>
          </a:p>
        </p:txBody>
      </p:sp>
      <p:pic>
        <p:nvPicPr>
          <p:cNvPr id="4" name="Pilt 4">
            <a:extLst>
              <a:ext uri="{FF2B5EF4-FFF2-40B4-BE49-F238E27FC236}">
                <a16:creationId xmlns:a16="http://schemas.microsoft.com/office/drawing/2014/main" id="{68C43E43-40F7-F7E0-77EA-889A252267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064" y="1349298"/>
            <a:ext cx="7344936" cy="55087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0BE6E-02D5-C869-FDD5-5788B147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25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587678" y="258888"/>
            <a:ext cx="11016641" cy="100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sillutiskate</a:t>
            </a:r>
            <a:r>
              <a:rPr lang="en-US" dirty="0"/>
              <a:t> - </a:t>
            </a:r>
            <a:r>
              <a:rPr lang="en-US" dirty="0" err="1"/>
              <a:t>sängitamine</a:t>
            </a:r>
            <a:endParaRPr dirty="0"/>
          </a:p>
        </p:txBody>
      </p:sp>
      <p:sp>
        <p:nvSpPr>
          <p:cNvPr id="256" name="Google Shape;256;p20"/>
          <p:cNvSpPr txBox="1">
            <a:spLocks noGrp="1"/>
          </p:cNvSpPr>
          <p:nvPr>
            <p:ph type="body" idx="1"/>
          </p:nvPr>
        </p:nvSpPr>
        <p:spPr>
          <a:xfrm>
            <a:off x="587679" y="1265918"/>
            <a:ext cx="11016641" cy="2980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Sängituskihiga</a:t>
            </a:r>
            <a:r>
              <a:rPr lang="en-US" dirty="0"/>
              <a:t> </a:t>
            </a:r>
            <a:r>
              <a:rPr lang="en-US" dirty="0" err="1"/>
              <a:t>tasandatakse</a:t>
            </a:r>
            <a:r>
              <a:rPr lang="en-US" dirty="0"/>
              <a:t> </a:t>
            </a:r>
            <a:r>
              <a:rPr lang="en-US" dirty="0" err="1"/>
              <a:t>kivide</a:t>
            </a:r>
            <a:r>
              <a:rPr lang="en-US" dirty="0"/>
              <a:t> </a:t>
            </a:r>
            <a:r>
              <a:rPr lang="en-US" dirty="0" err="1"/>
              <a:t>paksuse</a:t>
            </a:r>
            <a:r>
              <a:rPr lang="en-US" dirty="0"/>
              <a:t> ja </a:t>
            </a:r>
            <a:r>
              <a:rPr lang="en-US" dirty="0" err="1"/>
              <a:t>kuju</a:t>
            </a:r>
            <a:r>
              <a:rPr lang="en-US" dirty="0"/>
              <a:t> </a:t>
            </a:r>
            <a:r>
              <a:rPr lang="en-US" dirty="0" err="1"/>
              <a:t>tolerantsid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Sängituskihti</a:t>
            </a:r>
            <a:r>
              <a:rPr lang="en-US" dirty="0"/>
              <a:t> EI TIHENDATA,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profileeritakse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silutakse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Murtud</a:t>
            </a:r>
            <a:r>
              <a:rPr lang="en-US" dirty="0"/>
              <a:t> </a:t>
            </a:r>
            <a:r>
              <a:rPr lang="en-US" dirty="0" err="1"/>
              <a:t>pinnaga</a:t>
            </a:r>
            <a:r>
              <a:rPr lang="en-US" dirty="0"/>
              <a:t> </a:t>
            </a:r>
            <a:r>
              <a:rPr lang="en-US" dirty="0" err="1"/>
              <a:t>kivid</a:t>
            </a:r>
            <a:r>
              <a:rPr lang="en-US" dirty="0"/>
              <a:t> ja </a:t>
            </a:r>
            <a:r>
              <a:rPr lang="en-US" dirty="0" err="1"/>
              <a:t>munakivid</a:t>
            </a:r>
            <a:r>
              <a:rPr lang="en-US" dirty="0"/>
              <a:t> </a:t>
            </a:r>
            <a:r>
              <a:rPr lang="en-US" dirty="0" err="1"/>
              <a:t>sängitatakse</a:t>
            </a:r>
            <a:r>
              <a:rPr lang="en-US" dirty="0"/>
              <a:t> </a:t>
            </a:r>
            <a:r>
              <a:rPr lang="en-US" dirty="0" err="1"/>
              <a:t>ükshaaval</a:t>
            </a:r>
            <a:r>
              <a:rPr lang="en-US" dirty="0"/>
              <a:t> </a:t>
            </a:r>
            <a:r>
              <a:rPr lang="en-US" dirty="0" err="1"/>
              <a:t>kive</a:t>
            </a:r>
            <a:r>
              <a:rPr lang="en-US" dirty="0"/>
              <a:t> </a:t>
            </a:r>
            <a:r>
              <a:rPr lang="en-US" dirty="0" err="1"/>
              <a:t>sängituskihti</a:t>
            </a:r>
            <a:r>
              <a:rPr lang="en-US" dirty="0"/>
              <a:t> “</a:t>
            </a:r>
            <a:r>
              <a:rPr lang="en-US" dirty="0" err="1"/>
              <a:t>toksides</a:t>
            </a:r>
            <a:r>
              <a:rPr lang="en-US" dirty="0"/>
              <a:t>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Korrapärase</a:t>
            </a:r>
            <a:r>
              <a:rPr lang="en-US" dirty="0"/>
              <a:t> </a:t>
            </a:r>
            <a:r>
              <a:rPr lang="en-US" dirty="0" err="1"/>
              <a:t>kujuga</a:t>
            </a:r>
            <a:r>
              <a:rPr lang="en-US" dirty="0"/>
              <a:t> </a:t>
            </a:r>
            <a:r>
              <a:rPr lang="en-US" dirty="0" err="1"/>
              <a:t>kivid</a:t>
            </a:r>
            <a:r>
              <a:rPr lang="en-US" dirty="0"/>
              <a:t>/</a:t>
            </a:r>
            <a:r>
              <a:rPr lang="en-US" dirty="0" err="1"/>
              <a:t>plaadid</a:t>
            </a:r>
            <a:r>
              <a:rPr lang="en-US" dirty="0"/>
              <a:t> </a:t>
            </a:r>
            <a:r>
              <a:rPr lang="en-US" dirty="0" err="1"/>
              <a:t>laotakse</a:t>
            </a:r>
            <a:r>
              <a:rPr lang="en-US" dirty="0"/>
              <a:t> </a:t>
            </a:r>
            <a:r>
              <a:rPr lang="en-US" dirty="0" err="1"/>
              <a:t>profileeritud</a:t>
            </a:r>
            <a:r>
              <a:rPr lang="en-US" dirty="0"/>
              <a:t> </a:t>
            </a:r>
            <a:r>
              <a:rPr lang="en-US" dirty="0" err="1"/>
              <a:t>sängituskihile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/>
              <a:t>Paigaldamisel </a:t>
            </a:r>
            <a:r>
              <a:rPr lang="en-US" dirty="0" err="1"/>
              <a:t>arvestada</a:t>
            </a:r>
            <a:r>
              <a:rPr lang="en-US" dirty="0"/>
              <a:t> </a:t>
            </a:r>
            <a:r>
              <a:rPr lang="en-US" dirty="0" err="1"/>
              <a:t>tihenemisvaru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Sängituskiht</a:t>
            </a:r>
            <a:r>
              <a:rPr lang="en-US" dirty="0"/>
              <a:t> </a:t>
            </a:r>
            <a:r>
              <a:rPr lang="en-US" dirty="0" err="1"/>
              <a:t>tihendatakse</a:t>
            </a:r>
            <a:r>
              <a:rPr lang="en-US" dirty="0"/>
              <a:t> AINULT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sillutiskividega</a:t>
            </a:r>
            <a:r>
              <a:rPr lang="en-US" dirty="0"/>
              <a:t>  </a:t>
            </a:r>
            <a:endParaRPr dirty="0"/>
          </a:p>
        </p:txBody>
      </p:sp>
      <p:pic>
        <p:nvPicPr>
          <p:cNvPr id="257" name="Google Shape;257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7404" y="4490581"/>
            <a:ext cx="4110067" cy="220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6" y="4490581"/>
            <a:ext cx="4046969" cy="220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939" y="4490581"/>
            <a:ext cx="2866121" cy="220569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100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sillutiskate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 err="1"/>
              <a:t>sängitusmaterjali</a:t>
            </a:r>
            <a:r>
              <a:rPr lang="en-US" dirty="0"/>
              <a:t> </a:t>
            </a:r>
            <a:r>
              <a:rPr lang="en-US" dirty="0" err="1"/>
              <a:t>valik</a:t>
            </a:r>
            <a:r>
              <a:rPr lang="en-US" dirty="0"/>
              <a:t> ja </a:t>
            </a:r>
            <a:r>
              <a:rPr lang="en-US" dirty="0" err="1"/>
              <a:t>kihipaksus</a:t>
            </a:r>
            <a:endParaRPr dirty="0"/>
          </a:p>
        </p:txBody>
      </p:sp>
      <p:sp>
        <p:nvSpPr>
          <p:cNvPr id="266" name="Google Shape;266;p21"/>
          <p:cNvSpPr txBox="1">
            <a:spLocks noGrp="1"/>
          </p:cNvSpPr>
          <p:nvPr>
            <p:ph type="body" idx="1"/>
          </p:nvPr>
        </p:nvSpPr>
        <p:spPr>
          <a:xfrm>
            <a:off x="564776" y="2545975"/>
            <a:ext cx="10789024" cy="394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Rusikareeglid</a:t>
            </a:r>
            <a:r>
              <a:rPr lang="en-US" dirty="0"/>
              <a:t>: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Mida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sillutuselement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sängitusmaterjali</a:t>
            </a:r>
            <a:r>
              <a:rPr lang="en-US" dirty="0"/>
              <a:t> max </a:t>
            </a:r>
            <a:r>
              <a:rPr lang="en-US" dirty="0" err="1"/>
              <a:t>teramõõt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Mida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liikluskoormus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sängitusmaterjali</a:t>
            </a:r>
            <a:r>
              <a:rPr lang="en-US" dirty="0"/>
              <a:t> max </a:t>
            </a:r>
            <a:r>
              <a:rPr lang="en-US" dirty="0" err="1"/>
              <a:t>teramõõt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Mida </a:t>
            </a:r>
            <a:r>
              <a:rPr lang="en-US" dirty="0" err="1"/>
              <a:t>suuremad</a:t>
            </a:r>
            <a:r>
              <a:rPr lang="en-US" dirty="0"/>
              <a:t> on </a:t>
            </a:r>
            <a:r>
              <a:rPr lang="en-US" dirty="0" err="1"/>
              <a:t>sillutiselementide</a:t>
            </a:r>
            <a:r>
              <a:rPr lang="en-US" dirty="0"/>
              <a:t> </a:t>
            </a:r>
            <a:r>
              <a:rPr lang="en-US" dirty="0" err="1"/>
              <a:t>tolerantsid</a:t>
            </a:r>
            <a:r>
              <a:rPr lang="en-US" dirty="0"/>
              <a:t> (</a:t>
            </a:r>
            <a:r>
              <a:rPr lang="en-US" dirty="0" err="1"/>
              <a:t>paksuse</a:t>
            </a:r>
            <a:r>
              <a:rPr lang="en-US" dirty="0"/>
              <a:t> </a:t>
            </a:r>
            <a:r>
              <a:rPr lang="en-US" dirty="0" err="1"/>
              <a:t>osas</a:t>
            </a:r>
            <a:r>
              <a:rPr lang="en-US" dirty="0"/>
              <a:t>)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kihipaksus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Kihipaksus</a:t>
            </a:r>
            <a:r>
              <a:rPr lang="en-US" dirty="0"/>
              <a:t>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Korrapärase</a:t>
            </a:r>
            <a:r>
              <a:rPr lang="en-US" dirty="0"/>
              <a:t> </a:t>
            </a:r>
            <a:r>
              <a:rPr lang="en-US" dirty="0" err="1"/>
              <a:t>paksusega</a:t>
            </a:r>
            <a:r>
              <a:rPr lang="en-US" dirty="0"/>
              <a:t> </a:t>
            </a:r>
            <a:r>
              <a:rPr lang="en-US" dirty="0" err="1"/>
              <a:t>kividel</a:t>
            </a:r>
            <a:r>
              <a:rPr lang="en-US" dirty="0"/>
              <a:t> </a:t>
            </a:r>
            <a:r>
              <a:rPr lang="en-US" dirty="0" err="1"/>
              <a:t>plaatidel</a:t>
            </a:r>
            <a:r>
              <a:rPr lang="en-US" dirty="0"/>
              <a:t> alates 3 cm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Ebakorrapärase</a:t>
            </a:r>
            <a:r>
              <a:rPr lang="en-US" dirty="0"/>
              <a:t> </a:t>
            </a:r>
            <a:r>
              <a:rPr lang="en-US" dirty="0" err="1"/>
              <a:t>kujuga</a:t>
            </a:r>
            <a:r>
              <a:rPr lang="en-US" dirty="0"/>
              <a:t> </a:t>
            </a:r>
            <a:r>
              <a:rPr lang="en-US" dirty="0" err="1"/>
              <a:t>kividel</a:t>
            </a:r>
            <a:r>
              <a:rPr lang="en-US" dirty="0"/>
              <a:t> ja </a:t>
            </a:r>
            <a:r>
              <a:rPr lang="en-US" dirty="0" err="1"/>
              <a:t>munakividel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≈10  cm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67" name="Google Shape;2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101</a:t>
            </a:fld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sillutiskate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 err="1"/>
              <a:t>sängitusmaterjali</a:t>
            </a:r>
            <a:r>
              <a:rPr lang="en-US" dirty="0"/>
              <a:t> </a:t>
            </a:r>
            <a:r>
              <a:rPr lang="en-US" dirty="0" err="1"/>
              <a:t>valik</a:t>
            </a:r>
            <a:endParaRPr dirty="0"/>
          </a:p>
        </p:txBody>
      </p:sp>
      <p:sp>
        <p:nvSpPr>
          <p:cNvPr id="274" name="Google Shape;274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Võimalikud materjalid: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75" name="Google Shape;275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577" y="2642992"/>
            <a:ext cx="7118845" cy="360316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102</a:t>
            </a:fld>
            <a:endParaRPr/>
          </a:p>
        </p:txBody>
      </p:sp>
      <p:pic>
        <p:nvPicPr>
          <p:cNvPr id="277" name="Google Shape;277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1254" y="245321"/>
            <a:ext cx="4638805" cy="214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Sidumata sillutiskate – </a:t>
            </a:r>
            <a:br>
              <a:rPr lang="en-US"/>
            </a:br>
            <a:r>
              <a:rPr lang="en-US"/>
              <a:t>vuukimine</a:t>
            </a:r>
            <a:endParaRPr/>
          </a:p>
        </p:txBody>
      </p:sp>
      <p:sp>
        <p:nvSpPr>
          <p:cNvPr id="283" name="Google Shape;283;p23"/>
          <p:cNvSpPr txBox="1">
            <a:spLocks noGrp="1"/>
          </p:cNvSpPr>
          <p:nvPr>
            <p:ph type="body" idx="1"/>
          </p:nvPr>
        </p:nvSpPr>
        <p:spPr>
          <a:xfrm>
            <a:off x="838200" y="214153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Vuugi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Murtud</a:t>
            </a:r>
            <a:r>
              <a:rPr lang="en-US" dirty="0"/>
              <a:t> </a:t>
            </a:r>
            <a:r>
              <a:rPr lang="en-US" dirty="0" err="1"/>
              <a:t>pinnaga</a:t>
            </a:r>
            <a:r>
              <a:rPr lang="en-US" dirty="0"/>
              <a:t> </a:t>
            </a:r>
            <a:r>
              <a:rPr lang="en-US" dirty="0" err="1"/>
              <a:t>kividel</a:t>
            </a:r>
            <a:r>
              <a:rPr lang="en-US" dirty="0"/>
              <a:t>: </a:t>
            </a:r>
            <a:r>
              <a:rPr lang="en-US" b="1" dirty="0" err="1"/>
              <a:t>kuni</a:t>
            </a:r>
            <a:r>
              <a:rPr lang="en-US" dirty="0"/>
              <a:t> 15 (20) mm </a:t>
            </a:r>
            <a:r>
              <a:rPr lang="en-US" dirty="0" err="1"/>
              <a:t>tulenevalt</a:t>
            </a:r>
            <a:r>
              <a:rPr lang="en-US" dirty="0"/>
              <a:t> </a:t>
            </a:r>
            <a:r>
              <a:rPr lang="en-US" dirty="0" err="1"/>
              <a:t>ebakorrapärasest</a:t>
            </a:r>
            <a:r>
              <a:rPr lang="en-US" dirty="0"/>
              <a:t> </a:t>
            </a:r>
            <a:r>
              <a:rPr lang="en-US" dirty="0" err="1"/>
              <a:t>kujust</a:t>
            </a:r>
            <a:r>
              <a:rPr lang="en-US" dirty="0"/>
              <a:t>, </a:t>
            </a:r>
            <a:r>
              <a:rPr lang="en-US" dirty="0" err="1"/>
              <a:t>üldiselt</a:t>
            </a:r>
            <a:r>
              <a:rPr lang="en-US" dirty="0"/>
              <a:t> </a:t>
            </a:r>
            <a:r>
              <a:rPr lang="en-US" dirty="0" err="1"/>
              <a:t>laotakse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võimalikult</a:t>
            </a:r>
            <a:r>
              <a:rPr lang="en-US" dirty="0"/>
              <a:t> </a:t>
            </a:r>
            <a:r>
              <a:rPr lang="en-US" dirty="0" err="1"/>
              <a:t>kokku</a:t>
            </a:r>
            <a:r>
              <a:rPr lang="en-US" dirty="0"/>
              <a:t>, et </a:t>
            </a:r>
            <a:r>
              <a:rPr lang="en-US" dirty="0" err="1"/>
              <a:t>tekiks</a:t>
            </a:r>
            <a:r>
              <a:rPr lang="en-US" dirty="0"/>
              <a:t> </a:t>
            </a:r>
            <a:r>
              <a:rPr lang="en-US" dirty="0" err="1"/>
              <a:t>kiilumine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Korrapärase</a:t>
            </a:r>
            <a:r>
              <a:rPr lang="en-US" dirty="0"/>
              <a:t> </a:t>
            </a:r>
            <a:r>
              <a:rPr lang="en-US" dirty="0" err="1"/>
              <a:t>kujuga</a:t>
            </a:r>
            <a:r>
              <a:rPr lang="en-US" dirty="0"/>
              <a:t> </a:t>
            </a:r>
            <a:r>
              <a:rPr lang="en-US" dirty="0" err="1"/>
              <a:t>kividel</a:t>
            </a:r>
            <a:r>
              <a:rPr lang="en-US" dirty="0"/>
              <a:t>: 2 – 4 mm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Võimalikud</a:t>
            </a:r>
            <a:r>
              <a:rPr lang="en-US" dirty="0"/>
              <a:t> </a:t>
            </a:r>
            <a:r>
              <a:rPr lang="en-US" dirty="0" err="1"/>
              <a:t>vuugitäitematerjalid</a:t>
            </a:r>
            <a:r>
              <a:rPr lang="en-US" dirty="0"/>
              <a:t>: 0/1, 0/2, 0/4, 0/5, 0/8, 0/11, 1/3, 1/5, 2/5, 2/8 ja 2/11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Max </a:t>
            </a:r>
            <a:r>
              <a:rPr lang="en-US" dirty="0" err="1"/>
              <a:t>terasuurus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½ </a:t>
            </a:r>
            <a:r>
              <a:rPr lang="en-US" dirty="0" err="1"/>
              <a:t>vuugi</a:t>
            </a:r>
            <a:r>
              <a:rPr lang="en-US" dirty="0"/>
              <a:t> </a:t>
            </a:r>
            <a:r>
              <a:rPr lang="en-US" dirty="0" err="1"/>
              <a:t>laiusest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Vuugimaterjalile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 </a:t>
            </a:r>
            <a:r>
              <a:rPr lang="en-US" dirty="0" err="1"/>
              <a:t>segada</a:t>
            </a:r>
            <a:r>
              <a:rPr lang="en-US" dirty="0"/>
              <a:t> </a:t>
            </a:r>
            <a:r>
              <a:rPr lang="en-US" dirty="0" err="1"/>
              <a:t>paekivi</a:t>
            </a:r>
            <a:r>
              <a:rPr lang="en-US" dirty="0"/>
              <a:t> </a:t>
            </a:r>
            <a:r>
              <a:rPr lang="en-US" dirty="0" err="1"/>
              <a:t>sõelmeid</a:t>
            </a:r>
            <a:r>
              <a:rPr lang="en-US" dirty="0"/>
              <a:t>, et </a:t>
            </a:r>
            <a:r>
              <a:rPr lang="en-US" dirty="0" err="1"/>
              <a:t>materjal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kohesiivne</a:t>
            </a:r>
            <a:r>
              <a:rPr lang="en-US" dirty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Vuugitäitematerjal</a:t>
            </a:r>
            <a:r>
              <a:rPr lang="en-US" dirty="0"/>
              <a:t> </a:t>
            </a:r>
            <a:r>
              <a:rPr lang="en-US" dirty="0" err="1"/>
              <a:t>sobitada</a:t>
            </a:r>
            <a:r>
              <a:rPr lang="en-US" dirty="0"/>
              <a:t> </a:t>
            </a:r>
            <a:r>
              <a:rPr lang="en-US" dirty="0" err="1"/>
              <a:t>sängituskihi</a:t>
            </a:r>
            <a:r>
              <a:rPr lang="en-US" dirty="0"/>
              <a:t> </a:t>
            </a:r>
            <a:r>
              <a:rPr lang="en-US" dirty="0" err="1"/>
              <a:t>materjaliga</a:t>
            </a:r>
            <a:endParaRPr dirty="0"/>
          </a:p>
        </p:txBody>
      </p:sp>
      <p:pic>
        <p:nvPicPr>
          <p:cNvPr id="284" name="Google Shape;284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9344" y="365125"/>
            <a:ext cx="4084456" cy="213901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103</a:t>
            </a:fld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Sidumata sillutiskate –</a:t>
            </a:r>
            <a:br>
              <a:rPr lang="en-US"/>
            </a:br>
            <a:r>
              <a:rPr lang="en-US" b="1">
                <a:solidFill>
                  <a:srgbClr val="FF0000"/>
                </a:solidFill>
              </a:rPr>
              <a:t>Vältida laiu vuuke!!!</a:t>
            </a:r>
            <a:endParaRPr/>
          </a:p>
        </p:txBody>
      </p:sp>
      <p:sp>
        <p:nvSpPr>
          <p:cNvPr id="291" name="Google Shape;291;p24"/>
          <p:cNvSpPr txBox="1">
            <a:spLocks noGrp="1"/>
          </p:cNvSpPr>
          <p:nvPr>
            <p:ph type="body" idx="1"/>
          </p:nvPr>
        </p:nvSpPr>
        <p:spPr>
          <a:xfrm>
            <a:off x="103094" y="2312894"/>
            <a:ext cx="7467600" cy="386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Laiadest</a:t>
            </a:r>
            <a:r>
              <a:rPr lang="en-US" dirty="0"/>
              <a:t> </a:t>
            </a:r>
            <a:r>
              <a:rPr lang="en-US" dirty="0" err="1"/>
              <a:t>vuukidest</a:t>
            </a:r>
            <a:r>
              <a:rPr lang="en-US" dirty="0"/>
              <a:t> </a:t>
            </a:r>
            <a:r>
              <a:rPr lang="en-US" dirty="0" err="1"/>
              <a:t>harjatakse</a:t>
            </a:r>
            <a:r>
              <a:rPr lang="en-US" dirty="0"/>
              <a:t> </a:t>
            </a:r>
            <a:r>
              <a:rPr lang="en-US" dirty="0" err="1"/>
              <a:t>vuugitäide</a:t>
            </a:r>
            <a:r>
              <a:rPr lang="en-US" dirty="0"/>
              <a:t> </a:t>
            </a:r>
            <a:r>
              <a:rPr lang="en-US" dirty="0" err="1"/>
              <a:t>välja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Vesi (ka </a:t>
            </a:r>
            <a:r>
              <a:rPr lang="en-US" dirty="0" err="1"/>
              <a:t>tuul</a:t>
            </a:r>
            <a:r>
              <a:rPr lang="en-US" dirty="0"/>
              <a:t>) </a:t>
            </a:r>
            <a:r>
              <a:rPr lang="en-US" dirty="0" err="1"/>
              <a:t>erodeerib</a:t>
            </a:r>
            <a:r>
              <a:rPr lang="en-US" dirty="0"/>
              <a:t> </a:t>
            </a:r>
            <a:r>
              <a:rPr lang="en-US" dirty="0" err="1"/>
              <a:t>laiu</a:t>
            </a:r>
            <a:r>
              <a:rPr lang="en-US" dirty="0"/>
              <a:t> </a:t>
            </a:r>
            <a:r>
              <a:rPr lang="en-US" dirty="0" err="1"/>
              <a:t>vuuke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Laiade</a:t>
            </a:r>
            <a:r>
              <a:rPr lang="en-US" dirty="0"/>
              <a:t> </a:t>
            </a:r>
            <a:r>
              <a:rPr lang="en-US" dirty="0" err="1"/>
              <a:t>vuukidega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teki</a:t>
            </a:r>
            <a:r>
              <a:rPr lang="en-US" dirty="0"/>
              <a:t> </a:t>
            </a:r>
            <a:r>
              <a:rPr lang="en-US" dirty="0" err="1"/>
              <a:t>kivide</a:t>
            </a:r>
            <a:r>
              <a:rPr lang="en-US" dirty="0"/>
              <a:t> </a:t>
            </a:r>
            <a:r>
              <a:rPr lang="en-US" dirty="0" err="1"/>
              <a:t>kiilumist</a:t>
            </a:r>
            <a:r>
              <a:rPr lang="en-US" dirty="0"/>
              <a:t>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Kiviread</a:t>
            </a:r>
            <a:r>
              <a:rPr lang="en-US" dirty="0"/>
              <a:t> </a:t>
            </a:r>
            <a:r>
              <a:rPr lang="en-US" dirty="0" err="1"/>
              <a:t>võivad</a:t>
            </a:r>
            <a:r>
              <a:rPr lang="en-US" dirty="0"/>
              <a:t> </a:t>
            </a:r>
            <a:r>
              <a:rPr lang="en-US" dirty="0" err="1"/>
              <a:t>paigast</a:t>
            </a:r>
            <a:r>
              <a:rPr lang="en-US" dirty="0"/>
              <a:t> </a:t>
            </a:r>
            <a:r>
              <a:rPr lang="en-US" dirty="0" err="1"/>
              <a:t>nihkuda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Kivid </a:t>
            </a:r>
            <a:r>
              <a:rPr lang="en-US" dirty="0" err="1"/>
              <a:t>võivad</a:t>
            </a:r>
            <a:r>
              <a:rPr lang="en-US" dirty="0"/>
              <a:t> </a:t>
            </a:r>
            <a:r>
              <a:rPr lang="en-US" dirty="0" err="1"/>
              <a:t>pöörduda</a:t>
            </a:r>
            <a:r>
              <a:rPr lang="en-US" dirty="0"/>
              <a:t> ja </a:t>
            </a:r>
            <a:r>
              <a:rPr lang="en-US" dirty="0" err="1"/>
              <a:t>irduda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Laiad</a:t>
            </a:r>
            <a:r>
              <a:rPr lang="en-US" dirty="0"/>
              <a:t> </a:t>
            </a:r>
            <a:r>
              <a:rPr lang="en-US" dirty="0" err="1"/>
              <a:t>vuugid</a:t>
            </a:r>
            <a:r>
              <a:rPr lang="en-US" dirty="0"/>
              <a:t> on </a:t>
            </a:r>
            <a:r>
              <a:rPr lang="en-US" dirty="0" err="1"/>
              <a:t>koledad</a:t>
            </a:r>
            <a:r>
              <a:rPr lang="en-US" dirty="0"/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Kui </a:t>
            </a:r>
            <a:r>
              <a:rPr lang="en-US" dirty="0" err="1"/>
              <a:t>kivide</a:t>
            </a:r>
            <a:r>
              <a:rPr lang="en-US" dirty="0"/>
              <a:t> </a:t>
            </a:r>
            <a:r>
              <a:rPr lang="en-US" dirty="0" err="1"/>
              <a:t>tolerants</a:t>
            </a:r>
            <a:r>
              <a:rPr lang="en-US" dirty="0"/>
              <a:t> on </a:t>
            </a:r>
            <a:r>
              <a:rPr lang="en-US" dirty="0" err="1"/>
              <a:t>suur</a:t>
            </a:r>
            <a:r>
              <a:rPr lang="en-US" dirty="0"/>
              <a:t> (</a:t>
            </a:r>
            <a:r>
              <a:rPr lang="en-US" dirty="0" err="1"/>
              <a:t>mõõdud</a:t>
            </a:r>
            <a:r>
              <a:rPr lang="en-US" dirty="0"/>
              <a:t> </a:t>
            </a:r>
            <a:r>
              <a:rPr lang="en-US" dirty="0" err="1"/>
              <a:t>varieeruvad</a:t>
            </a:r>
            <a:r>
              <a:rPr lang="en-US" dirty="0"/>
              <a:t>) –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kivid</a:t>
            </a:r>
            <a:r>
              <a:rPr lang="en-US" dirty="0"/>
              <a:t> </a:t>
            </a:r>
            <a:r>
              <a:rPr lang="en-US" dirty="0" err="1"/>
              <a:t>valida</a:t>
            </a:r>
            <a:r>
              <a:rPr lang="en-US" dirty="0"/>
              <a:t> aga see </a:t>
            </a:r>
            <a:r>
              <a:rPr lang="en-US" dirty="0" err="1"/>
              <a:t>võtab</a:t>
            </a:r>
            <a:r>
              <a:rPr lang="en-US" dirty="0"/>
              <a:t> </a:t>
            </a:r>
            <a:r>
              <a:rPr lang="en-US" dirty="0" err="1"/>
              <a:t>aega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292" name="Google Shape;292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9396" y="264917"/>
            <a:ext cx="2573056" cy="349258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2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8589" y="3995803"/>
            <a:ext cx="3922058" cy="277703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4" name="Google Shape;2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104</a:t>
            </a:fld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</a:t>
            </a:r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body" idx="1"/>
          </p:nvPr>
        </p:nvSpPr>
        <p:spPr>
          <a:xfrm>
            <a:off x="513567" y="1503123"/>
            <a:ext cx="11298477" cy="498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Sängitamiseks</a:t>
            </a:r>
            <a:r>
              <a:rPr lang="en-US" dirty="0"/>
              <a:t> ja </a:t>
            </a:r>
            <a:r>
              <a:rPr lang="en-US" dirty="0" err="1"/>
              <a:t>vuukimiseks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materjale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Sideaine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tsement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ka </a:t>
            </a:r>
            <a:r>
              <a:rPr lang="en-US" dirty="0" err="1"/>
              <a:t>polümeerne</a:t>
            </a:r>
            <a:r>
              <a:rPr lang="en-US" dirty="0"/>
              <a:t> </a:t>
            </a:r>
            <a:r>
              <a:rPr lang="en-US" dirty="0" err="1"/>
              <a:t>vaik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lang="en-US" dirty="0">
                <a:solidFill>
                  <a:srgbClr val="00B050"/>
                </a:solidFill>
              </a:rPr>
              <a:t> +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sillutiskattesse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teki</a:t>
            </a:r>
            <a:r>
              <a:rPr lang="en-US" dirty="0"/>
              <a:t> </a:t>
            </a:r>
            <a:r>
              <a:rPr lang="en-US" dirty="0" err="1"/>
              <a:t>deformatsioone</a:t>
            </a:r>
            <a:r>
              <a:rPr lang="en-US" dirty="0"/>
              <a:t> ja </a:t>
            </a:r>
            <a:r>
              <a:rPr lang="en-US" dirty="0" err="1"/>
              <a:t>talub</a:t>
            </a:r>
            <a:r>
              <a:rPr lang="en-US" dirty="0"/>
              <a:t> </a:t>
            </a:r>
            <a:r>
              <a:rPr lang="en-US" dirty="0" err="1"/>
              <a:t>suuremaid</a:t>
            </a:r>
            <a:r>
              <a:rPr lang="en-US" dirty="0"/>
              <a:t> </a:t>
            </a:r>
            <a:r>
              <a:rPr lang="en-US" dirty="0" err="1"/>
              <a:t>koormusi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lang="en-US" dirty="0">
                <a:solidFill>
                  <a:srgbClr val="00B050"/>
                </a:solidFill>
              </a:rPr>
              <a:t> +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kate</a:t>
            </a:r>
            <a:r>
              <a:rPr lang="en-US" dirty="0"/>
              <a:t> on </a:t>
            </a:r>
            <a:r>
              <a:rPr lang="en-US" dirty="0" err="1"/>
              <a:t>vastupidav</a:t>
            </a:r>
            <a:r>
              <a:rPr lang="en-US" dirty="0"/>
              <a:t> </a:t>
            </a:r>
            <a:r>
              <a:rPr lang="en-US" dirty="0" err="1"/>
              <a:t>harjamisele</a:t>
            </a:r>
            <a:r>
              <a:rPr lang="en-US" dirty="0"/>
              <a:t> ja </a:t>
            </a:r>
            <a:r>
              <a:rPr lang="en-US" dirty="0" err="1"/>
              <a:t>erosioonile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800"/>
              <a:buNone/>
            </a:pPr>
            <a:r>
              <a:rPr lang="en-US" dirty="0">
                <a:solidFill>
                  <a:srgbClr val="00B050"/>
                </a:solidFill>
              </a:rPr>
              <a:t> +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kasutamine</a:t>
            </a:r>
            <a:r>
              <a:rPr lang="en-US" dirty="0"/>
              <a:t> </a:t>
            </a:r>
            <a:r>
              <a:rPr lang="en-US" dirty="0" err="1"/>
              <a:t>võimaldab</a:t>
            </a:r>
            <a:r>
              <a:rPr lang="en-US" dirty="0"/>
              <a:t> </a:t>
            </a:r>
            <a:r>
              <a:rPr lang="en-US" dirty="0" err="1"/>
              <a:t>väiksema</a:t>
            </a:r>
            <a:r>
              <a:rPr lang="en-US" dirty="0"/>
              <a:t> </a:t>
            </a:r>
            <a:r>
              <a:rPr lang="en-US" dirty="0" err="1"/>
              <a:t>tugevusega</a:t>
            </a:r>
            <a:r>
              <a:rPr lang="en-US" dirty="0"/>
              <a:t> </a:t>
            </a:r>
            <a:r>
              <a:rPr lang="en-US" dirty="0" err="1"/>
              <a:t>plaatide</a:t>
            </a:r>
            <a:r>
              <a:rPr lang="en-US" dirty="0"/>
              <a:t> </a:t>
            </a:r>
            <a:r>
              <a:rPr lang="en-US" dirty="0" err="1"/>
              <a:t>kasutamist</a:t>
            </a:r>
            <a:r>
              <a:rPr lang="en-US" dirty="0"/>
              <a:t> (</a:t>
            </a:r>
            <a:r>
              <a:rPr lang="en-US" dirty="0" err="1"/>
              <a:t>eeldab</a:t>
            </a:r>
            <a:r>
              <a:rPr lang="en-US" dirty="0"/>
              <a:t> ka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aluse</a:t>
            </a:r>
            <a:r>
              <a:rPr lang="en-US" dirty="0"/>
              <a:t> </a:t>
            </a:r>
            <a:r>
              <a:rPr lang="en-US" dirty="0" err="1"/>
              <a:t>kasutamist</a:t>
            </a:r>
            <a:r>
              <a:rPr lang="en-US" dirty="0"/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kate</a:t>
            </a:r>
            <a:r>
              <a:rPr lang="en-US" dirty="0"/>
              <a:t> on </a:t>
            </a:r>
            <a:r>
              <a:rPr lang="en-US" dirty="0" err="1"/>
              <a:t>tundlik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probleemidele</a:t>
            </a:r>
            <a:r>
              <a:rPr lang="en-US" dirty="0"/>
              <a:t> </a:t>
            </a:r>
            <a:r>
              <a:rPr lang="en-US" dirty="0" err="1"/>
              <a:t>aluskihis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sillutiskatte</a:t>
            </a:r>
            <a:r>
              <a:rPr lang="en-US" dirty="0"/>
              <a:t> </a:t>
            </a:r>
            <a:r>
              <a:rPr lang="en-US" dirty="0" err="1"/>
              <a:t>remont</a:t>
            </a:r>
            <a:r>
              <a:rPr lang="en-US" dirty="0"/>
              <a:t> on </a:t>
            </a:r>
            <a:r>
              <a:rPr lang="en-US" dirty="0" err="1"/>
              <a:t>töömahukas</a:t>
            </a:r>
            <a:r>
              <a:rPr lang="en-US" dirty="0"/>
              <a:t> ja </a:t>
            </a:r>
            <a:r>
              <a:rPr lang="en-US" dirty="0" err="1"/>
              <a:t>kallis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deformatsioonivuuke</a:t>
            </a:r>
            <a:r>
              <a:rPr lang="en-US" dirty="0"/>
              <a:t> ja need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ilusad</a:t>
            </a:r>
            <a:endParaRPr dirty="0"/>
          </a:p>
        </p:txBody>
      </p:sp>
      <p:sp>
        <p:nvSpPr>
          <p:cNvPr id="301" name="Google Shape;30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105</a:t>
            </a:fld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- sängitamine</a:t>
            </a:r>
            <a:endParaRPr/>
          </a:p>
        </p:txBody>
      </p:sp>
      <p:sp>
        <p:nvSpPr>
          <p:cNvPr id="307" name="Google Shape;307;p26"/>
          <p:cNvSpPr txBox="1">
            <a:spLocks noGrp="1"/>
          </p:cNvSpPr>
          <p:nvPr>
            <p:ph type="body" idx="1"/>
          </p:nvPr>
        </p:nvSpPr>
        <p:spPr>
          <a:xfrm>
            <a:off x="551329" y="1825625"/>
            <a:ext cx="1126863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/>
              <a:t>Enne </a:t>
            </a:r>
            <a:r>
              <a:rPr lang="en-US" dirty="0" err="1"/>
              <a:t>sängitusbetooni</a:t>
            </a:r>
            <a:r>
              <a:rPr lang="en-US" dirty="0"/>
              <a:t> </a:t>
            </a:r>
            <a:r>
              <a:rPr lang="en-US" dirty="0" err="1"/>
              <a:t>paigaldamist</a:t>
            </a:r>
            <a:r>
              <a:rPr lang="en-US" dirty="0"/>
              <a:t> </a:t>
            </a:r>
            <a:r>
              <a:rPr lang="en-US" dirty="0" err="1"/>
              <a:t>niisutatakse</a:t>
            </a:r>
            <a:r>
              <a:rPr lang="en-US" dirty="0"/>
              <a:t> </a:t>
            </a:r>
            <a:r>
              <a:rPr lang="en-US" dirty="0" err="1"/>
              <a:t>aluskiht</a:t>
            </a:r>
            <a:r>
              <a:rPr lang="en-US" dirty="0"/>
              <a:t>, et </a:t>
            </a:r>
            <a:r>
              <a:rPr lang="en-US" dirty="0" err="1"/>
              <a:t>vältida</a:t>
            </a:r>
            <a:r>
              <a:rPr lang="en-US" dirty="0"/>
              <a:t> </a:t>
            </a:r>
            <a:r>
              <a:rPr lang="en-US" dirty="0" err="1"/>
              <a:t>betoonist</a:t>
            </a:r>
            <a:r>
              <a:rPr lang="en-US" dirty="0"/>
              <a:t> vee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imendumist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Sängitusbetooni</a:t>
            </a:r>
            <a:r>
              <a:rPr lang="en-US" dirty="0"/>
              <a:t> </a:t>
            </a:r>
            <a:r>
              <a:rPr lang="en-US" dirty="0" err="1"/>
              <a:t>kasutamisel</a:t>
            </a:r>
            <a:r>
              <a:rPr lang="en-US" dirty="0"/>
              <a:t> </a:t>
            </a:r>
            <a:r>
              <a:rPr lang="en-US" dirty="0" err="1"/>
              <a:t>pidada</a:t>
            </a:r>
            <a:r>
              <a:rPr lang="en-US" dirty="0"/>
              <a:t> </a:t>
            </a:r>
            <a:r>
              <a:rPr lang="en-US" dirty="0" err="1"/>
              <a:t>kinni</a:t>
            </a:r>
            <a:r>
              <a:rPr lang="en-US" dirty="0"/>
              <a:t> </a:t>
            </a:r>
            <a:r>
              <a:rPr lang="en-US" dirty="0" err="1"/>
              <a:t>töödeldavuse</a:t>
            </a:r>
            <a:r>
              <a:rPr lang="en-US" dirty="0"/>
              <a:t> </a:t>
            </a:r>
            <a:r>
              <a:rPr lang="en-US" dirty="0" err="1"/>
              <a:t>ajast</a:t>
            </a:r>
            <a:endParaRPr lang="en-US" dirty="0"/>
          </a:p>
          <a:p>
            <a:pPr lvl="1">
              <a:spcBef>
                <a:spcPts val="1000"/>
              </a:spcBef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/>
              <a:t>Segu </a:t>
            </a:r>
            <a:r>
              <a:rPr lang="en-US" dirty="0" err="1"/>
              <a:t>tootja</a:t>
            </a:r>
            <a:r>
              <a:rPr lang="en-US" dirty="0"/>
              <a:t> </a:t>
            </a:r>
            <a:r>
              <a:rPr lang="en-US" dirty="0" err="1"/>
              <a:t>määrab</a:t>
            </a:r>
            <a:r>
              <a:rPr lang="en-US" dirty="0"/>
              <a:t> – </a:t>
            </a:r>
            <a:r>
              <a:rPr lang="en-US" dirty="0" err="1"/>
              <a:t>aeg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poolest</a:t>
            </a:r>
            <a:r>
              <a:rPr lang="en-US" dirty="0"/>
              <a:t> </a:t>
            </a:r>
            <a:r>
              <a:rPr lang="en-US" dirty="0" err="1"/>
              <a:t>tunnist</a:t>
            </a:r>
            <a:r>
              <a:rPr lang="en-US" dirty="0"/>
              <a:t> </a:t>
            </a:r>
            <a:r>
              <a:rPr lang="en-US" dirty="0" err="1"/>
              <a:t>kahe</a:t>
            </a:r>
            <a:r>
              <a:rPr lang="en-US" dirty="0"/>
              <a:t> </a:t>
            </a:r>
            <a:r>
              <a:rPr lang="en-US" dirty="0" err="1"/>
              <a:t>tunnini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/>
              <a:t>Peale </a:t>
            </a:r>
            <a:r>
              <a:rPr lang="en-US" dirty="0" err="1"/>
              <a:t>sängitamist</a:t>
            </a:r>
            <a:r>
              <a:rPr lang="en-US" dirty="0"/>
              <a:t> on </a:t>
            </a:r>
            <a:r>
              <a:rPr lang="en-US" dirty="0" err="1"/>
              <a:t>mõistlik</a:t>
            </a:r>
            <a:r>
              <a:rPr lang="en-US" dirty="0"/>
              <a:t> </a:t>
            </a:r>
            <a:r>
              <a:rPr lang="en-US" dirty="0" err="1"/>
              <a:t>vuukimata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katendist</a:t>
            </a:r>
            <a:r>
              <a:rPr lang="en-US" dirty="0"/>
              <a:t> </a:t>
            </a:r>
            <a:r>
              <a:rPr lang="en-US" dirty="0" err="1"/>
              <a:t>kilega</a:t>
            </a:r>
            <a:r>
              <a:rPr lang="en-US" dirty="0"/>
              <a:t> </a:t>
            </a:r>
            <a:r>
              <a:rPr lang="en-US" dirty="0" err="1"/>
              <a:t>kinni</a:t>
            </a:r>
            <a:r>
              <a:rPr lang="en-US" dirty="0"/>
              <a:t> </a:t>
            </a:r>
            <a:r>
              <a:rPr lang="en-US" dirty="0" err="1"/>
              <a:t>katta</a:t>
            </a:r>
            <a:r>
              <a:rPr lang="en-US" dirty="0"/>
              <a:t> et: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dirty="0"/>
              <a:t> </a:t>
            </a:r>
            <a:r>
              <a:rPr lang="en-US" dirty="0" err="1"/>
              <a:t>takistada</a:t>
            </a:r>
            <a:r>
              <a:rPr lang="en-US" dirty="0"/>
              <a:t> </a:t>
            </a:r>
            <a:r>
              <a:rPr lang="en-US" dirty="0" err="1"/>
              <a:t>niiskuse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aurumist</a:t>
            </a:r>
            <a:r>
              <a:rPr lang="en-US" dirty="0"/>
              <a:t> </a:t>
            </a:r>
            <a:r>
              <a:rPr lang="en-US" dirty="0" err="1"/>
              <a:t>sängituskihist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dirty="0"/>
              <a:t> </a:t>
            </a:r>
            <a:r>
              <a:rPr lang="en-US" dirty="0" err="1"/>
              <a:t>vältida</a:t>
            </a:r>
            <a:r>
              <a:rPr lang="en-US" dirty="0"/>
              <a:t> </a:t>
            </a:r>
            <a:r>
              <a:rPr lang="en-US" dirty="0" err="1"/>
              <a:t>prahi</a:t>
            </a:r>
            <a:r>
              <a:rPr lang="en-US" dirty="0"/>
              <a:t> </a:t>
            </a:r>
            <a:r>
              <a:rPr lang="en-US" dirty="0" err="1"/>
              <a:t>sattumist</a:t>
            </a:r>
            <a:r>
              <a:rPr lang="en-US" dirty="0"/>
              <a:t> </a:t>
            </a:r>
            <a:r>
              <a:rPr lang="en-US" dirty="0" err="1"/>
              <a:t>vuukidesse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dirty="0"/>
              <a:t> </a:t>
            </a:r>
            <a:r>
              <a:rPr lang="en-US" dirty="0" err="1"/>
              <a:t>kaitsta</a:t>
            </a:r>
            <a:r>
              <a:rPr lang="en-US" dirty="0"/>
              <a:t> </a:t>
            </a:r>
            <a:r>
              <a:rPr lang="en-US" dirty="0" err="1"/>
              <a:t>sängituskihti</a:t>
            </a:r>
            <a:r>
              <a:rPr lang="en-US" dirty="0"/>
              <a:t> </a:t>
            </a:r>
            <a:r>
              <a:rPr lang="en-US" dirty="0" err="1"/>
              <a:t>vihma</a:t>
            </a:r>
            <a:r>
              <a:rPr lang="en-US" dirty="0"/>
              <a:t> </a:t>
            </a:r>
            <a:r>
              <a:rPr lang="en-US" dirty="0" err="1"/>
              <a:t>eest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dirty="0" err="1"/>
              <a:t>Vuukida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katet</a:t>
            </a:r>
            <a:r>
              <a:rPr lang="en-US" dirty="0"/>
              <a:t> 1 – 2 </a:t>
            </a:r>
            <a:r>
              <a:rPr lang="en-US" dirty="0" err="1"/>
              <a:t>päeva</a:t>
            </a:r>
            <a:r>
              <a:rPr lang="en-US" dirty="0"/>
              <a:t>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kividel</a:t>
            </a:r>
            <a:r>
              <a:rPr lang="en-US" dirty="0"/>
              <a:t>/</a:t>
            </a:r>
            <a:r>
              <a:rPr lang="en-US" dirty="0" err="1"/>
              <a:t>plaatidel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juba </a:t>
            </a:r>
            <a:r>
              <a:rPr lang="en-US" dirty="0" err="1"/>
              <a:t>kõndida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08" name="Google Shape;30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106</a:t>
            </a:fld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sillutiskate</a:t>
            </a:r>
            <a:r>
              <a:rPr lang="en-US" dirty="0"/>
              <a:t> – </a:t>
            </a:r>
            <a:r>
              <a:rPr lang="en-US" dirty="0" err="1"/>
              <a:t>sängitamine</a:t>
            </a:r>
            <a:br>
              <a:rPr lang="en-US" dirty="0"/>
            </a:br>
            <a:r>
              <a:rPr lang="en-US" dirty="0"/>
              <a:t>Kivid</a:t>
            </a:r>
            <a:endParaRPr dirty="0"/>
          </a:p>
        </p:txBody>
      </p:sp>
      <p:sp>
        <p:nvSpPr>
          <p:cNvPr id="314" name="Google Shape;314;p27"/>
          <p:cNvSpPr txBox="1">
            <a:spLocks noGrp="1"/>
          </p:cNvSpPr>
          <p:nvPr>
            <p:ph type="body" idx="1"/>
          </p:nvPr>
        </p:nvSpPr>
        <p:spPr>
          <a:xfrm>
            <a:off x="291354" y="1825625"/>
            <a:ext cx="83641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Sängituskiht</a:t>
            </a:r>
            <a:r>
              <a:rPr lang="en-US" dirty="0"/>
              <a:t> </a:t>
            </a:r>
            <a:r>
              <a:rPr lang="en-US" dirty="0" err="1"/>
              <a:t>paigaldatakse</a:t>
            </a:r>
            <a:r>
              <a:rPr lang="en-US" dirty="0"/>
              <a:t> </a:t>
            </a:r>
            <a:r>
              <a:rPr lang="en-US" dirty="0" err="1"/>
              <a:t>kõrgusliku</a:t>
            </a:r>
            <a:r>
              <a:rPr lang="en-US" dirty="0"/>
              <a:t> </a:t>
            </a:r>
            <a:r>
              <a:rPr lang="en-US" dirty="0" err="1"/>
              <a:t>varuga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Sillutiskivid</a:t>
            </a:r>
            <a:r>
              <a:rPr lang="en-US" dirty="0"/>
              <a:t> </a:t>
            </a:r>
            <a:r>
              <a:rPr lang="en-US" dirty="0" err="1"/>
              <a:t>peavad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tolmust</a:t>
            </a:r>
            <a:r>
              <a:rPr lang="en-US" dirty="0"/>
              <a:t> </a:t>
            </a:r>
            <a:r>
              <a:rPr lang="en-US" dirty="0" err="1"/>
              <a:t>puhastatud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Sängitusbetoon</a:t>
            </a:r>
            <a:r>
              <a:rPr lang="en-US" dirty="0"/>
              <a:t> </a:t>
            </a:r>
            <a:r>
              <a:rPr lang="en-US" dirty="0" err="1"/>
              <a:t>tihendatakse</a:t>
            </a:r>
            <a:r>
              <a:rPr lang="en-US" dirty="0"/>
              <a:t>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sillutiskividega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Eeldatakse</a:t>
            </a:r>
            <a:r>
              <a:rPr lang="en-US" dirty="0"/>
              <a:t>, et </a:t>
            </a:r>
            <a:r>
              <a:rPr lang="en-US" dirty="0" err="1"/>
              <a:t>sängitusmaterjal</a:t>
            </a:r>
            <a:r>
              <a:rPr lang="en-US" dirty="0"/>
              <a:t> </a:t>
            </a:r>
            <a:r>
              <a:rPr lang="en-US" dirty="0" err="1"/>
              <a:t>tõuseb</a:t>
            </a:r>
            <a:r>
              <a:rPr lang="en-US" dirty="0"/>
              <a:t> </a:t>
            </a:r>
            <a:r>
              <a:rPr lang="en-US" dirty="0" err="1"/>
              <a:t>kivi</a:t>
            </a:r>
            <a:r>
              <a:rPr lang="en-US" dirty="0"/>
              <a:t> </a:t>
            </a:r>
            <a:r>
              <a:rPr lang="en-US" dirty="0" err="1"/>
              <a:t>vuukidesse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1/3 </a:t>
            </a:r>
            <a:r>
              <a:rPr lang="en-US" dirty="0" err="1"/>
              <a:t>kivi</a:t>
            </a:r>
            <a:r>
              <a:rPr lang="en-US" dirty="0"/>
              <a:t> </a:t>
            </a:r>
            <a:r>
              <a:rPr lang="en-US" dirty="0" err="1"/>
              <a:t>kõrgusest</a:t>
            </a:r>
            <a:r>
              <a:rPr lang="en-US" dirty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Sängitusbetooni</a:t>
            </a:r>
            <a:r>
              <a:rPr lang="en-US" dirty="0"/>
              <a:t> ja </a:t>
            </a:r>
            <a:r>
              <a:rPr lang="en-US" dirty="0" err="1"/>
              <a:t>sillutiskivi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tekkima</a:t>
            </a:r>
            <a:r>
              <a:rPr lang="en-US" dirty="0"/>
              <a:t> </a:t>
            </a:r>
            <a:r>
              <a:rPr lang="en-US" b="1" dirty="0" err="1"/>
              <a:t>tugev</a:t>
            </a:r>
            <a:r>
              <a:rPr lang="en-US" b="1" dirty="0"/>
              <a:t> </a:t>
            </a:r>
            <a:r>
              <a:rPr lang="en-US" b="1" dirty="0" err="1"/>
              <a:t>nake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Sileda</a:t>
            </a:r>
            <a:r>
              <a:rPr lang="en-US" dirty="0"/>
              <a:t> </a:t>
            </a:r>
            <a:r>
              <a:rPr lang="en-US" dirty="0" err="1"/>
              <a:t>pinnaga</a:t>
            </a:r>
            <a:r>
              <a:rPr lang="en-US" dirty="0"/>
              <a:t> </a:t>
            </a:r>
            <a:r>
              <a:rPr lang="en-US" dirty="0" err="1"/>
              <a:t>kividel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nakkeparandajat</a:t>
            </a:r>
            <a:r>
              <a:rPr lang="en-US" dirty="0"/>
              <a:t> (</a:t>
            </a:r>
            <a:r>
              <a:rPr lang="en-US" dirty="0" err="1"/>
              <a:t>tsemendipiim</a:t>
            </a:r>
            <a:r>
              <a:rPr lang="en-US" dirty="0"/>
              <a:t>, </a:t>
            </a:r>
            <a:r>
              <a:rPr lang="en-US" dirty="0" err="1"/>
              <a:t>erisegud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315" name="Google Shape;315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218" y="146683"/>
            <a:ext cx="3292257" cy="214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217" y="2290309"/>
            <a:ext cx="3292258" cy="213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216" y="4429181"/>
            <a:ext cx="3292259" cy="224339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107</a:t>
            </a:fld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– Sängitamine</a:t>
            </a:r>
            <a:br>
              <a:rPr lang="en-US"/>
            </a:br>
            <a:r>
              <a:rPr lang="en-US"/>
              <a:t>Plaadid</a:t>
            </a:r>
            <a:endParaRPr/>
          </a:p>
        </p:txBody>
      </p:sp>
      <p:sp>
        <p:nvSpPr>
          <p:cNvPr id="324" name="Google Shape;32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717077" cy="289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Plaadi sängitamine on problemaatiline – raske saavutada kontakti plaadi ja sängituskihi vahel (naket ei teki) / Kasutatakse ka vibroseadmeid kontaktpinna suurendamiseks.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Sängitusbetoon paigaldatakse väiksema kõrgusliku varuga kui kivide puhul (suurte plaatide puhul sisuliselt ilma varuta)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Vajalik nö plaadiliim (spetsiaalsegu), eriti suurte plaatide kasutamisel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25" name="Google Shape;325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721" y="4853199"/>
            <a:ext cx="10009001" cy="176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 descr="Einkornmoertel auf Schottertragschicht kleinerAusschnitt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762" y="2370801"/>
            <a:ext cx="2670959" cy="2141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763" y="578076"/>
            <a:ext cx="2670959" cy="139559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108</a:t>
            </a:fld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– Sängitusmaterjali valik</a:t>
            </a:r>
            <a:endParaRPr/>
          </a:p>
        </p:txBody>
      </p:sp>
      <p:sp>
        <p:nvSpPr>
          <p:cNvPr id="334" name="Google Shape;33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Valikukriteeriumid: survetugevus, veeläbilaskvus, nakketugevus, külmakindlus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35" name="Google Shape;33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075" y="3429000"/>
            <a:ext cx="5191850" cy="298174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109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101E-9A48-925B-FF26-9973744D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Normatiivbaas</a:t>
            </a:r>
            <a:r>
              <a:rPr lang="en-US" dirty="0"/>
              <a:t> </a:t>
            </a:r>
            <a:r>
              <a:rPr lang="en-US" sz="4000" dirty="0"/>
              <a:t>– </a:t>
            </a:r>
            <a:r>
              <a:rPr lang="en-US" sz="4000" dirty="0" err="1"/>
              <a:t>EhS</a:t>
            </a:r>
            <a:r>
              <a:rPr lang="en-US" sz="4000" dirty="0"/>
              <a:t> (ja LS), </a:t>
            </a:r>
            <a:r>
              <a:rPr lang="en-US" sz="4000" dirty="0" err="1"/>
              <a:t>määrused</a:t>
            </a:r>
            <a:r>
              <a:rPr lang="en-US" sz="4000" dirty="0"/>
              <a:t> ja EVS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EE81-309B-03D0-399F-7B5F7148D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1825625"/>
            <a:ext cx="1171867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EhS</a:t>
            </a:r>
            <a:r>
              <a:rPr lang="en-US" dirty="0"/>
              <a:t> – </a:t>
            </a:r>
            <a:r>
              <a:rPr lang="en-US" dirty="0" err="1"/>
              <a:t>avalik</a:t>
            </a:r>
            <a:r>
              <a:rPr lang="en-US" dirty="0"/>
              <a:t> tee</a:t>
            </a:r>
          </a:p>
          <a:p>
            <a:r>
              <a:rPr lang="en-US" dirty="0"/>
              <a:t>Klim M71 (2023) – </a:t>
            </a:r>
            <a:r>
              <a:rPr lang="en-US" dirty="0" err="1"/>
              <a:t>asulaväline</a:t>
            </a:r>
            <a:r>
              <a:rPr lang="en-US" dirty="0"/>
              <a:t> </a:t>
            </a:r>
            <a:r>
              <a:rPr lang="en-US" dirty="0" err="1"/>
              <a:t>avalik</a:t>
            </a:r>
            <a:r>
              <a:rPr lang="en-US" dirty="0"/>
              <a:t> tee</a:t>
            </a:r>
          </a:p>
          <a:p>
            <a:pPr lvl="1"/>
            <a:r>
              <a:rPr lang="en-US" dirty="0" err="1"/>
              <a:t>Tehnilisi</a:t>
            </a:r>
            <a:r>
              <a:rPr lang="en-US" dirty="0"/>
              <a:t> </a:t>
            </a:r>
            <a:r>
              <a:rPr lang="en-US" dirty="0" err="1"/>
              <a:t>nõudeid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esitata</a:t>
            </a:r>
            <a:r>
              <a:rPr lang="en-US" dirty="0"/>
              <a:t> </a:t>
            </a:r>
            <a:r>
              <a:rPr lang="en-US" dirty="0" err="1"/>
              <a:t>teedele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katendit</a:t>
            </a:r>
            <a:r>
              <a:rPr lang="en-US" dirty="0"/>
              <a:t> ja </a:t>
            </a:r>
            <a:r>
              <a:rPr lang="en-US" dirty="0" err="1"/>
              <a:t>liiklus</a:t>
            </a:r>
            <a:r>
              <a:rPr lang="en-US" dirty="0"/>
              <a:t> &lt;50 AKÖL</a:t>
            </a:r>
          </a:p>
          <a:p>
            <a:pPr lvl="1"/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juhendid</a:t>
            </a:r>
            <a:r>
              <a:rPr lang="en-US" dirty="0"/>
              <a:t> – </a:t>
            </a:r>
            <a:r>
              <a:rPr lang="en-US" dirty="0" err="1"/>
              <a:t>asulaväline</a:t>
            </a:r>
            <a:r>
              <a:rPr lang="en-US" dirty="0"/>
              <a:t> </a:t>
            </a:r>
            <a:r>
              <a:rPr lang="en-US" dirty="0" err="1"/>
              <a:t>riigitee</a:t>
            </a:r>
            <a:endParaRPr lang="en-US" dirty="0"/>
          </a:p>
          <a:p>
            <a:r>
              <a:rPr lang="en-US" dirty="0"/>
              <a:t>EVS 843:2016 </a:t>
            </a:r>
            <a:r>
              <a:rPr lang="en-US" dirty="0" err="1"/>
              <a:t>Linnatänavad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loodame</a:t>
            </a:r>
            <a:r>
              <a:rPr lang="en-US" sz="2000" dirty="0"/>
              <a:t> et </a:t>
            </a:r>
            <a:r>
              <a:rPr lang="en-US" sz="2000" dirty="0" err="1"/>
              <a:t>kunagi</a:t>
            </a:r>
            <a:r>
              <a:rPr lang="en-US" sz="2000" dirty="0"/>
              <a:t> </a:t>
            </a:r>
            <a:r>
              <a:rPr lang="en-US" sz="2000" dirty="0" err="1"/>
              <a:t>tuleb</a:t>
            </a:r>
            <a:r>
              <a:rPr lang="en-US" sz="2000" dirty="0"/>
              <a:t> </a:t>
            </a:r>
            <a:r>
              <a:rPr lang="en-US" sz="2000" dirty="0" err="1"/>
              <a:t>uus</a:t>
            </a:r>
            <a:r>
              <a:rPr lang="en-US" sz="2000" dirty="0"/>
              <a:t> standard – </a:t>
            </a:r>
            <a:r>
              <a:rPr lang="en-US" sz="2000" dirty="0" err="1"/>
              <a:t>täna</a:t>
            </a:r>
            <a:r>
              <a:rPr lang="en-US" sz="2000" dirty="0"/>
              <a:t> </a:t>
            </a:r>
            <a:r>
              <a:rPr lang="en-US" sz="2000" dirty="0" err="1"/>
              <a:t>soovitakse</a:t>
            </a:r>
            <a:r>
              <a:rPr lang="en-US" sz="2000" dirty="0"/>
              <a:t> </a:t>
            </a:r>
            <a:r>
              <a:rPr lang="en-US" sz="2000" dirty="0" err="1"/>
              <a:t>Linnaruumi</a:t>
            </a:r>
            <a:r>
              <a:rPr lang="en-US" sz="2000" dirty="0"/>
              <a:t>)</a:t>
            </a:r>
          </a:p>
          <a:p>
            <a:pPr lvl="1"/>
            <a:r>
              <a:rPr lang="en-US" dirty="0" err="1"/>
              <a:t>Tänavad</a:t>
            </a:r>
            <a:r>
              <a:rPr lang="en-US" dirty="0"/>
              <a:t> </a:t>
            </a:r>
            <a:r>
              <a:rPr lang="en-US" dirty="0" err="1"/>
              <a:t>jagatakse</a:t>
            </a:r>
            <a:r>
              <a:rPr lang="en-US" dirty="0"/>
              <a:t> </a:t>
            </a:r>
            <a:r>
              <a:rPr lang="en-US" dirty="0" err="1"/>
              <a:t>magistraalideks</a:t>
            </a:r>
            <a:r>
              <a:rPr lang="en-US" dirty="0"/>
              <a:t> ja </a:t>
            </a:r>
            <a:r>
              <a:rPr lang="en-US" dirty="0" err="1"/>
              <a:t>jaotustänavateks</a:t>
            </a:r>
            <a:r>
              <a:rPr lang="en-US" dirty="0"/>
              <a:t>, </a:t>
            </a:r>
            <a:r>
              <a:rPr lang="en-US" dirty="0" err="1"/>
              <a:t>tänavagiid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lahenda</a:t>
            </a:r>
            <a:r>
              <a:rPr lang="en-US" dirty="0"/>
              <a:t> </a:t>
            </a:r>
            <a:r>
              <a:rPr lang="en-US" dirty="0" err="1"/>
              <a:t>magistraalide</a:t>
            </a:r>
            <a:r>
              <a:rPr lang="en-US" dirty="0"/>
              <a:t> </a:t>
            </a:r>
            <a:r>
              <a:rPr lang="en-US" dirty="0" err="1"/>
              <a:t>teemat</a:t>
            </a:r>
            <a:r>
              <a:rPr lang="en-US" dirty="0"/>
              <a:t>. </a:t>
            </a:r>
            <a:r>
              <a:rPr lang="en-US" sz="1700" dirty="0" err="1"/>
              <a:t>Jaotus</a:t>
            </a:r>
            <a:r>
              <a:rPr lang="en-US" sz="1700" dirty="0"/>
              <a:t> </a:t>
            </a:r>
            <a:r>
              <a:rPr lang="en-US" sz="1700" dirty="0" err="1"/>
              <a:t>tehakse</a:t>
            </a:r>
            <a:r>
              <a:rPr lang="en-US" sz="1700" dirty="0"/>
              <a:t> </a:t>
            </a:r>
            <a:r>
              <a:rPr lang="en-US" sz="1700" dirty="0" err="1"/>
              <a:t>üldplaneeringus</a:t>
            </a:r>
            <a:r>
              <a:rPr lang="en-US" sz="1700" dirty="0"/>
              <a:t> (</a:t>
            </a:r>
            <a:r>
              <a:rPr lang="en-US" sz="1700" dirty="0" err="1"/>
              <a:t>või</a:t>
            </a:r>
            <a:r>
              <a:rPr lang="en-US" sz="1700" dirty="0"/>
              <a:t> </a:t>
            </a:r>
            <a:r>
              <a:rPr lang="en-US" sz="1700" dirty="0" err="1"/>
              <a:t>vastavas</a:t>
            </a:r>
            <a:r>
              <a:rPr lang="en-US" sz="1700" dirty="0"/>
              <a:t> </a:t>
            </a:r>
            <a:r>
              <a:rPr lang="en-US" sz="1700" dirty="0" err="1"/>
              <a:t>eraldi</a:t>
            </a:r>
            <a:r>
              <a:rPr lang="en-US" sz="1700" dirty="0"/>
              <a:t> </a:t>
            </a:r>
            <a:r>
              <a:rPr lang="en-US" sz="1700" dirty="0" err="1"/>
              <a:t>kinnitatud</a:t>
            </a:r>
            <a:r>
              <a:rPr lang="en-US" sz="1700" dirty="0"/>
              <a:t> </a:t>
            </a:r>
            <a:r>
              <a:rPr lang="en-US" sz="1700" dirty="0" err="1"/>
              <a:t>dokumendis</a:t>
            </a:r>
            <a:r>
              <a:rPr lang="en-US" sz="1700" dirty="0"/>
              <a:t> </a:t>
            </a:r>
            <a:r>
              <a:rPr lang="en-US" sz="1700" dirty="0" err="1"/>
              <a:t>nagu</a:t>
            </a:r>
            <a:r>
              <a:rPr lang="en-US" sz="1700" dirty="0"/>
              <a:t> </a:t>
            </a:r>
            <a:r>
              <a:rPr lang="en-US" sz="1700" dirty="0" err="1"/>
              <a:t>Tln</a:t>
            </a:r>
            <a:r>
              <a:rPr lang="en-US" sz="1700" dirty="0"/>
              <a:t>).</a:t>
            </a:r>
            <a:endParaRPr lang="en-US" dirty="0"/>
          </a:p>
          <a:p>
            <a:pPr lvl="1"/>
            <a:r>
              <a:rPr lang="en-US" dirty="0" err="1"/>
              <a:t>Tänavagiidi</a:t>
            </a:r>
            <a:r>
              <a:rPr lang="en-US" dirty="0"/>
              <a:t> </a:t>
            </a:r>
            <a:r>
              <a:rPr lang="en-US" dirty="0" err="1"/>
              <a:t>jaotus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katendijuhend</a:t>
            </a:r>
            <a:r>
              <a:rPr lang="en-US" dirty="0"/>
              <a:t> (norm, 2015/2018/2025)</a:t>
            </a:r>
          </a:p>
          <a:p>
            <a:r>
              <a:rPr lang="en-US" dirty="0"/>
              <a:t>EVS 932:2017 </a:t>
            </a:r>
            <a:r>
              <a:rPr lang="en-US" dirty="0" err="1"/>
              <a:t>Ehitusprojekt</a:t>
            </a:r>
            <a:endParaRPr lang="en-US" dirty="0"/>
          </a:p>
          <a:p>
            <a:pPr lvl="1"/>
            <a:r>
              <a:rPr lang="en-US" sz="2000" dirty="0" err="1"/>
              <a:t>Erisusena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käsitle</a:t>
            </a:r>
            <a:r>
              <a:rPr lang="en-US" sz="2000" dirty="0"/>
              <a:t> standard </a:t>
            </a:r>
            <a:r>
              <a:rPr lang="en-US" sz="2000" dirty="0" err="1"/>
              <a:t>avalikult</a:t>
            </a:r>
            <a:r>
              <a:rPr lang="en-US" sz="2000" dirty="0"/>
              <a:t> </a:t>
            </a:r>
            <a:r>
              <a:rPr lang="en-US" sz="2000" dirty="0" err="1"/>
              <a:t>kasutatava</a:t>
            </a:r>
            <a:r>
              <a:rPr lang="en-US" sz="2000" dirty="0"/>
              <a:t> tee </a:t>
            </a:r>
            <a:r>
              <a:rPr lang="en-US" sz="2000" dirty="0" err="1"/>
              <a:t>ehitusprojekti</a:t>
            </a:r>
            <a:r>
              <a:rPr lang="en-US" sz="2000" dirty="0"/>
              <a:t> </a:t>
            </a:r>
            <a:r>
              <a:rPr lang="en-US" sz="2000" dirty="0" err="1"/>
              <a:t>koostamist</a:t>
            </a:r>
            <a:endParaRPr lang="en-US" sz="2000" dirty="0"/>
          </a:p>
          <a:p>
            <a:r>
              <a:rPr lang="en-US" dirty="0"/>
              <a:t>MTM M97 </a:t>
            </a:r>
            <a:r>
              <a:rPr lang="en-US" dirty="0" err="1"/>
              <a:t>Ehitusprojekt</a:t>
            </a:r>
            <a:r>
              <a:rPr lang="en-US" dirty="0"/>
              <a:t> – </a:t>
            </a:r>
            <a:r>
              <a:rPr lang="en-US" sz="2200" dirty="0" err="1"/>
              <a:t>krundisisesed</a:t>
            </a:r>
            <a:r>
              <a:rPr lang="en-US" sz="2200" dirty="0"/>
              <a:t> teed</a:t>
            </a:r>
            <a:endParaRPr lang="en-US" dirty="0"/>
          </a:p>
          <a:p>
            <a:r>
              <a:rPr lang="en-US" dirty="0"/>
              <a:t>MTM M101 </a:t>
            </a:r>
            <a:r>
              <a:rPr lang="en-US" dirty="0" err="1"/>
              <a:t>Kvaliteedinõuded</a:t>
            </a:r>
            <a:r>
              <a:rPr lang="en-US" dirty="0"/>
              <a:t> – </a:t>
            </a:r>
            <a:r>
              <a:rPr lang="en-US" dirty="0" err="1"/>
              <a:t>avalik</a:t>
            </a:r>
            <a:r>
              <a:rPr lang="en-US" dirty="0"/>
              <a:t> tee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9FB99-0AD1-D0B9-D970-EAFAB275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679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- vuukimine</a:t>
            </a:r>
            <a:endParaRPr/>
          </a:p>
        </p:txBody>
      </p:sp>
      <p:sp>
        <p:nvSpPr>
          <p:cNvPr id="342" name="Google Shape;342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Vuukimise eelduseks on välistemperatuur vähemalt +5°C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Vältida töö teostamist kuuma ilmaga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Niisutada pinnad enne vuukimisega alustamist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Täita vuuk ühe korraga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Peale vuukimist hoida pind niiskena – katta heleda geotekstiiliga ja kasta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Pind puhastada vastavalt tootja juhistele, kuid üldiselt mitte hiljem kui 1-2 tunni möödudes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/>
              <a:t>Jootebetooni kasutades kujuneb pinna puhastamine keeruliseks ja soovitus on segu valada täpselt vuuki vooliku või kastekannu abil</a:t>
            </a:r>
            <a:endParaRPr/>
          </a:p>
        </p:txBody>
      </p:sp>
      <p:sp>
        <p:nvSpPr>
          <p:cNvPr id="343" name="Google Shape;3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110</a:t>
            </a:fld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"/>
          <p:cNvSpPr txBox="1">
            <a:spLocks noGrp="1"/>
          </p:cNvSpPr>
          <p:nvPr>
            <p:ph type="title"/>
          </p:nvPr>
        </p:nvSpPr>
        <p:spPr>
          <a:xfrm>
            <a:off x="838200" y="15844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– Vuukimine</a:t>
            </a:r>
            <a:endParaRPr/>
          </a:p>
        </p:txBody>
      </p:sp>
      <p:sp>
        <p:nvSpPr>
          <p:cNvPr id="349" name="Google Shape;349;p31"/>
          <p:cNvSpPr txBox="1">
            <a:spLocks noGrp="1"/>
          </p:cNvSpPr>
          <p:nvPr>
            <p:ph type="body" idx="1"/>
          </p:nvPr>
        </p:nvSpPr>
        <p:spPr>
          <a:xfrm>
            <a:off x="274321" y="1408852"/>
            <a:ext cx="7723511" cy="288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Sillutiskivide vuugi laius 5 kuni 15 mm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Plaatidel üle 60 cm 10 kuni 15 mm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Vuukide kujundamisel jälgida, et vuugisegu saaks vuuki valguda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Sillutis tuleb niisutada enne vuukimistööde algust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Peale esmast vuugibetooni tardumist pestakse sillutise pind puhtaks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50" name="Google Shape;350;p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2" y="4410892"/>
            <a:ext cx="3768578" cy="220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529" y="4410892"/>
            <a:ext cx="4007855" cy="220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797" y="4410892"/>
            <a:ext cx="3965882" cy="220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7833" y="2094637"/>
            <a:ext cx="3919846" cy="220327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111</a:t>
            </a:fld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- Vuugimaterjal</a:t>
            </a:r>
            <a:endParaRPr/>
          </a:p>
        </p:txBody>
      </p:sp>
      <p:sp>
        <p:nvSpPr>
          <p:cNvPr id="360" name="Google Shape;360;p32"/>
          <p:cNvSpPr txBox="1">
            <a:spLocks noGrp="1"/>
          </p:cNvSpPr>
          <p:nvPr>
            <p:ph type="body" idx="1"/>
          </p:nvPr>
        </p:nvSpPr>
        <p:spPr>
          <a:xfrm>
            <a:off x="261914" y="1526023"/>
            <a:ext cx="115977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Vuugibetooni</a:t>
            </a:r>
            <a:r>
              <a:rPr lang="en-US" sz="2400" dirty="0"/>
              <a:t> </a:t>
            </a:r>
            <a:r>
              <a:rPr lang="en-US" sz="2400" dirty="0" err="1"/>
              <a:t>tugevus</a:t>
            </a:r>
            <a:r>
              <a:rPr lang="en-US" sz="2400" dirty="0"/>
              <a:t> </a:t>
            </a:r>
            <a:r>
              <a:rPr lang="en-US" sz="2400" dirty="0" err="1"/>
              <a:t>valitakse</a:t>
            </a:r>
            <a:r>
              <a:rPr lang="en-US" sz="2400" dirty="0"/>
              <a:t> </a:t>
            </a:r>
            <a:r>
              <a:rPr lang="en-US" sz="2400" dirty="0" err="1"/>
              <a:t>vastavalt</a:t>
            </a:r>
            <a:r>
              <a:rPr lang="en-US" sz="2400" dirty="0"/>
              <a:t> </a:t>
            </a:r>
            <a:r>
              <a:rPr lang="en-US" sz="2400" dirty="0" err="1"/>
              <a:t>sillutismaterjali</a:t>
            </a:r>
            <a:r>
              <a:rPr lang="en-US" sz="2400" dirty="0"/>
              <a:t> </a:t>
            </a:r>
            <a:r>
              <a:rPr lang="en-US" sz="2400" dirty="0" err="1"/>
              <a:t>tugevusele</a:t>
            </a:r>
            <a:r>
              <a:rPr lang="en-US" sz="2400" dirty="0"/>
              <a:t> – </a:t>
            </a:r>
            <a:r>
              <a:rPr lang="en-US" sz="2400" dirty="0" err="1"/>
              <a:t>vuugibetooni</a:t>
            </a:r>
            <a:r>
              <a:rPr lang="en-US" sz="2400" dirty="0"/>
              <a:t> </a:t>
            </a:r>
            <a:r>
              <a:rPr lang="en-US" sz="2400" dirty="0" err="1"/>
              <a:t>tugevus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tohiks</a:t>
            </a:r>
            <a:r>
              <a:rPr lang="en-US" sz="2400" dirty="0"/>
              <a:t> olla </a:t>
            </a:r>
            <a:r>
              <a:rPr lang="en-US" sz="2400" dirty="0" err="1"/>
              <a:t>suurem</a:t>
            </a:r>
            <a:r>
              <a:rPr lang="en-US" sz="2400" dirty="0"/>
              <a:t> </a:t>
            </a:r>
            <a:r>
              <a:rPr lang="en-US" sz="2400" dirty="0" err="1"/>
              <a:t>kui</a:t>
            </a:r>
            <a:r>
              <a:rPr lang="en-US" sz="2400" dirty="0"/>
              <a:t> </a:t>
            </a:r>
            <a:r>
              <a:rPr lang="en-US" sz="2400" dirty="0" err="1"/>
              <a:t>kivil</a:t>
            </a:r>
            <a:r>
              <a:rPr lang="en-US" sz="2400" dirty="0"/>
              <a:t> </a:t>
            </a:r>
            <a:r>
              <a:rPr lang="en-US" sz="2400" dirty="0" err="1"/>
              <a:t>endal</a:t>
            </a:r>
            <a:endParaRPr lang="en-US" sz="2400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Täna</a:t>
            </a:r>
            <a:r>
              <a:rPr lang="en-US" sz="2400" dirty="0"/>
              <a:t> </a:t>
            </a:r>
            <a:r>
              <a:rPr lang="en-US" sz="2400" dirty="0" err="1"/>
              <a:t>teada</a:t>
            </a:r>
            <a:r>
              <a:rPr lang="en-US" sz="2400" dirty="0"/>
              <a:t> </a:t>
            </a:r>
            <a:r>
              <a:rPr lang="en-US" sz="2400" dirty="0" err="1"/>
              <a:t>piisavalt</a:t>
            </a:r>
            <a:r>
              <a:rPr lang="en-US" sz="2400" dirty="0"/>
              <a:t> </a:t>
            </a:r>
            <a:r>
              <a:rPr lang="en-US" sz="2400" dirty="0" err="1"/>
              <a:t>elastsed</a:t>
            </a:r>
            <a:r>
              <a:rPr lang="en-US" sz="2400" dirty="0"/>
              <a:t> ja </a:t>
            </a:r>
            <a:r>
              <a:rPr lang="en-US" sz="2400" dirty="0" err="1"/>
              <a:t>nõuetele</a:t>
            </a:r>
            <a:r>
              <a:rPr lang="en-US" sz="2400" dirty="0"/>
              <a:t> </a:t>
            </a:r>
            <a:r>
              <a:rPr lang="en-US" sz="2400" dirty="0" err="1"/>
              <a:t>vastavad</a:t>
            </a:r>
            <a:r>
              <a:rPr lang="en-US" sz="2400" dirty="0"/>
              <a:t> </a:t>
            </a:r>
            <a:r>
              <a:rPr lang="en-US" sz="2400" dirty="0" err="1"/>
              <a:t>segud</a:t>
            </a:r>
            <a:r>
              <a:rPr lang="en-US" sz="2400" dirty="0"/>
              <a:t> </a:t>
            </a:r>
            <a:r>
              <a:rPr lang="en-US" sz="2400" b="1" dirty="0" err="1"/>
              <a:t>Rompox</a:t>
            </a:r>
            <a:r>
              <a:rPr lang="en-US" sz="2400" b="1" dirty="0"/>
              <a:t> ja Pagel</a:t>
            </a:r>
            <a:r>
              <a:rPr lang="en-US" sz="2400" dirty="0"/>
              <a:t>, </a:t>
            </a:r>
            <a:r>
              <a:rPr lang="en-US" sz="2400" dirty="0" err="1"/>
              <a:t>mõlemad</a:t>
            </a:r>
            <a:r>
              <a:rPr lang="en-US" sz="2400" dirty="0"/>
              <a:t> </a:t>
            </a:r>
            <a:r>
              <a:rPr lang="en-US" sz="2400" dirty="0" err="1"/>
              <a:t>üsna</a:t>
            </a:r>
            <a:r>
              <a:rPr lang="en-US" sz="2400" dirty="0"/>
              <a:t> </a:t>
            </a:r>
            <a:r>
              <a:rPr lang="en-US" sz="2400" dirty="0" err="1"/>
              <a:t>kallid</a:t>
            </a:r>
            <a:r>
              <a:rPr lang="en-US" sz="2400" dirty="0"/>
              <a:t>, </a:t>
            </a:r>
            <a:r>
              <a:rPr lang="en-US" sz="2400" dirty="0" err="1"/>
              <a:t>Uninaxi</a:t>
            </a:r>
            <a:r>
              <a:rPr lang="en-US" sz="2400" dirty="0"/>
              <a:t> </a:t>
            </a:r>
            <a:r>
              <a:rPr lang="en-US" sz="2400" dirty="0" err="1"/>
              <a:t>vuugisegu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kannata</a:t>
            </a:r>
            <a:r>
              <a:rPr lang="en-US" sz="2400" dirty="0"/>
              <a:t> </a:t>
            </a:r>
            <a:r>
              <a:rPr lang="en-US" sz="2400" dirty="0" err="1"/>
              <a:t>kloriide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Külmakindlus</a:t>
            </a:r>
            <a:r>
              <a:rPr lang="en-US" sz="2400" dirty="0"/>
              <a:t> EVS 814 </a:t>
            </a:r>
            <a:r>
              <a:rPr lang="en-US" sz="2400" dirty="0" err="1"/>
              <a:t>järgi</a:t>
            </a:r>
            <a:r>
              <a:rPr lang="en-US" sz="2400" dirty="0"/>
              <a:t>: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/>
              <a:t>Kui </a:t>
            </a:r>
            <a:r>
              <a:rPr lang="en-US" sz="2000" dirty="0" err="1"/>
              <a:t>libedusetõrjes</a:t>
            </a:r>
            <a:r>
              <a:rPr lang="en-US" sz="2000" dirty="0"/>
              <a:t> </a:t>
            </a:r>
            <a:r>
              <a:rPr lang="en-US" sz="2000" dirty="0" err="1"/>
              <a:t>kasutatakse</a:t>
            </a:r>
            <a:r>
              <a:rPr lang="en-US" sz="2000" dirty="0"/>
              <a:t> </a:t>
            </a:r>
            <a:r>
              <a:rPr lang="en-US" sz="2000" dirty="0" err="1"/>
              <a:t>kloriide</a:t>
            </a:r>
            <a:r>
              <a:rPr lang="en-US" sz="2000" dirty="0"/>
              <a:t> </a:t>
            </a:r>
            <a:r>
              <a:rPr lang="en-US" sz="2000" dirty="0" err="1"/>
              <a:t>siis</a:t>
            </a:r>
            <a:r>
              <a:rPr lang="en-US" sz="2000" dirty="0"/>
              <a:t> </a:t>
            </a:r>
            <a:r>
              <a:rPr lang="en-US" sz="2000" dirty="0" err="1"/>
              <a:t>vajalik</a:t>
            </a:r>
            <a:r>
              <a:rPr lang="en-US" sz="2000" dirty="0"/>
              <a:t> tase S</a:t>
            </a:r>
            <a:r>
              <a:rPr lang="en-US" sz="2000" baseline="-25000" dirty="0"/>
              <a:t>56</a:t>
            </a:r>
            <a:r>
              <a:rPr lang="en-US" sz="2000" dirty="0"/>
              <a:t> ≤ 200 g/m</a:t>
            </a:r>
            <a:r>
              <a:rPr lang="en-US" sz="2000" baseline="30000" dirty="0"/>
              <a:t>2  </a:t>
            </a:r>
            <a:r>
              <a:rPr lang="en-US" sz="2000" dirty="0"/>
              <a:t>mis </a:t>
            </a:r>
            <a:r>
              <a:rPr lang="en-US" sz="2000" dirty="0" err="1"/>
              <a:t>vastab</a:t>
            </a:r>
            <a:r>
              <a:rPr lang="en-US" sz="2000" dirty="0"/>
              <a:t> </a:t>
            </a:r>
            <a:r>
              <a:rPr lang="en-US" sz="2000" dirty="0" err="1"/>
              <a:t>keskkonnaklassile</a:t>
            </a:r>
            <a:r>
              <a:rPr lang="en-US" sz="2000" dirty="0"/>
              <a:t> XF4</a:t>
            </a:r>
            <a:endParaRPr dirty="0"/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072" y="3930292"/>
            <a:ext cx="8811855" cy="256258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112</a:t>
            </a:fld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- vuukimine</a:t>
            </a:r>
            <a:endParaRPr/>
          </a:p>
        </p:txBody>
      </p:sp>
      <p:sp>
        <p:nvSpPr>
          <p:cNvPr id="368" name="Google Shape;36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36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Vuuk täidetakse vähemalt 2/3 vuugi kõrgusest vuugiseguga või minimaalselt 20 mm kõrguselt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Segu kõrgus vuugis peab jääma pinnast 1-3 mm allapoole või faasi kõrguseni</a:t>
            </a:r>
            <a:endParaRPr/>
          </a:p>
        </p:txBody>
      </p:sp>
      <p:pic>
        <p:nvPicPr>
          <p:cNvPr id="369" name="Google Shape;369;p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38532"/>
            <a:ext cx="12192000" cy="251946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3"/>
          <p:cNvSpPr/>
          <p:nvPr/>
        </p:nvSpPr>
        <p:spPr>
          <a:xfrm>
            <a:off x="0" y="4336445"/>
            <a:ext cx="3820438" cy="25215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3"/>
          <p:cNvSpPr/>
          <p:nvPr/>
        </p:nvSpPr>
        <p:spPr>
          <a:xfrm>
            <a:off x="4185781" y="4324893"/>
            <a:ext cx="3820438" cy="253519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8371562" y="4302605"/>
            <a:ext cx="3820438" cy="2535195"/>
          </a:xfrm>
          <a:prstGeom prst="rect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113</a:t>
            </a:fld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- Deformatsioonivuuk</a:t>
            </a:r>
            <a:endParaRPr/>
          </a:p>
        </p:txBody>
      </p:sp>
      <p:sp>
        <p:nvSpPr>
          <p:cNvPr id="379" name="Google Shape;379;p34"/>
          <p:cNvSpPr txBox="1">
            <a:spLocks noGrp="1"/>
          </p:cNvSpPr>
          <p:nvPr>
            <p:ph type="body" idx="1"/>
          </p:nvPr>
        </p:nvSpPr>
        <p:spPr>
          <a:xfrm>
            <a:off x="256785" y="1139868"/>
            <a:ext cx="11736886" cy="554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Seotud sillutiskatetele tuleb ette näha deformatsioonivuugid kui: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Konstruktsioonis on kaevud ja rennid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Kokkupuutel teiste konstruktsioonidega või hoone seintega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Kui all olevas konstruktsioonis on deformatsioonivuuk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Kui pinnakate muutub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Kui vertikaalis on kõrge punkt (vertikaal on katuses)</a:t>
            </a:r>
            <a:endParaRPr/>
          </a:p>
        </p:txBody>
      </p:sp>
      <p:sp>
        <p:nvSpPr>
          <p:cNvPr id="380" name="Google Shape;38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114</a:t>
            </a:fld>
            <a:endParaRPr/>
          </a:p>
        </p:txBody>
      </p:sp>
      <p:pic>
        <p:nvPicPr>
          <p:cNvPr id="381" name="Google Shape;381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924" y="4200243"/>
            <a:ext cx="3829676" cy="215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 descr="Pildi eelvaade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6717" y="2059505"/>
            <a:ext cx="3229191" cy="429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6" y="4211059"/>
            <a:ext cx="4435421" cy="215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Seotud sillutiskate - Deformatsioonivuuk</a:t>
            </a:r>
            <a:endParaRPr/>
          </a:p>
        </p:txBody>
      </p:sp>
      <p:sp>
        <p:nvSpPr>
          <p:cNvPr id="389" name="Google Shape;389;p35"/>
          <p:cNvSpPr txBox="1">
            <a:spLocks noGrp="1"/>
          </p:cNvSpPr>
          <p:nvPr>
            <p:ph type="body" idx="1"/>
          </p:nvPr>
        </p:nvSpPr>
        <p:spPr>
          <a:xfrm>
            <a:off x="256785" y="1139868"/>
            <a:ext cx="11736886" cy="554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Vuukide tihedus sõltub järgnevatest asjaoludest: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Suurema paksusega kividel võib vuukide vahet suurendada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Tugevam nake sängituskihi ja katteelemendi vahel lubab vuukide vahet suurendada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Suuremate mõõtudega kivid/plaadid ei vaja nii tihedaid vuuke nagu väikeste mõõtudega kivid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Mida kõrgema temperatuuri juures kate ehitatakse seda suurema vahega võib vuugid ette näha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Mida tumedam on kate seda tihedam peab olema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vuukide jaotus</a:t>
            </a:r>
            <a:endParaRPr/>
          </a:p>
        </p:txBody>
      </p:sp>
      <p:sp>
        <p:nvSpPr>
          <p:cNvPr id="390" name="Google Shape;39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1" name="Google Shape;391;p35"/>
          <p:cNvGraphicFramePr/>
          <p:nvPr>
            <p:extLst>
              <p:ext uri="{D42A27DB-BD31-4B8C-83A1-F6EECF244321}">
                <p14:modId xmlns:p14="http://schemas.microsoft.com/office/powerpoint/2010/main" val="2886887817"/>
              </p:ext>
            </p:extLst>
          </p:nvPr>
        </p:nvGraphicFramePr>
        <p:xfrm>
          <a:off x="7909315" y="3640899"/>
          <a:ext cx="4025900" cy="3048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9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Referentsväärtused deformatsioonivuukide sammu leidmiseks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Baasmõõt 6 meetrit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Sillutiselemendi paksus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&lt; 30 mm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-2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30 - 60 mm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&gt;60 mm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Paigaldustemperatuur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5 - 15°C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15-25°C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 dirty="0"/>
                        <a:t>1</a:t>
                      </a:r>
                      <a:endParaRPr sz="11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Joonpaisumistegur mm/m kui Δt=100K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≤ 1,0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&gt; 1,0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Ehitus metoodika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sidumata sängituskiht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-2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seotud sängituskiht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seotud sängituskiht &gt; 10 cm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Vuukimismaterjal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Mahukahanemisriskiga betoon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Pinnavärv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Hele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Tume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-1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 dirty="0" err="1"/>
                        <a:t>Vastavalt</a:t>
                      </a:r>
                      <a:r>
                        <a:rPr lang="en-US" sz="1100" u="none" strike="noStrike" cap="none" dirty="0"/>
                        <a:t> ZTV-</a:t>
                      </a:r>
                      <a:r>
                        <a:rPr lang="en-US" sz="1100" u="none" strike="noStrike" cap="none" dirty="0" err="1"/>
                        <a:t>Wegebau</a:t>
                      </a:r>
                      <a:endParaRPr sz="1100" b="0" i="1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 txBox="1">
            <a:spLocks noGrp="1"/>
          </p:cNvSpPr>
          <p:nvPr>
            <p:ph type="title"/>
          </p:nvPr>
        </p:nvSpPr>
        <p:spPr>
          <a:xfrm>
            <a:off x="711896" y="1660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Deformatsioonivuuk variant 1 (kergliiklusala)</a:t>
            </a:r>
            <a:endParaRPr/>
          </a:p>
        </p:txBody>
      </p:sp>
      <p:sp>
        <p:nvSpPr>
          <p:cNvPr id="397" name="Google Shape;397;p36"/>
          <p:cNvSpPr txBox="1">
            <a:spLocks noGrp="1"/>
          </p:cNvSpPr>
          <p:nvPr>
            <p:ph type="body" idx="1"/>
          </p:nvPr>
        </p:nvSpPr>
        <p:spPr>
          <a:xfrm>
            <a:off x="3531296" y="1412592"/>
            <a:ext cx="7948808" cy="337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Kiviridade vahele paigaldatakse vuugilint ja 2 kihti vuuginööri (vuugilint läbistab ka sängituskihi)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Sillutiskatend vuugitakse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Peale esmast vuugibetooni tugevnemist eemaldada pealmine vuuginöör ja vuuk puhastada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Vuuk kruntida ja paigaldada vuugimastiks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Katte serv on mõistlik mastiksi paigaldamise ajaks kaitsta maalriteibiga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98" name="Google Shape;398;p3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44" y="4924127"/>
            <a:ext cx="3056255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47" y="4924127"/>
            <a:ext cx="3100705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6850" y="4916182"/>
            <a:ext cx="3100706" cy="177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62" y="2020113"/>
            <a:ext cx="3192338" cy="276482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116</a:t>
            </a:fld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"/>
          <p:cNvSpPr txBox="1">
            <a:spLocks noGrp="1"/>
          </p:cNvSpPr>
          <p:nvPr>
            <p:ph type="title"/>
          </p:nvPr>
        </p:nvSpPr>
        <p:spPr>
          <a:xfrm>
            <a:off x="719203" y="2038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Deformatsioonivuuk variant 2  </a:t>
            </a:r>
            <a:endParaRPr/>
          </a:p>
        </p:txBody>
      </p:sp>
      <p:sp>
        <p:nvSpPr>
          <p:cNvPr id="409" name="Google Shape;409;p37"/>
          <p:cNvSpPr txBox="1">
            <a:spLocks noGrp="1"/>
          </p:cNvSpPr>
          <p:nvPr>
            <p:ph type="body" idx="1"/>
          </p:nvPr>
        </p:nvSpPr>
        <p:spPr>
          <a:xfrm>
            <a:off x="4585768" y="1366288"/>
            <a:ext cx="7088489" cy="328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Peale vuugisegu paigaldamist lõigatakse sillutisse sooned sisse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Soon puhastada ja paigaldada vuuginöör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Krunditud vuuki paigaldada vuugimastiks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Lahendus talub mõõdukat autoliiklust kuna läbilõikamata (pragunenud) vuugi osa kannab koormusi kõrvalplaadile üle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10" name="Google Shape;410;p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8957"/>
            <a:ext cx="4431280" cy="276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30" y="4645007"/>
            <a:ext cx="2770746" cy="201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921" y="4662327"/>
            <a:ext cx="2770747" cy="200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134" y="4652800"/>
            <a:ext cx="2770747" cy="20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347" y="4652800"/>
            <a:ext cx="2770747" cy="200131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117</a:t>
            </a:fld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"/>
          <p:cNvSpPr txBox="1">
            <a:spLocks noGrp="1"/>
          </p:cNvSpPr>
          <p:nvPr>
            <p:ph type="title"/>
          </p:nvPr>
        </p:nvSpPr>
        <p:spPr>
          <a:xfrm>
            <a:off x="438411" y="365125"/>
            <a:ext cx="112859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Deformatsioonivuuk variant 3 (raskeliiklusega ala)</a:t>
            </a:r>
            <a:endParaRPr/>
          </a:p>
        </p:txBody>
      </p:sp>
      <p:sp>
        <p:nvSpPr>
          <p:cNvPr id="421" name="Google Shape;42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35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Et vältida vuugi servakivide lahti murdumist paigutatakse vuugi konstruktsiooni terasvinkel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Vinkel ankurdatakse betoonalusesse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Vuuk jääb võrdlemisi lai ja visuaalselt kole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22" name="Google Shape;422;p3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143" y="4250298"/>
            <a:ext cx="5411243" cy="230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71" y="4250298"/>
            <a:ext cx="4337557" cy="229942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118</a:t>
            </a:fld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839" y="81612"/>
            <a:ext cx="4193100" cy="2744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Deformatsioonivuuk</a:t>
            </a:r>
            <a:endParaRPr/>
          </a:p>
        </p:txBody>
      </p:sp>
      <p:sp>
        <p:nvSpPr>
          <p:cNvPr id="432" name="Google Shape;432;p39"/>
          <p:cNvSpPr txBox="1">
            <a:spLocks noGrp="1"/>
          </p:cNvSpPr>
          <p:nvPr>
            <p:ph type="body" idx="1"/>
          </p:nvPr>
        </p:nvSpPr>
        <p:spPr>
          <a:xfrm>
            <a:off x="63061" y="282611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Deformatsioonivuukide</a:t>
            </a:r>
            <a:r>
              <a:rPr lang="en-US" dirty="0"/>
              <a:t> </a:t>
            </a:r>
            <a:r>
              <a:rPr lang="en-US" dirty="0" err="1"/>
              <a:t>samm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sillutiskattes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Looduskivist</a:t>
            </a:r>
            <a:r>
              <a:rPr lang="en-US" dirty="0"/>
              <a:t> </a:t>
            </a:r>
            <a:r>
              <a:rPr lang="en-US" dirty="0" err="1"/>
              <a:t>sillutises</a:t>
            </a:r>
            <a:r>
              <a:rPr lang="en-US" dirty="0"/>
              <a:t> 6 (8) </a:t>
            </a:r>
            <a:r>
              <a:rPr lang="en-US" dirty="0" err="1"/>
              <a:t>meetrit</a:t>
            </a:r>
            <a:r>
              <a:rPr lang="en-US" dirty="0"/>
              <a:t> (ka </a:t>
            </a:r>
            <a:r>
              <a:rPr lang="en-US" dirty="0" err="1"/>
              <a:t>klinkerkivi</a:t>
            </a:r>
            <a:r>
              <a:rPr lang="en-US" dirty="0"/>
              <a:t>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Betoonkivisillutises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5 </a:t>
            </a:r>
            <a:r>
              <a:rPr lang="en-US" dirty="0" err="1"/>
              <a:t>meetrit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Ka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sillutiskate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vajada</a:t>
            </a:r>
            <a:r>
              <a:rPr lang="en-US" dirty="0"/>
              <a:t> </a:t>
            </a:r>
            <a:r>
              <a:rPr lang="en-US" dirty="0" err="1"/>
              <a:t>deformatsioonivuuke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Pikad</a:t>
            </a:r>
            <a:r>
              <a:rPr lang="en-US" dirty="0"/>
              <a:t> </a:t>
            </a:r>
            <a:r>
              <a:rPr lang="en-US" dirty="0" err="1"/>
              <a:t>sirgjoonelised</a:t>
            </a:r>
            <a:r>
              <a:rPr lang="en-US" dirty="0"/>
              <a:t> teed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Pikad</a:t>
            </a:r>
            <a:r>
              <a:rPr lang="en-US" dirty="0"/>
              <a:t> </a:t>
            </a:r>
            <a:r>
              <a:rPr lang="en-US" dirty="0" err="1"/>
              <a:t>eraldussaared</a:t>
            </a:r>
            <a:r>
              <a:rPr lang="en-US" dirty="0"/>
              <a:t>/</a:t>
            </a:r>
            <a:r>
              <a:rPr lang="en-US" dirty="0" err="1"/>
              <a:t>eraldusribad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Hoonete</a:t>
            </a:r>
            <a:r>
              <a:rPr lang="en-US" dirty="0"/>
              <a:t> </a:t>
            </a:r>
            <a:r>
              <a:rPr lang="en-US" dirty="0" err="1"/>
              <a:t>vahelised</a:t>
            </a:r>
            <a:r>
              <a:rPr lang="en-US" dirty="0"/>
              <a:t> </a:t>
            </a:r>
            <a:r>
              <a:rPr lang="en-US" dirty="0" err="1"/>
              <a:t>platsid</a:t>
            </a:r>
            <a:r>
              <a:rPr lang="en-US" dirty="0"/>
              <a:t>/</a:t>
            </a:r>
            <a:r>
              <a:rPr lang="en-US" dirty="0" err="1"/>
              <a:t>väljakud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Vuugimastiks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jääma</a:t>
            </a:r>
            <a:r>
              <a:rPr lang="en-US" dirty="0"/>
              <a:t> </a:t>
            </a:r>
            <a:r>
              <a:rPr lang="en-US" dirty="0" err="1"/>
              <a:t>teepinnast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1 cm </a:t>
            </a:r>
            <a:r>
              <a:rPr lang="en-US" dirty="0" err="1"/>
              <a:t>allapoole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Mida </a:t>
            </a:r>
            <a:r>
              <a:rPr lang="en-US" dirty="0" err="1"/>
              <a:t>tugevam</a:t>
            </a:r>
            <a:r>
              <a:rPr lang="en-US" dirty="0"/>
              <a:t> on </a:t>
            </a:r>
            <a:r>
              <a:rPr lang="en-US" dirty="0" err="1"/>
              <a:t>nake</a:t>
            </a:r>
            <a:r>
              <a:rPr lang="en-US" dirty="0"/>
              <a:t> </a:t>
            </a:r>
            <a:r>
              <a:rPr lang="en-US" dirty="0" err="1"/>
              <a:t>sillutiselemendi</a:t>
            </a:r>
            <a:r>
              <a:rPr lang="en-US" dirty="0"/>
              <a:t> ja </a:t>
            </a:r>
            <a:r>
              <a:rPr lang="en-US" dirty="0" err="1"/>
              <a:t>sängitusbetooni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väiksemad</a:t>
            </a:r>
            <a:r>
              <a:rPr lang="en-US" dirty="0"/>
              <a:t> on </a:t>
            </a:r>
            <a:r>
              <a:rPr lang="en-US" dirty="0" err="1"/>
              <a:t>tekkivad</a:t>
            </a:r>
            <a:r>
              <a:rPr lang="en-US" dirty="0"/>
              <a:t> </a:t>
            </a:r>
            <a:r>
              <a:rPr lang="en-US" dirty="0" err="1"/>
              <a:t>siirded</a:t>
            </a:r>
            <a:endParaRPr dirty="0"/>
          </a:p>
        </p:txBody>
      </p:sp>
      <p:sp>
        <p:nvSpPr>
          <p:cNvPr id="433" name="Google Shape;43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119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A85A-EE2C-1F52-D1C9-6FC0015E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Tänavagiid</a:t>
            </a:r>
            <a:r>
              <a:rPr lang="en-US" dirty="0"/>
              <a:t> – </a:t>
            </a:r>
            <a:r>
              <a:rPr lang="en-US" sz="2800" dirty="0" err="1"/>
              <a:t>idealistlik</a:t>
            </a:r>
            <a:r>
              <a:rPr lang="en-US" sz="2800" dirty="0"/>
              <a:t> </a:t>
            </a:r>
            <a:r>
              <a:rPr lang="en-US" sz="2800" dirty="0" err="1"/>
              <a:t>lähenemine</a:t>
            </a:r>
            <a:r>
              <a:rPr lang="en-US" sz="2800" dirty="0"/>
              <a:t> mis </a:t>
            </a:r>
            <a:r>
              <a:rPr lang="en-US" sz="2800" dirty="0" err="1"/>
              <a:t>ei</a:t>
            </a:r>
            <a:r>
              <a:rPr lang="en-US" sz="2800" dirty="0"/>
              <a:t> </a:t>
            </a:r>
            <a:r>
              <a:rPr lang="en-US" sz="2800" dirty="0" err="1"/>
              <a:t>haaku</a:t>
            </a:r>
            <a:r>
              <a:rPr lang="en-US" sz="2800" dirty="0"/>
              <a:t> </a:t>
            </a:r>
            <a:r>
              <a:rPr lang="en-US" sz="2800" dirty="0" err="1"/>
              <a:t>standardiga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7C217-1E7A-0DBE-7808-9D52ACD6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30" y="2534735"/>
            <a:ext cx="7870370" cy="3966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D99C7-DBE9-11FC-A300-BE156CC21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7438"/>
            <a:ext cx="4163907" cy="3441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FCCBC-0C03-4802-C30E-0636320785AA}"/>
              </a:ext>
            </a:extLst>
          </p:cNvPr>
          <p:cNvSpPr txBox="1"/>
          <p:nvPr/>
        </p:nvSpPr>
        <p:spPr>
          <a:xfrm>
            <a:off x="233082" y="1690687"/>
            <a:ext cx="1178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Tallinn </a:t>
            </a:r>
            <a:r>
              <a:rPr lang="en-US" dirty="0" err="1"/>
              <a:t>hakkab</a:t>
            </a:r>
            <a:r>
              <a:rPr lang="en-US" dirty="0"/>
              <a:t> </a:t>
            </a:r>
            <a:r>
              <a:rPr lang="en-US" dirty="0" err="1"/>
              <a:t>koostama</a:t>
            </a:r>
            <a:r>
              <a:rPr lang="en-US" dirty="0"/>
              <a:t> </a:t>
            </a:r>
            <a:r>
              <a:rPr lang="en-US" dirty="0" err="1"/>
              <a:t>linnale</a:t>
            </a:r>
            <a:r>
              <a:rPr lang="en-US" dirty="0"/>
              <a:t> </a:t>
            </a:r>
            <a:r>
              <a:rPr lang="en-US" dirty="0" err="1"/>
              <a:t>uut</a:t>
            </a:r>
            <a:r>
              <a:rPr lang="en-US" dirty="0"/>
              <a:t> </a:t>
            </a:r>
            <a:r>
              <a:rPr lang="en-US" dirty="0" err="1"/>
              <a:t>üldplaneeringut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kehtiv</a:t>
            </a:r>
            <a:r>
              <a:rPr lang="en-US" dirty="0"/>
              <a:t> on juba </a:t>
            </a:r>
            <a:r>
              <a:rPr lang="en-US" dirty="0" err="1"/>
              <a:t>veerand</a:t>
            </a:r>
            <a:r>
              <a:rPr lang="en-US" dirty="0"/>
              <a:t> </a:t>
            </a:r>
            <a:r>
              <a:rPr lang="en-US" dirty="0" err="1"/>
              <a:t>sajandit</a:t>
            </a:r>
            <a:r>
              <a:rPr lang="en-US" dirty="0"/>
              <a:t> </a:t>
            </a:r>
            <a:r>
              <a:rPr lang="en-US" dirty="0" err="1"/>
              <a:t>vana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ajale</a:t>
            </a:r>
            <a:r>
              <a:rPr lang="en-US" dirty="0"/>
              <a:t> </a:t>
            </a:r>
            <a:r>
              <a:rPr lang="en-US" dirty="0" err="1"/>
              <a:t>jalgu</a:t>
            </a:r>
            <a:r>
              <a:rPr lang="en-US" dirty="0"/>
              <a:t> </a:t>
            </a:r>
            <a:r>
              <a:rPr lang="en-US" dirty="0" err="1"/>
              <a:t>jäänud</a:t>
            </a:r>
            <a:r>
              <a:rPr lang="en-US" dirty="0"/>
              <a:t>. </a:t>
            </a:r>
            <a:r>
              <a:rPr lang="en-US" dirty="0" err="1"/>
              <a:t>Linnaosade</a:t>
            </a:r>
            <a:r>
              <a:rPr lang="en-US" dirty="0"/>
              <a:t> </a:t>
            </a:r>
            <a:r>
              <a:rPr lang="en-US" dirty="0" err="1"/>
              <a:t>üldplaneeringud</a:t>
            </a:r>
            <a:r>
              <a:rPr lang="en-US" dirty="0"/>
              <a:t> </a:t>
            </a:r>
            <a:r>
              <a:rPr lang="en-US" dirty="0" err="1"/>
              <a:t>võivad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tulemusel</a:t>
            </a:r>
            <a:r>
              <a:rPr lang="en-US" dirty="0"/>
              <a:t> </a:t>
            </a:r>
            <a:r>
              <a:rPr lang="en-US" dirty="0" err="1"/>
              <a:t>sootuks</a:t>
            </a:r>
            <a:r>
              <a:rPr lang="en-US" dirty="0"/>
              <a:t> </a:t>
            </a:r>
            <a:r>
              <a:rPr lang="en-US" dirty="0" err="1"/>
              <a:t>kaduda</a:t>
            </a:r>
            <a:r>
              <a:rPr lang="en-US" dirty="0"/>
              <a:t>. </a:t>
            </a:r>
            <a:r>
              <a:rPr lang="en-US" dirty="0">
                <a:highlight>
                  <a:srgbClr val="FFFF00"/>
                </a:highlight>
              </a:rPr>
              <a:t>Aga kas </a:t>
            </a:r>
            <a:r>
              <a:rPr lang="en-US" dirty="0" err="1">
                <a:highlight>
                  <a:srgbClr val="FFFF00"/>
                </a:highlight>
              </a:rPr>
              <a:t>muutub</a:t>
            </a:r>
            <a:r>
              <a:rPr lang="en-US" dirty="0">
                <a:highlight>
                  <a:srgbClr val="FFFF00"/>
                </a:highlight>
              </a:rPr>
              <a:t> ka </a:t>
            </a:r>
            <a:r>
              <a:rPr lang="en-US" dirty="0" err="1">
                <a:highlight>
                  <a:srgbClr val="FFFF00"/>
                </a:highlight>
              </a:rPr>
              <a:t>planeerimisseadus</a:t>
            </a:r>
            <a:r>
              <a:rPr lang="en-US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4C9D3-408B-2B3D-6769-947AF196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940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Kaevukonstruktsioonid sillutiskattes</a:t>
            </a:r>
            <a:endParaRPr/>
          </a:p>
        </p:txBody>
      </p:sp>
      <p:sp>
        <p:nvSpPr>
          <p:cNvPr id="439" name="Google Shape;439;p40"/>
          <p:cNvSpPr txBox="1">
            <a:spLocks noGrp="1"/>
          </p:cNvSpPr>
          <p:nvPr>
            <p:ph type="body" idx="1"/>
          </p:nvPr>
        </p:nvSpPr>
        <p:spPr>
          <a:xfrm>
            <a:off x="838201" y="1759907"/>
            <a:ext cx="5257800" cy="243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Sillutiskattes eelistada nelinurkset kaevu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Kaevuraamiga piirnev ala ehitada lõikamata / murdmata kividest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40" name="Google Shape;440;p40" descr="A picture containing brick, sidewalk, building material, stone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316" y="4539813"/>
            <a:ext cx="2389948" cy="212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0" descr="A picture containing text, stone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495" y="4526879"/>
            <a:ext cx="2893189" cy="215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036" y="4539813"/>
            <a:ext cx="2803256" cy="21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5644" y="4526879"/>
            <a:ext cx="2893189" cy="214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0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398294"/>
            <a:ext cx="5859684" cy="285174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120</a:t>
            </a:fld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1"/>
          <p:cNvSpPr txBox="1">
            <a:spLocks noGrp="1"/>
          </p:cNvSpPr>
          <p:nvPr>
            <p:ph type="title"/>
          </p:nvPr>
        </p:nvSpPr>
        <p:spPr>
          <a:xfrm>
            <a:off x="407951" y="798126"/>
            <a:ext cx="58738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Vee ärajuhtimise näiteid</a:t>
            </a:r>
            <a:endParaRPr/>
          </a:p>
        </p:txBody>
      </p:sp>
      <p:pic>
        <p:nvPicPr>
          <p:cNvPr id="451" name="Google Shape;451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51" y="2604559"/>
            <a:ext cx="4023372" cy="345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356" y="798127"/>
            <a:ext cx="2403444" cy="526174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121</a:t>
            </a:fld>
            <a:endParaRPr/>
          </a:p>
        </p:txBody>
      </p:sp>
      <p:pic>
        <p:nvPicPr>
          <p:cNvPr id="454" name="Google Shape;454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789" y="2604558"/>
            <a:ext cx="3414101" cy="345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T-Konsult kogemused</a:t>
            </a:r>
            <a:endParaRPr/>
          </a:p>
        </p:txBody>
      </p:sp>
      <p:sp>
        <p:nvSpPr>
          <p:cNvPr id="460" name="Google Shape;460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/>
              <a:t>Võru </a:t>
            </a:r>
            <a:r>
              <a:rPr lang="en-US" sz="4000" dirty="0" err="1"/>
              <a:t>keskväljak</a:t>
            </a:r>
            <a:r>
              <a:rPr lang="en-US" sz="4000" dirty="0"/>
              <a:t>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Ajaloomuuseum</a:t>
            </a:r>
            <a:endParaRPr sz="4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Tõrva</a:t>
            </a:r>
            <a:r>
              <a:rPr lang="en-US" sz="4000" dirty="0"/>
              <a:t> </a:t>
            </a:r>
            <a:r>
              <a:rPr lang="en-US" sz="4000" dirty="0" err="1"/>
              <a:t>keskväljak</a:t>
            </a:r>
            <a:r>
              <a:rPr lang="en-US" sz="4000" dirty="0"/>
              <a:t>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Otepää</a:t>
            </a:r>
            <a:r>
              <a:rPr lang="en-US" sz="4000" dirty="0"/>
              <a:t> </a:t>
            </a:r>
            <a:r>
              <a:rPr lang="en-US" sz="4000" dirty="0" err="1"/>
              <a:t>keskväljak</a:t>
            </a:r>
            <a:endParaRPr sz="4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Kuressaare</a:t>
            </a:r>
            <a:r>
              <a:rPr lang="en-US" sz="4000" dirty="0"/>
              <a:t> </a:t>
            </a:r>
            <a:r>
              <a:rPr lang="en-US" sz="4000" dirty="0" err="1"/>
              <a:t>keskväljak</a:t>
            </a:r>
            <a:r>
              <a:rPr lang="en-US" sz="4000" dirty="0"/>
              <a:t> &amp; </a:t>
            </a:r>
            <a:r>
              <a:rPr lang="en-US" sz="4000" dirty="0" err="1"/>
              <a:t>peatänav</a:t>
            </a:r>
            <a:endParaRPr sz="40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dirty="0" err="1"/>
              <a:t>Haapsalu</a:t>
            </a:r>
            <a:r>
              <a:rPr lang="en-US" sz="4000" dirty="0"/>
              <a:t> </a:t>
            </a:r>
            <a:r>
              <a:rPr lang="en-US" sz="4000" dirty="0" err="1"/>
              <a:t>Posti</a:t>
            </a:r>
            <a:r>
              <a:rPr lang="en-US" sz="4000" dirty="0"/>
              <a:t> </a:t>
            </a:r>
            <a:r>
              <a:rPr lang="en-US" sz="4000" dirty="0" err="1"/>
              <a:t>tänav</a:t>
            </a:r>
            <a:endParaRPr sz="4000" dirty="0"/>
          </a:p>
        </p:txBody>
      </p:sp>
      <p:sp>
        <p:nvSpPr>
          <p:cNvPr id="461" name="Google Shape;46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122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7A6F02-A435-EF14-E7F2-A42960A0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9586" y="98425"/>
            <a:ext cx="2857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Võru keskväljak – Jüri tänav</a:t>
            </a:r>
            <a:endParaRPr/>
          </a:p>
        </p:txBody>
      </p:sp>
      <p:sp>
        <p:nvSpPr>
          <p:cNvPr id="467" name="Google Shape;46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Jüri </a:t>
            </a:r>
            <a:r>
              <a:rPr lang="en-US" sz="2400" dirty="0" err="1"/>
              <a:t>tänav</a:t>
            </a:r>
            <a:r>
              <a:rPr lang="en-US" sz="2400" dirty="0"/>
              <a:t> – </a:t>
            </a:r>
            <a:r>
              <a:rPr lang="en-US" sz="2400" dirty="0" err="1"/>
              <a:t>peatänav</a:t>
            </a:r>
            <a:r>
              <a:rPr lang="en-US" sz="2400" dirty="0"/>
              <a:t>, </a:t>
            </a:r>
            <a:r>
              <a:rPr lang="en-US" sz="2400" dirty="0" err="1"/>
              <a:t>bussiliiklus</a:t>
            </a:r>
            <a:r>
              <a:rPr lang="en-US" sz="2400" dirty="0"/>
              <a:t>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Täringukivi</a:t>
            </a:r>
            <a:r>
              <a:rPr lang="en-US" sz="2400" dirty="0"/>
              <a:t> </a:t>
            </a:r>
            <a:r>
              <a:rPr lang="en-US" sz="2400" dirty="0" err="1"/>
              <a:t>paigaldatud</a:t>
            </a:r>
            <a:r>
              <a:rPr lang="en-US" sz="2400" dirty="0"/>
              <a:t> </a:t>
            </a:r>
            <a:r>
              <a:rPr lang="en-US" sz="2400" dirty="0" err="1"/>
              <a:t>muldniiskele</a:t>
            </a:r>
            <a:r>
              <a:rPr lang="en-US" sz="2400" dirty="0"/>
              <a:t> </a:t>
            </a:r>
            <a:r>
              <a:rPr lang="en-US" sz="2400" dirty="0" err="1"/>
              <a:t>betoonile</a:t>
            </a:r>
            <a:r>
              <a:rPr lang="en-US" sz="2400" dirty="0"/>
              <a:t> (</a:t>
            </a:r>
            <a:r>
              <a:rPr lang="en-US" sz="2400" dirty="0" err="1"/>
              <a:t>paks</a:t>
            </a:r>
            <a:r>
              <a:rPr lang="en-US" sz="2400" dirty="0"/>
              <a:t> </a:t>
            </a:r>
            <a:r>
              <a:rPr lang="en-US" sz="2400" dirty="0" err="1"/>
              <a:t>kiht</a:t>
            </a:r>
            <a:r>
              <a:rPr lang="en-US" sz="2400" dirty="0"/>
              <a:t>), </a:t>
            </a:r>
            <a:r>
              <a:rPr lang="en-US" sz="2400" dirty="0" err="1"/>
              <a:t>vuugiti</a:t>
            </a:r>
            <a:r>
              <a:rPr lang="en-US" sz="2400" dirty="0"/>
              <a:t> </a:t>
            </a:r>
            <a:r>
              <a:rPr lang="en-US" sz="2400" dirty="0" err="1"/>
              <a:t>vuugiliivaga</a:t>
            </a:r>
            <a:r>
              <a:rPr lang="en-US" sz="2400" dirty="0"/>
              <a:t> “</a:t>
            </a:r>
            <a:r>
              <a:rPr lang="en-US" sz="2400" dirty="0" err="1"/>
              <a:t>fugensand</a:t>
            </a:r>
            <a:r>
              <a:rPr lang="en-US" sz="2400" dirty="0"/>
              <a:t>” mis </a:t>
            </a:r>
            <a:r>
              <a:rPr lang="en-US" sz="2400" dirty="0" err="1"/>
              <a:t>sisaldab</a:t>
            </a:r>
            <a:r>
              <a:rPr lang="en-US" sz="2400" dirty="0"/>
              <a:t> </a:t>
            </a:r>
            <a:r>
              <a:rPr lang="en-US" sz="2400" dirty="0" err="1"/>
              <a:t>polümeerseid</a:t>
            </a:r>
            <a:r>
              <a:rPr lang="en-US" sz="2400" dirty="0"/>
              <a:t> </a:t>
            </a:r>
            <a:r>
              <a:rPr lang="en-US" sz="2400" dirty="0" err="1"/>
              <a:t>sideaineid</a:t>
            </a:r>
            <a:r>
              <a:rPr lang="en-US" sz="2400" dirty="0"/>
              <a:t> (</a:t>
            </a:r>
            <a:r>
              <a:rPr lang="en-US" sz="2400" dirty="0" err="1"/>
              <a:t>poolelastne</a:t>
            </a:r>
            <a:r>
              <a:rPr lang="en-US" sz="2400" dirty="0"/>
              <a:t>) 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Paksu</a:t>
            </a:r>
            <a:r>
              <a:rPr lang="en-US" sz="2400" dirty="0"/>
              <a:t> </a:t>
            </a:r>
            <a:r>
              <a:rPr lang="en-US" sz="2400" dirty="0" err="1"/>
              <a:t>kihina</a:t>
            </a:r>
            <a:r>
              <a:rPr lang="en-US" sz="2400" dirty="0"/>
              <a:t> </a:t>
            </a:r>
            <a:r>
              <a:rPr lang="en-US" sz="2400" dirty="0" err="1"/>
              <a:t>paigaldatud</a:t>
            </a:r>
            <a:r>
              <a:rPr lang="en-US" sz="2400" dirty="0"/>
              <a:t> </a:t>
            </a:r>
            <a:r>
              <a:rPr lang="en-US" sz="2400" dirty="0" err="1"/>
              <a:t>sängitusbetooni</a:t>
            </a:r>
            <a:r>
              <a:rPr lang="en-US" sz="2400" dirty="0"/>
              <a:t> </a:t>
            </a:r>
            <a:r>
              <a:rPr lang="en-US" sz="2400" dirty="0" err="1"/>
              <a:t>kvaliteeti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suudetud</a:t>
            </a:r>
            <a:r>
              <a:rPr lang="en-US" sz="2400" dirty="0"/>
              <a:t> </a:t>
            </a:r>
            <a:r>
              <a:rPr lang="en-US" sz="2400" dirty="0" err="1"/>
              <a:t>tagada</a:t>
            </a:r>
            <a:r>
              <a:rPr lang="en-US" sz="2400" dirty="0"/>
              <a:t> – </a:t>
            </a:r>
            <a:r>
              <a:rPr lang="en-US" sz="2400" dirty="0" err="1"/>
              <a:t>survetugevust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tekkinud</a:t>
            </a:r>
            <a:r>
              <a:rPr lang="en-US" sz="2400" dirty="0"/>
              <a:t> ja </a:t>
            </a:r>
            <a:r>
              <a:rPr lang="en-US" sz="2400" dirty="0" err="1"/>
              <a:t>kivid</a:t>
            </a:r>
            <a:r>
              <a:rPr lang="en-US" sz="2400" dirty="0"/>
              <a:t> </a:t>
            </a:r>
            <a:r>
              <a:rPr lang="en-US" sz="2400" dirty="0" err="1"/>
              <a:t>tulid</a:t>
            </a:r>
            <a:r>
              <a:rPr lang="en-US" sz="2400" dirty="0"/>
              <a:t> </a:t>
            </a:r>
            <a:r>
              <a:rPr lang="en-US" sz="2400" dirty="0" err="1"/>
              <a:t>kergelt</a:t>
            </a:r>
            <a:r>
              <a:rPr lang="en-US" sz="2400" dirty="0"/>
              <a:t> </a:t>
            </a:r>
            <a:r>
              <a:rPr lang="en-US" sz="2400" dirty="0" err="1"/>
              <a:t>nakkest</a:t>
            </a:r>
            <a:r>
              <a:rPr lang="en-US" sz="2400" dirty="0"/>
              <a:t> </a:t>
            </a:r>
            <a:r>
              <a:rPr lang="en-US" sz="2400" dirty="0" err="1"/>
              <a:t>lahti</a:t>
            </a:r>
            <a:r>
              <a:rPr lang="en-US" sz="2400" dirty="0"/>
              <a:t>. </a:t>
            </a:r>
            <a:r>
              <a:rPr lang="en-US" sz="2400" dirty="0" err="1"/>
              <a:t>Oluline</a:t>
            </a:r>
            <a:r>
              <a:rPr lang="en-US" sz="2400" dirty="0"/>
              <a:t> on </a:t>
            </a:r>
            <a:r>
              <a:rPr lang="en-US" sz="2400" dirty="0" err="1"/>
              <a:t>betooni</a:t>
            </a:r>
            <a:r>
              <a:rPr lang="en-US" sz="2400" dirty="0"/>
              <a:t> </a:t>
            </a:r>
            <a:r>
              <a:rPr lang="en-US" sz="2400" dirty="0" err="1"/>
              <a:t>paigalduse</a:t>
            </a:r>
            <a:r>
              <a:rPr lang="en-US" sz="2400" dirty="0"/>
              <a:t> </a:t>
            </a:r>
            <a:r>
              <a:rPr lang="en-US" sz="2400" dirty="0" err="1"/>
              <a:t>aeg</a:t>
            </a:r>
            <a:r>
              <a:rPr lang="en-US" sz="2400" dirty="0"/>
              <a:t> </a:t>
            </a:r>
            <a:r>
              <a:rPr lang="en-US" sz="2400" dirty="0" err="1"/>
              <a:t>valmistamisest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Polümeeridega</a:t>
            </a:r>
            <a:r>
              <a:rPr lang="en-US" sz="2400" dirty="0"/>
              <a:t> </a:t>
            </a:r>
            <a:r>
              <a:rPr lang="en-US" sz="2400" dirty="0" err="1"/>
              <a:t>seotud</a:t>
            </a:r>
            <a:r>
              <a:rPr lang="en-US" sz="2400" dirty="0"/>
              <a:t> </a:t>
            </a:r>
            <a:r>
              <a:rPr lang="en-US" sz="2400" dirty="0" err="1"/>
              <a:t>vuugiliiv</a:t>
            </a:r>
            <a:r>
              <a:rPr lang="en-US" sz="2400" dirty="0"/>
              <a:t> </a:t>
            </a:r>
            <a:r>
              <a:rPr lang="en-US" sz="2400" dirty="0" err="1"/>
              <a:t>oli</a:t>
            </a:r>
            <a:r>
              <a:rPr lang="en-US" sz="2400" dirty="0"/>
              <a:t> </a:t>
            </a:r>
            <a:r>
              <a:rPr lang="en-US" sz="2400" dirty="0" err="1"/>
              <a:t>tootja</a:t>
            </a:r>
            <a:r>
              <a:rPr lang="en-US" sz="2400" dirty="0"/>
              <a:t> </a:t>
            </a:r>
            <a:r>
              <a:rPr lang="en-US" sz="2400" dirty="0" err="1"/>
              <a:t>juhendis</a:t>
            </a:r>
            <a:r>
              <a:rPr lang="en-US" sz="2400" dirty="0"/>
              <a:t> </a:t>
            </a:r>
            <a:r>
              <a:rPr lang="en-US" sz="2400" dirty="0" err="1"/>
              <a:t>mõeldud</a:t>
            </a:r>
            <a:r>
              <a:rPr lang="en-US" sz="2400" dirty="0"/>
              <a:t> </a:t>
            </a:r>
            <a:r>
              <a:rPr lang="en-US" sz="2400" dirty="0" err="1"/>
              <a:t>kergliiklusaladele</a:t>
            </a:r>
            <a:r>
              <a:rPr lang="en-US" sz="2400" dirty="0"/>
              <a:t> – </a:t>
            </a:r>
            <a:r>
              <a:rPr lang="en-US" sz="2400" dirty="0" err="1"/>
              <a:t>aitab</a:t>
            </a:r>
            <a:r>
              <a:rPr lang="en-US" sz="2400" dirty="0"/>
              <a:t> </a:t>
            </a:r>
            <a:r>
              <a:rPr lang="en-US" sz="2400" dirty="0" err="1"/>
              <a:t>vältida</a:t>
            </a:r>
            <a:r>
              <a:rPr lang="en-US" sz="2400" dirty="0"/>
              <a:t> </a:t>
            </a:r>
            <a:r>
              <a:rPr lang="en-US" sz="2400" dirty="0" err="1"/>
              <a:t>umbrohtu</a:t>
            </a:r>
            <a:r>
              <a:rPr lang="en-US" sz="2400" dirty="0"/>
              <a:t>, </a:t>
            </a:r>
            <a:r>
              <a:rPr lang="en-US" sz="2400" dirty="0" err="1"/>
              <a:t>talub</a:t>
            </a:r>
            <a:r>
              <a:rPr lang="en-US" sz="2400" dirty="0"/>
              <a:t> </a:t>
            </a:r>
            <a:r>
              <a:rPr lang="en-US" sz="2400" dirty="0" err="1"/>
              <a:t>harjamist</a:t>
            </a:r>
            <a:r>
              <a:rPr lang="en-US" sz="2400" dirty="0"/>
              <a:t> </a:t>
            </a:r>
            <a:r>
              <a:rPr lang="en-US" sz="2400" dirty="0" err="1"/>
              <a:t>jne</a:t>
            </a:r>
            <a:r>
              <a:rPr lang="en-US" sz="2400" dirty="0"/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Mida </a:t>
            </a:r>
            <a:r>
              <a:rPr lang="en-US" sz="2400" dirty="0" err="1"/>
              <a:t>õppida</a:t>
            </a:r>
            <a:r>
              <a:rPr lang="en-US" sz="2400" dirty="0"/>
              <a:t>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Betoonalus</a:t>
            </a:r>
            <a:r>
              <a:rPr lang="en-US" sz="2400" dirty="0"/>
              <a:t> </a:t>
            </a:r>
            <a:r>
              <a:rPr lang="en-US" sz="2400" dirty="0" err="1"/>
              <a:t>ehitada</a:t>
            </a:r>
            <a:r>
              <a:rPr lang="en-US" sz="2400" dirty="0"/>
              <a:t> </a:t>
            </a:r>
            <a:r>
              <a:rPr lang="en-US" sz="2400" dirty="0" err="1"/>
              <a:t>eraldiseisvalt</a:t>
            </a:r>
            <a:r>
              <a:rPr lang="en-US" sz="2400" dirty="0"/>
              <a:t>, et </a:t>
            </a:r>
            <a:r>
              <a:rPr lang="en-US" sz="2400" dirty="0" err="1"/>
              <a:t>tagada</a:t>
            </a:r>
            <a:r>
              <a:rPr lang="en-US" sz="2400" dirty="0"/>
              <a:t> </a:t>
            </a:r>
            <a:r>
              <a:rPr lang="en-US" sz="2400" dirty="0" err="1"/>
              <a:t>selle</a:t>
            </a:r>
            <a:r>
              <a:rPr lang="en-US" sz="2400" dirty="0"/>
              <a:t> </a:t>
            </a:r>
            <a:r>
              <a:rPr lang="en-US" sz="2400" dirty="0" err="1"/>
              <a:t>kvaliteet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 err="1"/>
              <a:t>Sängituskiht</a:t>
            </a:r>
            <a:r>
              <a:rPr lang="en-US" sz="2400" dirty="0"/>
              <a:t> - </a:t>
            </a:r>
            <a:r>
              <a:rPr lang="en-US" sz="2400" dirty="0" err="1"/>
              <a:t>kivi</a:t>
            </a:r>
            <a:r>
              <a:rPr lang="en-US" sz="2400" dirty="0"/>
              <a:t> </a:t>
            </a:r>
            <a:r>
              <a:rPr lang="en-US" sz="2400" dirty="0" err="1"/>
              <a:t>tolerantside</a:t>
            </a:r>
            <a:r>
              <a:rPr lang="en-US" sz="2400" dirty="0"/>
              <a:t> </a:t>
            </a:r>
            <a:r>
              <a:rPr lang="en-US" sz="2400" dirty="0" err="1"/>
              <a:t>tasandamiseks</a:t>
            </a:r>
            <a:r>
              <a:rPr lang="en-US" sz="2400" dirty="0"/>
              <a:t> </a:t>
            </a:r>
            <a:r>
              <a:rPr lang="en-US" sz="2400" dirty="0" err="1"/>
              <a:t>mitte</a:t>
            </a:r>
            <a:r>
              <a:rPr lang="en-US" sz="2400" dirty="0"/>
              <a:t> </a:t>
            </a:r>
            <a:r>
              <a:rPr lang="en-US" sz="2400" dirty="0" err="1"/>
              <a:t>kandevõime</a:t>
            </a:r>
            <a:r>
              <a:rPr lang="en-US" sz="2400" dirty="0"/>
              <a:t> </a:t>
            </a:r>
            <a:r>
              <a:rPr lang="en-US" sz="2400" dirty="0" err="1"/>
              <a:t>saavutamiseks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468" name="Google Shape;46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123</a:t>
            </a:fld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"/>
          <p:cNvSpPr txBox="1">
            <a:spLocks noGrp="1"/>
          </p:cNvSpPr>
          <p:nvPr>
            <p:ph type="title"/>
          </p:nvPr>
        </p:nvSpPr>
        <p:spPr>
          <a:xfrm>
            <a:off x="836612" y="457200"/>
            <a:ext cx="3935413" cy="105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Ajaloomuuseum</a:t>
            </a:r>
            <a:endParaRPr/>
          </a:p>
        </p:txBody>
      </p:sp>
      <p:sp>
        <p:nvSpPr>
          <p:cNvPr id="474" name="Google Shape;474;p44"/>
          <p:cNvSpPr txBox="1">
            <a:spLocks noGrp="1"/>
          </p:cNvSpPr>
          <p:nvPr>
            <p:ph type="body" idx="2"/>
          </p:nvPr>
        </p:nvSpPr>
        <p:spPr>
          <a:xfrm>
            <a:off x="444674" y="1866379"/>
            <a:ext cx="5880970" cy="475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Arhitekti</a:t>
            </a:r>
            <a:r>
              <a:rPr lang="en-US" sz="2000" dirty="0"/>
              <a:t> </a:t>
            </a:r>
            <a:r>
              <a:rPr lang="en-US" sz="2000" dirty="0" err="1"/>
              <a:t>soov</a:t>
            </a:r>
            <a:r>
              <a:rPr lang="en-US" sz="2000" dirty="0"/>
              <a:t> – </a:t>
            </a:r>
            <a:r>
              <a:rPr lang="en-US" sz="2000" dirty="0" err="1"/>
              <a:t>kivid</a:t>
            </a:r>
            <a:r>
              <a:rPr lang="en-US" sz="2000" dirty="0"/>
              <a:t> </a:t>
            </a:r>
            <a:r>
              <a:rPr lang="en-US" sz="2000" dirty="0" err="1"/>
              <a:t>peavad</a:t>
            </a:r>
            <a:r>
              <a:rPr lang="en-US" sz="2000" dirty="0"/>
              <a:t> </a:t>
            </a:r>
            <a:r>
              <a:rPr lang="en-US" sz="2000" dirty="0" err="1"/>
              <a:t>mõlemas</a:t>
            </a:r>
            <a:r>
              <a:rPr lang="en-US" sz="2000" dirty="0"/>
              <a:t> </a:t>
            </a:r>
            <a:r>
              <a:rPr lang="en-US" sz="2000" dirty="0" err="1"/>
              <a:t>suunas</a:t>
            </a:r>
            <a:r>
              <a:rPr lang="en-US" sz="2000" dirty="0"/>
              <a:t> </a:t>
            </a:r>
            <a:r>
              <a:rPr lang="en-US" sz="2000" dirty="0" err="1"/>
              <a:t>jooksma</a:t>
            </a:r>
            <a:r>
              <a:rPr lang="en-US" sz="2000" dirty="0"/>
              <a:t> </a:t>
            </a:r>
            <a:r>
              <a:rPr lang="en-US" sz="2000" dirty="0" err="1"/>
              <a:t>ühtses</a:t>
            </a:r>
            <a:r>
              <a:rPr lang="en-US" sz="2000" dirty="0"/>
              <a:t> </a:t>
            </a:r>
            <a:r>
              <a:rPr lang="en-US" sz="2000" dirty="0" err="1"/>
              <a:t>rivis</a:t>
            </a:r>
            <a:r>
              <a:rPr lang="en-US" sz="2000" dirty="0"/>
              <a:t>.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Tulemus</a:t>
            </a:r>
            <a:r>
              <a:rPr lang="en-US" sz="2000" dirty="0"/>
              <a:t> – </a:t>
            </a:r>
            <a:r>
              <a:rPr lang="en-US" sz="2000" dirty="0" err="1"/>
              <a:t>laiad</a:t>
            </a:r>
            <a:r>
              <a:rPr lang="en-US" sz="2000" dirty="0"/>
              <a:t> </a:t>
            </a:r>
            <a:r>
              <a:rPr lang="en-US" sz="2000" dirty="0" err="1"/>
              <a:t>vuugid</a:t>
            </a:r>
            <a:r>
              <a:rPr lang="en-US" sz="2000" dirty="0"/>
              <a:t> mis </a:t>
            </a:r>
            <a:r>
              <a:rPr lang="en-US" sz="2000" dirty="0" err="1"/>
              <a:t>täideti</a:t>
            </a:r>
            <a:r>
              <a:rPr lang="en-US" sz="2000" dirty="0"/>
              <a:t> </a:t>
            </a:r>
            <a:r>
              <a:rPr lang="en-US" sz="2000" dirty="0" err="1"/>
              <a:t>sõelmetega</a:t>
            </a:r>
            <a:r>
              <a:rPr lang="en-US" sz="2000" dirty="0"/>
              <a:t> - </a:t>
            </a:r>
            <a:r>
              <a:rPr lang="en-US" sz="2000" dirty="0" err="1"/>
              <a:t>harjati</a:t>
            </a:r>
            <a:r>
              <a:rPr lang="en-US" sz="2000" dirty="0"/>
              <a:t> </a:t>
            </a:r>
            <a:r>
              <a:rPr lang="en-US" sz="2000" dirty="0" err="1"/>
              <a:t>hoolduse</a:t>
            </a:r>
            <a:r>
              <a:rPr lang="en-US" sz="2000" dirty="0"/>
              <a:t> </a:t>
            </a:r>
            <a:r>
              <a:rPr lang="en-US" sz="2000" dirty="0" err="1"/>
              <a:t>käigus</a:t>
            </a:r>
            <a:r>
              <a:rPr lang="en-US" sz="2000" dirty="0"/>
              <a:t> </a:t>
            </a:r>
            <a:r>
              <a:rPr lang="en-US" sz="2000" dirty="0" err="1"/>
              <a:t>tühjaks</a:t>
            </a:r>
            <a:r>
              <a:rPr lang="en-US" sz="2000" dirty="0"/>
              <a:t> ja </a:t>
            </a:r>
            <a:r>
              <a:rPr lang="en-US" sz="2000" dirty="0" err="1"/>
              <a:t>kivid</a:t>
            </a:r>
            <a:r>
              <a:rPr lang="en-US" sz="2000" dirty="0"/>
              <a:t> </a:t>
            </a:r>
            <a:r>
              <a:rPr lang="en-US" sz="2000" dirty="0" err="1"/>
              <a:t>irdusid</a:t>
            </a:r>
            <a:r>
              <a:rPr lang="en-US" sz="2000" dirty="0"/>
              <a:t> </a:t>
            </a:r>
            <a:r>
              <a:rPr lang="en-US" sz="2000" dirty="0" err="1"/>
              <a:t>hulgi</a:t>
            </a:r>
            <a:r>
              <a:rPr lang="en-US" sz="2000" dirty="0"/>
              <a:t>. 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/>
              <a:t>Lisaks </a:t>
            </a:r>
            <a:r>
              <a:rPr lang="en-US" sz="2000" dirty="0" err="1"/>
              <a:t>liikusid</a:t>
            </a:r>
            <a:r>
              <a:rPr lang="en-US" sz="2000" dirty="0"/>
              <a:t> </a:t>
            </a:r>
            <a:r>
              <a:rPr lang="en-US" sz="2000" dirty="0" err="1"/>
              <a:t>sillutisel</a:t>
            </a:r>
            <a:r>
              <a:rPr lang="en-US" sz="2000" dirty="0"/>
              <a:t> </a:t>
            </a:r>
            <a:r>
              <a:rPr lang="en-US" sz="2000" dirty="0" err="1"/>
              <a:t>tõsteseadmed</a:t>
            </a:r>
            <a:r>
              <a:rPr lang="en-US" sz="2000" dirty="0"/>
              <a:t> mis </a:t>
            </a:r>
            <a:r>
              <a:rPr lang="en-US" sz="2000" dirty="0" err="1"/>
              <a:t>keerates</a:t>
            </a:r>
            <a:r>
              <a:rPr lang="en-US" sz="2000" dirty="0"/>
              <a:t> </a:t>
            </a:r>
            <a:r>
              <a:rPr lang="en-US" sz="2000" dirty="0" err="1"/>
              <a:t>kangutasid</a:t>
            </a:r>
            <a:r>
              <a:rPr lang="en-US" sz="2000" dirty="0"/>
              <a:t> </a:t>
            </a:r>
            <a:r>
              <a:rPr lang="en-US" sz="2000" dirty="0" err="1"/>
              <a:t>sillutiskive</a:t>
            </a:r>
            <a:r>
              <a:rPr lang="en-US" sz="2000" dirty="0"/>
              <a:t> </a:t>
            </a:r>
            <a:r>
              <a:rPr lang="en-US" sz="2000" dirty="0" err="1"/>
              <a:t>kattest</a:t>
            </a:r>
            <a:r>
              <a:rPr lang="en-US" sz="2000" dirty="0"/>
              <a:t> </a:t>
            </a:r>
            <a:r>
              <a:rPr lang="en-US" sz="2000" dirty="0" err="1"/>
              <a:t>välja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000" dirty="0"/>
              <a:t>Mida </a:t>
            </a:r>
            <a:r>
              <a:rPr lang="en-US" sz="2000" dirty="0" err="1"/>
              <a:t>õppida</a:t>
            </a:r>
            <a:r>
              <a:rPr lang="en-US" sz="2000" dirty="0"/>
              <a:t>: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Sidumata</a:t>
            </a:r>
            <a:r>
              <a:rPr lang="en-US" sz="2000" dirty="0"/>
              <a:t> </a:t>
            </a:r>
            <a:r>
              <a:rPr lang="en-US" sz="2000" dirty="0" err="1"/>
              <a:t>täitega</a:t>
            </a:r>
            <a:r>
              <a:rPr lang="en-US" sz="2000" dirty="0"/>
              <a:t> </a:t>
            </a:r>
            <a:r>
              <a:rPr lang="en-US" sz="2000" dirty="0" err="1"/>
              <a:t>laiad</a:t>
            </a:r>
            <a:r>
              <a:rPr lang="en-US" sz="2000" dirty="0"/>
              <a:t> </a:t>
            </a:r>
            <a:r>
              <a:rPr lang="en-US" sz="2000" dirty="0" err="1"/>
              <a:t>vuugid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fikseeri</a:t>
            </a:r>
            <a:r>
              <a:rPr lang="en-US" sz="2000" dirty="0"/>
              <a:t> </a:t>
            </a:r>
            <a:r>
              <a:rPr lang="en-US" sz="2000" dirty="0" err="1"/>
              <a:t>kive</a:t>
            </a:r>
            <a:r>
              <a:rPr lang="en-US" sz="2000" dirty="0"/>
              <a:t> </a:t>
            </a:r>
            <a:r>
              <a:rPr lang="en-US" sz="2000" dirty="0" err="1"/>
              <a:t>piisavalt</a:t>
            </a:r>
            <a:r>
              <a:rPr lang="en-US" sz="2000" dirty="0"/>
              <a:t> ja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talu</a:t>
            </a:r>
            <a:r>
              <a:rPr lang="en-US" sz="2000" dirty="0"/>
              <a:t> </a:t>
            </a:r>
            <a:r>
              <a:rPr lang="en-US" sz="2000" dirty="0" err="1"/>
              <a:t>harjamist</a:t>
            </a:r>
            <a:r>
              <a:rPr lang="en-US" sz="2000" dirty="0"/>
              <a:t> – Kui </a:t>
            </a:r>
            <a:r>
              <a:rPr lang="en-US" sz="2000" dirty="0" err="1"/>
              <a:t>soov</a:t>
            </a:r>
            <a:r>
              <a:rPr lang="en-US" sz="2000" dirty="0"/>
              <a:t> on </a:t>
            </a:r>
            <a:r>
              <a:rPr lang="en-US" sz="2000" dirty="0" err="1"/>
              <a:t>jätta</a:t>
            </a:r>
            <a:r>
              <a:rPr lang="en-US" sz="2000" dirty="0"/>
              <a:t> </a:t>
            </a:r>
            <a:r>
              <a:rPr lang="en-US" sz="2000" dirty="0" err="1"/>
              <a:t>sirged</a:t>
            </a:r>
            <a:r>
              <a:rPr lang="en-US" sz="2000" dirty="0"/>
              <a:t> read </a:t>
            </a:r>
            <a:r>
              <a:rPr lang="en-US" sz="2000" dirty="0" err="1"/>
              <a:t>siis</a:t>
            </a:r>
            <a:r>
              <a:rPr lang="en-US" sz="2000" dirty="0"/>
              <a:t> </a:t>
            </a:r>
            <a:r>
              <a:rPr lang="en-US" sz="2000" dirty="0" err="1"/>
              <a:t>tuleb</a:t>
            </a:r>
            <a:r>
              <a:rPr lang="en-US" sz="2000" dirty="0"/>
              <a:t> </a:t>
            </a:r>
            <a:r>
              <a:rPr lang="en-US" sz="2000" dirty="0" err="1"/>
              <a:t>kivid</a:t>
            </a:r>
            <a:r>
              <a:rPr lang="en-US" sz="2000" dirty="0"/>
              <a:t> </a:t>
            </a:r>
            <a:r>
              <a:rPr lang="en-US" sz="2000" dirty="0" err="1"/>
              <a:t>laiuse</a:t>
            </a:r>
            <a:r>
              <a:rPr lang="en-US" sz="2000" dirty="0"/>
              <a:t> </a:t>
            </a:r>
            <a:r>
              <a:rPr lang="en-US" sz="2000" dirty="0" err="1"/>
              <a:t>järgi</a:t>
            </a:r>
            <a:r>
              <a:rPr lang="en-US" sz="2000" dirty="0"/>
              <a:t> </a:t>
            </a:r>
            <a:r>
              <a:rPr lang="en-US" sz="2000" dirty="0" err="1"/>
              <a:t>sorteerida</a:t>
            </a:r>
            <a:r>
              <a:rPr lang="en-US" sz="2000" dirty="0"/>
              <a:t>, et </a:t>
            </a:r>
            <a:r>
              <a:rPr lang="en-US" sz="2000" dirty="0" err="1"/>
              <a:t>saavutada</a:t>
            </a:r>
            <a:r>
              <a:rPr lang="en-US" sz="2000" dirty="0"/>
              <a:t> </a:t>
            </a:r>
            <a:r>
              <a:rPr lang="en-US" sz="2000" dirty="0" err="1"/>
              <a:t>kitsad</a:t>
            </a:r>
            <a:r>
              <a:rPr lang="en-US" sz="2000" dirty="0"/>
              <a:t> </a:t>
            </a:r>
            <a:r>
              <a:rPr lang="en-US" sz="2000" dirty="0" err="1"/>
              <a:t>vuugid</a:t>
            </a:r>
            <a:r>
              <a:rPr lang="en-US" sz="2000" dirty="0"/>
              <a:t> (</a:t>
            </a:r>
            <a:r>
              <a:rPr lang="en-US" sz="2000" dirty="0" err="1"/>
              <a:t>parim</a:t>
            </a:r>
            <a:r>
              <a:rPr lang="en-US" sz="2000" dirty="0"/>
              <a:t> </a:t>
            </a:r>
            <a:r>
              <a:rPr lang="en-US" sz="2000" dirty="0" err="1"/>
              <a:t>lahend</a:t>
            </a:r>
            <a:r>
              <a:rPr lang="en-US" sz="2000" dirty="0"/>
              <a:t> </a:t>
            </a:r>
            <a:r>
              <a:rPr lang="en-US" sz="2000" dirty="0" err="1"/>
              <a:t>siiski</a:t>
            </a:r>
            <a:r>
              <a:rPr lang="en-US" sz="2000" dirty="0"/>
              <a:t> </a:t>
            </a:r>
            <a:r>
              <a:rPr lang="en-US" sz="2000" dirty="0" err="1"/>
              <a:t>kaares</a:t>
            </a:r>
            <a:r>
              <a:rPr lang="en-US" sz="2000" dirty="0"/>
              <a:t> </a:t>
            </a:r>
            <a:r>
              <a:rPr lang="en-US" sz="2000" dirty="0" err="1"/>
              <a:t>ladumine</a:t>
            </a:r>
            <a:r>
              <a:rPr lang="en-US" sz="2000" dirty="0"/>
              <a:t>)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Soovitud</a:t>
            </a:r>
            <a:r>
              <a:rPr lang="en-US" sz="2000" dirty="0"/>
              <a:t> </a:t>
            </a:r>
            <a:r>
              <a:rPr lang="en-US" sz="2000" dirty="0" err="1"/>
              <a:t>arhitetuurne</a:t>
            </a:r>
            <a:r>
              <a:rPr lang="en-US" sz="2000" dirty="0"/>
              <a:t> </a:t>
            </a:r>
            <a:r>
              <a:rPr lang="en-US" sz="2000" dirty="0" err="1"/>
              <a:t>lahendus</a:t>
            </a:r>
            <a:r>
              <a:rPr lang="en-US" sz="2000" dirty="0"/>
              <a:t> </a:t>
            </a:r>
            <a:r>
              <a:rPr lang="en-US" sz="2000" dirty="0" err="1"/>
              <a:t>oleks</a:t>
            </a:r>
            <a:r>
              <a:rPr lang="en-US" sz="2000" dirty="0"/>
              <a:t> </a:t>
            </a:r>
            <a:r>
              <a:rPr lang="en-US" sz="2000" dirty="0" err="1"/>
              <a:t>saavutatav</a:t>
            </a:r>
            <a:r>
              <a:rPr lang="en-US" sz="2000" dirty="0"/>
              <a:t> </a:t>
            </a:r>
            <a:r>
              <a:rPr lang="en-US" sz="2000" dirty="0" err="1"/>
              <a:t>seotud</a:t>
            </a:r>
            <a:r>
              <a:rPr lang="en-US" sz="2000" dirty="0"/>
              <a:t> </a:t>
            </a:r>
            <a:r>
              <a:rPr lang="en-US" sz="2000" dirty="0" err="1"/>
              <a:t>materjale</a:t>
            </a:r>
            <a:r>
              <a:rPr lang="en-US" sz="2000" dirty="0"/>
              <a:t> </a:t>
            </a:r>
            <a:r>
              <a:rPr lang="en-US" sz="2000" dirty="0" err="1"/>
              <a:t>kasutades</a:t>
            </a:r>
            <a:endParaRPr lang="en-US"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Servareas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kasutata</a:t>
            </a:r>
            <a:r>
              <a:rPr lang="en-US" sz="2000" dirty="0"/>
              <a:t> </a:t>
            </a:r>
            <a:r>
              <a:rPr lang="en-US" sz="2000" dirty="0" err="1"/>
              <a:t>poolikuid</a:t>
            </a:r>
            <a:r>
              <a:rPr lang="en-US" sz="2000" dirty="0"/>
              <a:t> </a:t>
            </a:r>
            <a:r>
              <a:rPr lang="en-US" sz="2000" dirty="0" err="1"/>
              <a:t>kive</a:t>
            </a:r>
            <a:endParaRPr sz="2000" dirty="0"/>
          </a:p>
        </p:txBody>
      </p:sp>
      <p:pic>
        <p:nvPicPr>
          <p:cNvPr id="475" name="Google Shape;475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076" y="189118"/>
            <a:ext cx="4316964" cy="323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197" y="3530148"/>
            <a:ext cx="4319843" cy="323988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124</a:t>
            </a:fld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Tõrva keskväljak</a:t>
            </a:r>
            <a:endParaRPr/>
          </a:p>
        </p:txBody>
      </p:sp>
      <p:sp>
        <p:nvSpPr>
          <p:cNvPr id="483" name="Google Shape;483;p45"/>
          <p:cNvSpPr txBox="1">
            <a:spLocks noGrp="1"/>
          </p:cNvSpPr>
          <p:nvPr>
            <p:ph type="body" idx="1"/>
          </p:nvPr>
        </p:nvSpPr>
        <p:spPr>
          <a:xfrm>
            <a:off x="838200" y="151120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Klinkerkivide</a:t>
            </a:r>
            <a:r>
              <a:rPr lang="en-US" sz="2400" dirty="0"/>
              <a:t> </a:t>
            </a:r>
            <a:r>
              <a:rPr lang="en-US" sz="2400" dirty="0" err="1"/>
              <a:t>nurgad</a:t>
            </a:r>
            <a:r>
              <a:rPr lang="en-US" sz="2400" dirty="0"/>
              <a:t>/</a:t>
            </a:r>
            <a:r>
              <a:rPr lang="en-US" sz="2400" dirty="0" err="1"/>
              <a:t>servad</a:t>
            </a:r>
            <a:r>
              <a:rPr lang="en-US" sz="2400" dirty="0"/>
              <a:t> </a:t>
            </a:r>
            <a:r>
              <a:rPr lang="en-US" sz="2400" dirty="0" err="1"/>
              <a:t>murdunud</a:t>
            </a:r>
            <a:r>
              <a:rPr lang="en-US" sz="2400" dirty="0"/>
              <a:t> – </a:t>
            </a:r>
            <a:r>
              <a:rPr lang="en-US" sz="2400" dirty="0" err="1"/>
              <a:t>vuugid</a:t>
            </a:r>
            <a:r>
              <a:rPr lang="en-US" sz="2400" dirty="0"/>
              <a:t> </a:t>
            </a:r>
            <a:r>
              <a:rPr lang="en-US" sz="2400" dirty="0" err="1"/>
              <a:t>liiga</a:t>
            </a:r>
            <a:r>
              <a:rPr lang="en-US" sz="2400" dirty="0"/>
              <a:t> </a:t>
            </a:r>
            <a:r>
              <a:rPr lang="en-US" sz="2400" dirty="0" err="1"/>
              <a:t>kitsad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Ei </a:t>
            </a:r>
            <a:r>
              <a:rPr lang="en-US" sz="2400" dirty="0" err="1"/>
              <a:t>talu</a:t>
            </a:r>
            <a:r>
              <a:rPr lang="en-US" sz="2400" dirty="0"/>
              <a:t> </a:t>
            </a:r>
            <a:r>
              <a:rPr lang="en-US" sz="2400" dirty="0" err="1"/>
              <a:t>naastrehve</a:t>
            </a:r>
            <a:r>
              <a:rPr lang="en-US" sz="2400" dirty="0"/>
              <a:t> – </a:t>
            </a:r>
            <a:r>
              <a:rPr lang="en-US" sz="2400" dirty="0" err="1"/>
              <a:t>rikuvad</a:t>
            </a:r>
            <a:r>
              <a:rPr lang="en-US" sz="2400" dirty="0"/>
              <a:t> </a:t>
            </a:r>
            <a:r>
              <a:rPr lang="en-US" sz="2400" dirty="0" err="1"/>
              <a:t>pinda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Talihoolduses</a:t>
            </a:r>
            <a:r>
              <a:rPr lang="en-US" sz="2400" dirty="0"/>
              <a:t> </a:t>
            </a:r>
            <a:r>
              <a:rPr lang="en-US" sz="2400" dirty="0" err="1"/>
              <a:t>kasutatav</a:t>
            </a:r>
            <a:r>
              <a:rPr lang="en-US" sz="2400" dirty="0"/>
              <a:t> </a:t>
            </a:r>
            <a:r>
              <a:rPr lang="en-US" sz="2400" dirty="0" err="1"/>
              <a:t>teraline</a:t>
            </a:r>
            <a:r>
              <a:rPr lang="en-US" sz="2400" dirty="0"/>
              <a:t> </a:t>
            </a:r>
            <a:r>
              <a:rPr lang="en-US" sz="2400" dirty="0" err="1"/>
              <a:t>materjal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tohi </a:t>
            </a:r>
            <a:r>
              <a:rPr lang="en-US" sz="2400" dirty="0" err="1"/>
              <a:t>vuukidesse</a:t>
            </a:r>
            <a:r>
              <a:rPr lang="en-US" sz="2400" dirty="0"/>
              <a:t> </a:t>
            </a:r>
            <a:r>
              <a:rPr lang="en-US" sz="2400" dirty="0" err="1"/>
              <a:t>jääda</a:t>
            </a:r>
            <a:r>
              <a:rPr lang="en-US" sz="2400" dirty="0"/>
              <a:t> (</a:t>
            </a:r>
            <a:r>
              <a:rPr lang="en-US" sz="2400" dirty="0" err="1"/>
              <a:t>kevadel</a:t>
            </a:r>
            <a:r>
              <a:rPr lang="en-US" sz="2400" dirty="0"/>
              <a:t> </a:t>
            </a:r>
            <a:r>
              <a:rPr lang="en-US" sz="2400" dirty="0" err="1"/>
              <a:t>tuleb</a:t>
            </a:r>
            <a:r>
              <a:rPr lang="en-US" sz="2400" dirty="0"/>
              <a:t> </a:t>
            </a:r>
            <a:r>
              <a:rPr lang="en-US" sz="2400" dirty="0" err="1"/>
              <a:t>vuugid</a:t>
            </a:r>
            <a:r>
              <a:rPr lang="en-US" sz="2400" dirty="0"/>
              <a:t> </a:t>
            </a:r>
            <a:r>
              <a:rPr lang="en-US" sz="2400" dirty="0" err="1"/>
              <a:t>jämedamast</a:t>
            </a:r>
            <a:r>
              <a:rPr lang="en-US" sz="2400" dirty="0"/>
              <a:t> </a:t>
            </a:r>
            <a:r>
              <a:rPr lang="en-US" sz="2400" dirty="0" err="1"/>
              <a:t>materjalist</a:t>
            </a:r>
            <a:r>
              <a:rPr lang="en-US" sz="2400" dirty="0"/>
              <a:t> </a:t>
            </a:r>
            <a:r>
              <a:rPr lang="en-US" sz="2400" dirty="0" err="1"/>
              <a:t>puhastada</a:t>
            </a:r>
            <a:r>
              <a:rPr lang="en-US" sz="2400" dirty="0"/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Vuuk</a:t>
            </a:r>
            <a:r>
              <a:rPr lang="en-US" sz="2400" dirty="0"/>
              <a:t> </a:t>
            </a:r>
            <a:r>
              <a:rPr lang="en-US" sz="2400" dirty="0" err="1"/>
              <a:t>vastavalt</a:t>
            </a:r>
            <a:r>
              <a:rPr lang="en-US" sz="2400" dirty="0"/>
              <a:t> </a:t>
            </a:r>
            <a:r>
              <a:rPr lang="en-US" sz="2400" dirty="0" err="1"/>
              <a:t>kivi</a:t>
            </a:r>
            <a:r>
              <a:rPr lang="en-US" sz="2400" dirty="0"/>
              <a:t> </a:t>
            </a:r>
            <a:r>
              <a:rPr lang="en-US" sz="2400" dirty="0" err="1"/>
              <a:t>tootja</a:t>
            </a:r>
            <a:r>
              <a:rPr lang="en-US" sz="2400" dirty="0"/>
              <a:t> </a:t>
            </a:r>
            <a:r>
              <a:rPr lang="en-US" sz="2400" dirty="0" err="1"/>
              <a:t>paigaldusjuhisele</a:t>
            </a:r>
            <a:endParaRPr sz="2400" dirty="0"/>
          </a:p>
        </p:txBody>
      </p:sp>
      <p:pic>
        <p:nvPicPr>
          <p:cNvPr id="484" name="Google Shape;484;p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566786"/>
            <a:ext cx="9144000" cy="299695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125</a:t>
            </a:fld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6"/>
          <p:cNvSpPr txBox="1">
            <a:spLocks noGrp="1"/>
          </p:cNvSpPr>
          <p:nvPr>
            <p:ph type="title"/>
          </p:nvPr>
        </p:nvSpPr>
        <p:spPr>
          <a:xfrm>
            <a:off x="507304" y="220988"/>
            <a:ext cx="5588696" cy="84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Otepää keskväljak</a:t>
            </a:r>
            <a:endParaRPr sz="4000"/>
          </a:p>
        </p:txBody>
      </p:sp>
      <p:sp>
        <p:nvSpPr>
          <p:cNvPr id="491" name="Google Shape;491;p46"/>
          <p:cNvSpPr txBox="1">
            <a:spLocks noGrp="1"/>
          </p:cNvSpPr>
          <p:nvPr>
            <p:ph type="body" idx="2"/>
          </p:nvPr>
        </p:nvSpPr>
        <p:spPr>
          <a:xfrm>
            <a:off x="839788" y="1181878"/>
            <a:ext cx="10565160" cy="196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/>
              <a:t>Kasutati</a:t>
            </a:r>
            <a:r>
              <a:rPr lang="en-US" sz="2400" dirty="0"/>
              <a:t> “</a:t>
            </a:r>
            <a:r>
              <a:rPr lang="en-US" sz="2400" dirty="0" err="1"/>
              <a:t>tooreid</a:t>
            </a:r>
            <a:r>
              <a:rPr lang="en-US" sz="2400" dirty="0"/>
              <a:t>” </a:t>
            </a:r>
            <a:r>
              <a:rPr lang="en-US" sz="2400" dirty="0" err="1"/>
              <a:t>plaate</a:t>
            </a:r>
            <a:r>
              <a:rPr lang="en-US" sz="2400" dirty="0"/>
              <a:t>, </a:t>
            </a:r>
            <a:r>
              <a:rPr lang="en-US" sz="2400" dirty="0" err="1"/>
              <a:t>väga</a:t>
            </a:r>
            <a:r>
              <a:rPr lang="en-US" sz="2400" dirty="0"/>
              <a:t> </a:t>
            </a:r>
            <a:r>
              <a:rPr lang="en-US" sz="2400" dirty="0" err="1"/>
              <a:t>paljud</a:t>
            </a:r>
            <a:r>
              <a:rPr lang="en-US" sz="2400" dirty="0"/>
              <a:t> </a:t>
            </a:r>
            <a:r>
              <a:rPr lang="en-US" sz="2400" dirty="0" err="1"/>
              <a:t>plaadid</a:t>
            </a:r>
            <a:r>
              <a:rPr lang="en-US" sz="2400" dirty="0"/>
              <a:t> </a:t>
            </a:r>
            <a:r>
              <a:rPr lang="en-US" sz="2400" dirty="0" err="1"/>
              <a:t>murdusid</a:t>
            </a:r>
            <a:r>
              <a:rPr lang="en-US" sz="2400" dirty="0"/>
              <a:t> </a:t>
            </a:r>
            <a:r>
              <a:rPr lang="en-US" sz="2400" dirty="0" err="1"/>
              <a:t>pooleks</a:t>
            </a:r>
            <a:endParaRPr sz="24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/>
              <a:t>Linnakujunduslikel</a:t>
            </a:r>
            <a:r>
              <a:rPr lang="en-US" sz="2400" dirty="0"/>
              <a:t> </a:t>
            </a:r>
            <a:r>
              <a:rPr lang="en-US" sz="2400" dirty="0" err="1"/>
              <a:t>elementidel</a:t>
            </a:r>
            <a:r>
              <a:rPr lang="en-US" sz="2400" dirty="0"/>
              <a:t> </a:t>
            </a:r>
            <a:r>
              <a:rPr lang="en-US" sz="2400" dirty="0" err="1"/>
              <a:t>üüratu</a:t>
            </a:r>
            <a:r>
              <a:rPr lang="en-US" sz="2400" dirty="0"/>
              <a:t> </a:t>
            </a:r>
            <a:r>
              <a:rPr lang="en-US" sz="2400" dirty="0" err="1"/>
              <a:t>punktkoormus</a:t>
            </a:r>
            <a:endParaRPr sz="24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err="1"/>
              <a:t>Tõsised</a:t>
            </a:r>
            <a:r>
              <a:rPr lang="en-US" sz="2400" dirty="0"/>
              <a:t> </a:t>
            </a:r>
            <a:r>
              <a:rPr lang="en-US" sz="2400" dirty="0" err="1"/>
              <a:t>kõrvalekaldumised</a:t>
            </a:r>
            <a:r>
              <a:rPr lang="en-US" sz="2400" dirty="0"/>
              <a:t> </a:t>
            </a:r>
            <a:r>
              <a:rPr lang="en-US" sz="2400" dirty="0" err="1"/>
              <a:t>projektist</a:t>
            </a:r>
            <a:r>
              <a:rPr lang="en-US" sz="2400" dirty="0"/>
              <a:t>, </a:t>
            </a:r>
            <a:r>
              <a:rPr lang="en-US" sz="2400" dirty="0" err="1"/>
              <a:t>kogenematu</a:t>
            </a:r>
            <a:r>
              <a:rPr lang="en-US" sz="2400" dirty="0"/>
              <a:t> </a:t>
            </a:r>
            <a:r>
              <a:rPr lang="en-US" sz="2400" dirty="0" err="1"/>
              <a:t>ehitaja</a:t>
            </a:r>
            <a:r>
              <a:rPr lang="en-US" sz="2400" dirty="0"/>
              <a:t> ja </a:t>
            </a:r>
            <a:r>
              <a:rPr lang="en-US" sz="2400" dirty="0" err="1"/>
              <a:t>oskamatu</a:t>
            </a:r>
            <a:r>
              <a:rPr lang="en-US" sz="2400" dirty="0"/>
              <a:t> </a:t>
            </a:r>
            <a:r>
              <a:rPr lang="en-US" sz="2400" dirty="0" err="1"/>
              <a:t>järelevalve</a:t>
            </a:r>
            <a:r>
              <a:rPr lang="en-US" sz="2400" dirty="0"/>
              <a:t> (</a:t>
            </a:r>
            <a:r>
              <a:rPr lang="en-US" sz="2400" dirty="0" err="1"/>
              <a:t>üldehitajad</a:t>
            </a:r>
            <a:r>
              <a:rPr lang="en-US" sz="2400" dirty="0"/>
              <a:t>)</a:t>
            </a:r>
            <a:endParaRPr sz="2400" dirty="0"/>
          </a:p>
        </p:txBody>
      </p:sp>
      <p:pic>
        <p:nvPicPr>
          <p:cNvPr id="492" name="Google Shape;492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04" y="3147321"/>
            <a:ext cx="5058396" cy="337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970" y="3147321"/>
            <a:ext cx="5750726" cy="332685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126</a:t>
            </a:fld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402" y="1352121"/>
            <a:ext cx="5693374" cy="415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36" y="1352121"/>
            <a:ext cx="6230637" cy="4153758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401EA-B537-E0B1-A660-E8CA6A5328A9}"/>
              </a:ext>
            </a:extLst>
          </p:cNvPr>
          <p:cNvSpPr txBox="1"/>
          <p:nvPr/>
        </p:nvSpPr>
        <p:spPr>
          <a:xfrm>
            <a:off x="4164547" y="5638010"/>
            <a:ext cx="666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Kandevõime</a:t>
            </a:r>
            <a:r>
              <a:rPr lang="en-US" dirty="0"/>
              <a:t> on, </a:t>
            </a:r>
            <a:r>
              <a:rPr lang="en-US" dirty="0" err="1"/>
              <a:t>kuid</a:t>
            </a:r>
            <a:r>
              <a:rPr lang="en-US" dirty="0"/>
              <a:t> – see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sängituskihi</a:t>
            </a:r>
            <a:r>
              <a:rPr lang="en-US" dirty="0"/>
              <a:t> </a:t>
            </a:r>
            <a:r>
              <a:rPr lang="en-US" dirty="0" err="1"/>
              <a:t>materjal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paksus</a:t>
            </a:r>
            <a:endParaRPr 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989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Kuressaare</a:t>
            </a:r>
            <a:endParaRPr/>
          </a:p>
        </p:txBody>
      </p:sp>
      <p:pic>
        <p:nvPicPr>
          <p:cNvPr id="507" name="Google Shape;507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951" y="1167148"/>
            <a:ext cx="7664858" cy="452370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8"/>
          <p:cNvSpPr txBox="1">
            <a:spLocks noGrp="1"/>
          </p:cNvSpPr>
          <p:nvPr>
            <p:ph type="body" idx="2"/>
          </p:nvPr>
        </p:nvSpPr>
        <p:spPr>
          <a:xfrm>
            <a:off x="520191" y="2066278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Purunenud sillutiskivid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Purunenud vuugid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Sängitusbetoon kohati purunenud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Vajunud munakivirennid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Sillutis kerkinud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Betoonist triibukivide kulumine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Murdunud betoonplaadid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/>
              <a:t>Jagatud ruumi põhimõte </a:t>
            </a:r>
            <a:endParaRPr/>
          </a:p>
          <a:p>
            <a:pPr marL="28575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  <a:p>
            <a:pPr marL="28575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509" name="Google Shape;50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74B45-074A-7E40-F783-A6B055FB4F5F}"/>
              </a:ext>
            </a:extLst>
          </p:cNvPr>
          <p:cNvSpPr txBox="1"/>
          <p:nvPr/>
        </p:nvSpPr>
        <p:spPr>
          <a:xfrm>
            <a:off x="3539154" y="5735518"/>
            <a:ext cx="754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Juurpõhjus</a:t>
            </a:r>
            <a:r>
              <a:rPr lang="en-US" dirty="0"/>
              <a:t> – </a:t>
            </a:r>
            <a:r>
              <a:rPr lang="en-US" dirty="0" err="1"/>
              <a:t>valitud</a:t>
            </a:r>
            <a:r>
              <a:rPr lang="en-US" dirty="0"/>
              <a:t> </a:t>
            </a:r>
            <a:r>
              <a:rPr lang="en-US" dirty="0" err="1"/>
              <a:t>ristlõige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vasta</a:t>
            </a:r>
            <a:r>
              <a:rPr lang="en-US" dirty="0"/>
              <a:t> </a:t>
            </a:r>
            <a:r>
              <a:rPr lang="en-US" dirty="0" err="1"/>
              <a:t>tegelikele</a:t>
            </a:r>
            <a:r>
              <a:rPr lang="en-US" dirty="0"/>
              <a:t> </a:t>
            </a:r>
            <a:r>
              <a:rPr lang="en-US" dirty="0" err="1"/>
              <a:t>koormustele</a:t>
            </a:r>
            <a:endParaRPr lang="en-US" dirty="0"/>
          </a:p>
          <a:p>
            <a:r>
              <a:rPr lang="en-US" dirty="0"/>
              <a:t>Ka </a:t>
            </a:r>
            <a:r>
              <a:rPr lang="en-US" dirty="0" err="1"/>
              <a:t>siis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muinsuskaitse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nõudnud</a:t>
            </a:r>
            <a:r>
              <a:rPr lang="en-US" dirty="0"/>
              <a:t> </a:t>
            </a:r>
            <a:r>
              <a:rPr lang="en-US" dirty="0" err="1"/>
              <a:t>munakivirenni</a:t>
            </a:r>
            <a:r>
              <a:rPr lang="en-US" dirty="0"/>
              <a:t>,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ikka</a:t>
            </a:r>
            <a:r>
              <a:rPr lang="en-US" dirty="0"/>
              <a:t> </a:t>
            </a:r>
            <a:r>
              <a:rPr lang="en-US" dirty="0" err="1"/>
              <a:t>jama</a:t>
            </a:r>
            <a:endParaRPr lang="en-US" dirty="0"/>
          </a:p>
          <a:p>
            <a:r>
              <a:rPr lang="en-US" dirty="0"/>
              <a:t>Mida </a:t>
            </a:r>
            <a:r>
              <a:rPr lang="en-US" dirty="0" err="1"/>
              <a:t>praegu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saaks</a:t>
            </a:r>
            <a:r>
              <a:rPr lang="en-US" dirty="0"/>
              <a:t>? </a:t>
            </a:r>
            <a:r>
              <a:rPr lang="en-US" dirty="0" err="1"/>
              <a:t>Looduskivist</a:t>
            </a:r>
            <a:r>
              <a:rPr lang="en-US" dirty="0"/>
              <a:t> </a:t>
            </a:r>
            <a:r>
              <a:rPr lang="en-US" dirty="0" err="1"/>
              <a:t>eriprofiiliga</a:t>
            </a:r>
            <a:r>
              <a:rPr lang="en-US" dirty="0"/>
              <a:t> </a:t>
            </a:r>
            <a:r>
              <a:rPr lang="en-US" dirty="0" err="1"/>
              <a:t>rennid</a:t>
            </a:r>
            <a:r>
              <a:rPr lang="en-US" dirty="0"/>
              <a:t> </a:t>
            </a:r>
            <a:r>
              <a:rPr lang="en-US" dirty="0" err="1"/>
              <a:t>betoonalusele</a:t>
            </a:r>
            <a:endParaRPr lang="en-US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61" y="240941"/>
            <a:ext cx="4689759" cy="312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958" y="3534927"/>
            <a:ext cx="4735381" cy="313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61" y="3534927"/>
            <a:ext cx="6433468" cy="312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872" y="249213"/>
            <a:ext cx="6433468" cy="312765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129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1CAA-0535-D0E4-19BC-D5D962F3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Q3: </a:t>
            </a:r>
            <a:r>
              <a:rPr lang="en-US" dirty="0" err="1"/>
              <a:t>Normatiivbaas</a:t>
            </a:r>
            <a:r>
              <a:rPr lang="en-US" dirty="0"/>
              <a:t> ja “</a:t>
            </a:r>
            <a:r>
              <a:rPr lang="en-US" dirty="0" err="1"/>
              <a:t>pargiteed</a:t>
            </a:r>
            <a:r>
              <a:rPr lang="en-US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3C57-9017-232E-7314-73AF6B7D6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err="1"/>
              <a:t>Millest</a:t>
            </a:r>
            <a:r>
              <a:rPr lang="en-US" dirty="0"/>
              <a:t> </a:t>
            </a:r>
            <a:r>
              <a:rPr lang="en-US" dirty="0" err="1"/>
              <a:t>tulenevalt</a:t>
            </a:r>
            <a:r>
              <a:rPr lang="en-US" dirty="0"/>
              <a:t> </a:t>
            </a:r>
            <a:r>
              <a:rPr lang="en-US" dirty="0" err="1"/>
              <a:t>esitatakse</a:t>
            </a:r>
            <a:r>
              <a:rPr lang="en-US" dirty="0"/>
              <a:t> </a:t>
            </a:r>
            <a:r>
              <a:rPr lang="en-US" dirty="0" err="1"/>
              <a:t>pargiteede</a:t>
            </a:r>
            <a:r>
              <a:rPr lang="en-US" dirty="0"/>
              <a:t> </a:t>
            </a:r>
            <a:r>
              <a:rPr lang="en-US" dirty="0" err="1"/>
              <a:t>projekteerimisele</a:t>
            </a:r>
            <a:r>
              <a:rPr lang="en-US" dirty="0"/>
              <a:t> </a:t>
            </a:r>
            <a:r>
              <a:rPr lang="en-US" dirty="0" err="1"/>
              <a:t>järjest</a:t>
            </a:r>
            <a:r>
              <a:rPr lang="en-US" dirty="0"/>
              <a:t> </a:t>
            </a:r>
            <a:r>
              <a:rPr lang="en-US" dirty="0" err="1"/>
              <a:t>enam</a:t>
            </a:r>
            <a:r>
              <a:rPr lang="en-US" dirty="0"/>
              <a:t> </a:t>
            </a:r>
            <a:r>
              <a:rPr lang="en-US" dirty="0" err="1"/>
              <a:t>nõudeid</a:t>
            </a:r>
            <a:r>
              <a:rPr lang="en-US" dirty="0"/>
              <a:t>, mis </a:t>
            </a:r>
            <a:r>
              <a:rPr lang="en-US" dirty="0" err="1"/>
              <a:t>sarnanevad</a:t>
            </a:r>
            <a:r>
              <a:rPr lang="en-US" dirty="0"/>
              <a:t> juba </a:t>
            </a:r>
            <a:r>
              <a:rPr lang="en-US" dirty="0" err="1"/>
              <a:t>maanteedele</a:t>
            </a:r>
            <a:r>
              <a:rPr lang="en-US" dirty="0"/>
              <a:t> </a:t>
            </a:r>
            <a:r>
              <a:rPr lang="en-US" dirty="0" err="1"/>
              <a:t>kehtivate</a:t>
            </a:r>
            <a:r>
              <a:rPr lang="en-US" dirty="0"/>
              <a:t> </a:t>
            </a:r>
            <a:r>
              <a:rPr lang="en-US" dirty="0" err="1"/>
              <a:t>nõuetega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Kas </a:t>
            </a:r>
            <a:r>
              <a:rPr lang="en-US" dirty="0" err="1"/>
              <a:t>ei</a:t>
            </a:r>
            <a:r>
              <a:rPr lang="en-US" dirty="0"/>
              <a:t> peaks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eraldi</a:t>
            </a:r>
            <a:r>
              <a:rPr lang="en-US" dirty="0"/>
              <a:t> </a:t>
            </a:r>
            <a:r>
              <a:rPr lang="en-US" dirty="0" err="1"/>
              <a:t>nõudeid</a:t>
            </a:r>
            <a:r>
              <a:rPr lang="en-US" dirty="0"/>
              <a:t>? </a:t>
            </a:r>
            <a:r>
              <a:rPr lang="en-US" dirty="0" err="1"/>
              <a:t>Siinkohal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eristades</a:t>
            </a:r>
            <a:r>
              <a:rPr lang="en-US" dirty="0"/>
              <a:t> </a:t>
            </a:r>
            <a:r>
              <a:rPr lang="en-US" dirty="0" err="1"/>
              <a:t>olemasolevatesse</a:t>
            </a:r>
            <a:r>
              <a:rPr lang="en-US" dirty="0"/>
              <a:t> (et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öelda</a:t>
            </a:r>
            <a:r>
              <a:rPr lang="en-US" dirty="0"/>
              <a:t> </a:t>
            </a:r>
            <a:r>
              <a:rPr lang="en-US" dirty="0" err="1"/>
              <a:t>ajaloolistesse</a:t>
            </a:r>
            <a:r>
              <a:rPr lang="en-US" dirty="0"/>
              <a:t>) </a:t>
            </a:r>
            <a:r>
              <a:rPr lang="en-US" dirty="0" err="1"/>
              <a:t>parkidesse</a:t>
            </a:r>
            <a:r>
              <a:rPr lang="en-US" dirty="0"/>
              <a:t> ja </a:t>
            </a:r>
            <a:r>
              <a:rPr lang="en-US" dirty="0" err="1"/>
              <a:t>täiesti</a:t>
            </a:r>
            <a:r>
              <a:rPr lang="en-US" dirty="0"/>
              <a:t> </a:t>
            </a:r>
            <a:r>
              <a:rPr lang="en-US" dirty="0" err="1"/>
              <a:t>uutesse</a:t>
            </a:r>
            <a:r>
              <a:rPr lang="en-US" dirty="0"/>
              <a:t> </a:t>
            </a:r>
            <a:r>
              <a:rPr lang="en-US" dirty="0" err="1"/>
              <a:t>parkidesse</a:t>
            </a:r>
            <a:r>
              <a:rPr lang="en-US" dirty="0"/>
              <a:t> </a:t>
            </a:r>
            <a:r>
              <a:rPr lang="en-US" dirty="0" err="1"/>
              <a:t>projekteerimisel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00B0F0"/>
                </a:solidFill>
              </a:rPr>
              <a:t>Põhjus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lihtne</a:t>
            </a:r>
            <a:r>
              <a:rPr lang="en-US" dirty="0">
                <a:solidFill>
                  <a:srgbClr val="00B0F0"/>
                </a:solidFill>
              </a:rPr>
              <a:t>. Kuna </a:t>
            </a:r>
            <a:r>
              <a:rPr lang="en-US" dirty="0" err="1">
                <a:solidFill>
                  <a:srgbClr val="00B0F0"/>
                </a:solidFill>
              </a:rPr>
              <a:t>lisaks</a:t>
            </a:r>
            <a:r>
              <a:rPr lang="en-US" dirty="0">
                <a:solidFill>
                  <a:srgbClr val="00B0F0"/>
                </a:solidFill>
              </a:rPr>
              <a:t> tee-</a:t>
            </a:r>
            <a:r>
              <a:rPr lang="en-US" dirty="0" err="1">
                <a:solidFill>
                  <a:srgbClr val="00B0F0"/>
                </a:solidFill>
              </a:rPr>
              <a:t>ehituse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kvaliteedinõuetele</a:t>
            </a:r>
            <a:r>
              <a:rPr lang="en-US" dirty="0">
                <a:solidFill>
                  <a:srgbClr val="00B0F0"/>
                </a:solidFill>
              </a:rPr>
              <a:t> (aga </a:t>
            </a:r>
            <a:r>
              <a:rPr lang="en-US" dirty="0" err="1">
                <a:solidFill>
                  <a:srgbClr val="00B0F0"/>
                </a:solidFill>
              </a:rPr>
              <a:t>siingi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Transpordiameti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käsi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sügavalt</a:t>
            </a:r>
            <a:r>
              <a:rPr lang="en-US" dirty="0">
                <a:solidFill>
                  <a:srgbClr val="00B0F0"/>
                </a:solidFill>
              </a:rPr>
              <a:t> sees) </a:t>
            </a:r>
            <a:r>
              <a:rPr lang="en-US" dirty="0" err="1">
                <a:solidFill>
                  <a:srgbClr val="00B0F0"/>
                </a:solidFill>
              </a:rPr>
              <a:t>ongi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meil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juhenditena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olemas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riigiteede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juhendid</a:t>
            </a:r>
            <a:r>
              <a:rPr lang="en-US" dirty="0">
                <a:solidFill>
                  <a:srgbClr val="00B0F0"/>
                </a:solidFill>
              </a:rPr>
              <a:t>. Ja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me TAHAME </a:t>
            </a:r>
            <a:r>
              <a:rPr lang="en-US" dirty="0" err="1">
                <a:solidFill>
                  <a:srgbClr val="00B0F0"/>
                </a:solidFill>
              </a:rPr>
              <a:t>tööd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normeerida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reguleerida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ongi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võimalik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valida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mõni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olemasolev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juhend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Osaline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lahendus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projekteerijale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ette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kirjutada</a:t>
            </a:r>
            <a:r>
              <a:rPr lang="en-US" dirty="0">
                <a:solidFill>
                  <a:srgbClr val="00B0F0"/>
                </a:solidFill>
              </a:rPr>
              <a:t>, et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kasutata</a:t>
            </a:r>
            <a:r>
              <a:rPr lang="en-US" dirty="0">
                <a:solidFill>
                  <a:srgbClr val="00B0F0"/>
                </a:solidFill>
              </a:rPr>
              <a:t> Eesti </a:t>
            </a:r>
            <a:r>
              <a:rPr lang="en-US" dirty="0" err="1">
                <a:solidFill>
                  <a:srgbClr val="00B0F0"/>
                </a:solidFill>
              </a:rPr>
              <a:t>juhendmaterjale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ainult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InfraRYL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MaaRYL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komplekti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Kuigi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siin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tekib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paratamatu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konflikt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tollesama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määrusega</a:t>
            </a:r>
            <a:r>
              <a:rPr lang="en-US" dirty="0">
                <a:solidFill>
                  <a:srgbClr val="00B0F0"/>
                </a:solidFill>
              </a:rPr>
              <a:t> 101 . tee-</a:t>
            </a:r>
            <a:r>
              <a:rPr lang="en-US" dirty="0" err="1">
                <a:solidFill>
                  <a:srgbClr val="00B0F0"/>
                </a:solidFill>
              </a:rPr>
              <a:t>ehituse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kvaliteedinõuded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Määrus</a:t>
            </a:r>
            <a:r>
              <a:rPr lang="en-US" dirty="0">
                <a:solidFill>
                  <a:srgbClr val="00B0F0"/>
                </a:solidFill>
              </a:rPr>
              <a:t> mis on </a:t>
            </a:r>
            <a:r>
              <a:rPr lang="en-US" dirty="0" err="1">
                <a:solidFill>
                  <a:srgbClr val="00B0F0"/>
                </a:solidFill>
              </a:rPr>
              <a:t>kohustuslik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avalikel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teedel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Pargiteedele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tuleks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koostada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eraldi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juhend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82466-DAF0-E21D-F538-25079B0C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944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4" y="312420"/>
            <a:ext cx="5943600" cy="28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04895"/>
            <a:ext cx="5943600" cy="28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63" y="4168749"/>
            <a:ext cx="5943600" cy="167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63" y="312420"/>
            <a:ext cx="5943600" cy="28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130</a:t>
            </a:fld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41" name="Google Shape;541;p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596526"/>
            <a:ext cx="5943600" cy="28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6" y="3596526"/>
            <a:ext cx="5943600" cy="28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6" y="246697"/>
            <a:ext cx="5943600" cy="28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613" y="246698"/>
            <a:ext cx="5940988" cy="28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131</a:t>
            </a:fld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483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Kuressaare keskväljak märts 2025</a:t>
            </a:r>
            <a:endParaRPr sz="2800"/>
          </a:p>
        </p:txBody>
      </p:sp>
      <p:sp>
        <p:nvSpPr>
          <p:cNvPr id="551" name="Google Shape;55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132</a:t>
            </a:fld>
            <a:endParaRPr/>
          </a:p>
        </p:txBody>
      </p:sp>
      <p:pic>
        <p:nvPicPr>
          <p:cNvPr id="552" name="Google Shape;552;p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962" y="634616"/>
            <a:ext cx="5080838" cy="286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745" y="634616"/>
            <a:ext cx="5081255" cy="286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745" y="3646402"/>
            <a:ext cx="5081254" cy="286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962" y="3646167"/>
            <a:ext cx="5080838" cy="2860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Mida Kuressaares tehtud vigadest õppida</a:t>
            </a:r>
            <a:endParaRPr/>
          </a:p>
        </p:txBody>
      </p:sp>
      <p:sp>
        <p:nvSpPr>
          <p:cNvPr id="561" name="Google Shape;56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Katendikonstruktsiooni</a:t>
            </a:r>
            <a:r>
              <a:rPr lang="en-US" dirty="0"/>
              <a:t> </a:t>
            </a:r>
            <a:r>
              <a:rPr lang="en-US" dirty="0" err="1"/>
              <a:t>valikul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 </a:t>
            </a:r>
            <a:r>
              <a:rPr lang="en-US" dirty="0" err="1"/>
              <a:t>sõidukite</a:t>
            </a:r>
            <a:r>
              <a:rPr lang="en-US" dirty="0"/>
              <a:t> </a:t>
            </a:r>
            <a:r>
              <a:rPr lang="en-US" dirty="0" err="1"/>
              <a:t>laiusega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Monoliitne</a:t>
            </a:r>
            <a:r>
              <a:rPr lang="en-US" dirty="0"/>
              <a:t> </a:t>
            </a:r>
            <a:r>
              <a:rPr lang="en-US" dirty="0" err="1"/>
              <a:t>sillutiskate</a:t>
            </a:r>
            <a:r>
              <a:rPr lang="en-US" dirty="0"/>
              <a:t>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deformatsioonivuuke</a:t>
            </a:r>
            <a:r>
              <a:rPr lang="en-US" dirty="0"/>
              <a:t>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Betoonist</a:t>
            </a:r>
            <a:r>
              <a:rPr lang="en-US" dirty="0"/>
              <a:t> </a:t>
            </a:r>
            <a:r>
              <a:rPr lang="en-US" dirty="0" err="1"/>
              <a:t>mummukivi</a:t>
            </a:r>
            <a:r>
              <a:rPr lang="en-US" dirty="0"/>
              <a:t> ja </a:t>
            </a:r>
            <a:r>
              <a:rPr lang="en-US" dirty="0" err="1"/>
              <a:t>triibukivi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talu</a:t>
            </a:r>
            <a:r>
              <a:rPr lang="en-US" dirty="0"/>
              <a:t> </a:t>
            </a:r>
            <a:r>
              <a:rPr lang="en-US" dirty="0" err="1"/>
              <a:t>autoliiklust</a:t>
            </a:r>
            <a:r>
              <a:rPr lang="en-US" dirty="0"/>
              <a:t> </a:t>
            </a:r>
            <a:r>
              <a:rPr lang="en-US" dirty="0" err="1"/>
              <a:t>tulenevalt</a:t>
            </a:r>
            <a:r>
              <a:rPr lang="en-US" dirty="0"/>
              <a:t> </a:t>
            </a:r>
            <a:r>
              <a:rPr lang="en-US" dirty="0" err="1"/>
              <a:t>madalast</a:t>
            </a:r>
            <a:r>
              <a:rPr lang="en-US" dirty="0"/>
              <a:t> </a:t>
            </a:r>
            <a:r>
              <a:rPr lang="en-US" dirty="0" err="1"/>
              <a:t>kulumiskindlusest</a:t>
            </a:r>
            <a:endParaRPr lang="en-US" dirty="0"/>
          </a:p>
          <a:p>
            <a:pPr lvl="1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dirty="0" err="1"/>
              <a:t>maailmas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looduskivist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metall</a:t>
            </a:r>
            <a:r>
              <a:rPr lang="en-US" dirty="0"/>
              <a:t> </a:t>
            </a:r>
            <a:r>
              <a:rPr lang="en-US" dirty="0" err="1"/>
              <a:t>mummude</a:t>
            </a:r>
            <a:r>
              <a:rPr lang="en-US" dirty="0"/>
              <a:t>/</a:t>
            </a:r>
            <a:r>
              <a:rPr lang="en-US" dirty="0" err="1"/>
              <a:t>triipudega</a:t>
            </a:r>
            <a:r>
              <a:rPr lang="en-US" dirty="0"/>
              <a:t> </a:t>
            </a:r>
            <a:r>
              <a:rPr lang="en-US" dirty="0" err="1"/>
              <a:t>looduskive</a:t>
            </a:r>
            <a:r>
              <a:rPr lang="en-US" dirty="0"/>
              <a:t> (hind on </a:t>
            </a:r>
            <a:r>
              <a:rPr lang="en-US" dirty="0" err="1"/>
              <a:t>krõbe</a:t>
            </a:r>
            <a:r>
              <a:rPr lang="en-US" dirty="0"/>
              <a:t>)</a:t>
            </a:r>
          </a:p>
          <a:p>
            <a:pPr lvl="1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dirty="0" err="1"/>
              <a:t>Kasutatakse</a:t>
            </a:r>
            <a:r>
              <a:rPr lang="en-US" dirty="0"/>
              <a:t> ka </a:t>
            </a:r>
            <a:r>
              <a:rPr lang="en-US" dirty="0" err="1"/>
              <a:t>plastist</a:t>
            </a:r>
            <a:r>
              <a:rPr lang="en-US" dirty="0"/>
              <a:t> </a:t>
            </a:r>
            <a:r>
              <a:rPr lang="en-US" dirty="0" err="1"/>
              <a:t>katteplaate</a:t>
            </a:r>
            <a:r>
              <a:rPr lang="en-US" dirty="0"/>
              <a:t> (</a:t>
            </a:r>
            <a:r>
              <a:rPr lang="en-US" dirty="0" err="1"/>
              <a:t>Jaapan</a:t>
            </a:r>
            <a:r>
              <a:rPr lang="en-US" dirty="0"/>
              <a:t>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Jagatud</a:t>
            </a:r>
            <a:r>
              <a:rPr lang="en-US" dirty="0"/>
              <a:t> ala </a:t>
            </a:r>
            <a:r>
              <a:rPr lang="en-US" dirty="0" err="1"/>
              <a:t>põhimõte</a:t>
            </a:r>
            <a:r>
              <a:rPr lang="en-US" dirty="0"/>
              <a:t> </a:t>
            </a:r>
            <a:r>
              <a:rPr lang="en-US" dirty="0" err="1"/>
              <a:t>tähendab</a:t>
            </a:r>
            <a:r>
              <a:rPr lang="en-US" dirty="0"/>
              <a:t>, et </a:t>
            </a:r>
            <a:r>
              <a:rPr lang="en-US" dirty="0" err="1"/>
              <a:t>autod</a:t>
            </a:r>
            <a:r>
              <a:rPr lang="en-US" dirty="0"/>
              <a:t> </a:t>
            </a:r>
            <a:r>
              <a:rPr lang="en-US" dirty="0" err="1"/>
              <a:t>saavad</a:t>
            </a:r>
            <a:r>
              <a:rPr lang="en-US" dirty="0"/>
              <a:t> </a:t>
            </a:r>
            <a:r>
              <a:rPr lang="en-US" dirty="0" err="1"/>
              <a:t>sõita</a:t>
            </a:r>
            <a:r>
              <a:rPr lang="en-US" dirty="0"/>
              <a:t> </a:t>
            </a:r>
            <a:r>
              <a:rPr lang="en-US" dirty="0" err="1"/>
              <a:t>peaaegu</a:t>
            </a:r>
            <a:r>
              <a:rPr lang="en-US" dirty="0"/>
              <a:t> </a:t>
            </a:r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poole</a:t>
            </a:r>
            <a:r>
              <a:rPr lang="en-US" dirty="0"/>
              <a:t> mis </a:t>
            </a:r>
            <a:r>
              <a:rPr lang="en-US" dirty="0" err="1"/>
              <a:t>tingib</a:t>
            </a:r>
            <a:r>
              <a:rPr lang="en-US" dirty="0"/>
              <a:t> </a:t>
            </a:r>
            <a:r>
              <a:rPr lang="en-US" dirty="0" err="1"/>
              <a:t>vajaduse</a:t>
            </a:r>
            <a:r>
              <a:rPr lang="en-US" dirty="0"/>
              <a:t> </a:t>
            </a:r>
            <a:r>
              <a:rPr lang="en-US" dirty="0" err="1"/>
              <a:t>dimensioneerida</a:t>
            </a:r>
            <a:r>
              <a:rPr lang="en-US" dirty="0"/>
              <a:t> </a:t>
            </a:r>
            <a:r>
              <a:rPr lang="en-US" dirty="0" err="1"/>
              <a:t>katend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alal</a:t>
            </a:r>
            <a:r>
              <a:rPr lang="en-US" dirty="0"/>
              <a:t> </a:t>
            </a:r>
            <a:r>
              <a:rPr lang="en-US" dirty="0" err="1"/>
              <a:t>autoliiklust</a:t>
            </a:r>
            <a:r>
              <a:rPr lang="en-US" dirty="0"/>
              <a:t> </a:t>
            </a:r>
            <a:r>
              <a:rPr lang="en-US" dirty="0" err="1"/>
              <a:t>silmas</a:t>
            </a:r>
            <a:r>
              <a:rPr lang="en-US" dirty="0"/>
              <a:t> </a:t>
            </a:r>
            <a:r>
              <a:rPr lang="en-US" dirty="0" err="1"/>
              <a:t>pidades</a:t>
            </a:r>
            <a:r>
              <a:rPr lang="en-US" dirty="0"/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Looduskiviplaatide</a:t>
            </a:r>
            <a:r>
              <a:rPr lang="en-US" dirty="0"/>
              <a:t> </a:t>
            </a:r>
            <a:r>
              <a:rPr lang="en-US" dirty="0" err="1"/>
              <a:t>paigaldamisel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nakkeparandajaid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62" name="Google Shape;56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133</a:t>
            </a:fld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Haapsalu Posti tänav</a:t>
            </a:r>
            <a:endParaRPr/>
          </a:p>
        </p:txBody>
      </p:sp>
      <p:pic>
        <p:nvPicPr>
          <p:cNvPr id="568" name="Google Shape;568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883" y="1261380"/>
            <a:ext cx="6160540" cy="433523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5"/>
          <p:cNvSpPr txBox="1">
            <a:spLocks noGrp="1"/>
          </p:cNvSpPr>
          <p:nvPr>
            <p:ph type="body" idx="2"/>
          </p:nvPr>
        </p:nvSpPr>
        <p:spPr>
          <a:xfrm>
            <a:off x="676835" y="1191401"/>
            <a:ext cx="4634201" cy="542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Sõidutee</a:t>
            </a:r>
            <a:r>
              <a:rPr lang="en-US" sz="2000" dirty="0"/>
              <a:t> </a:t>
            </a:r>
            <a:r>
              <a:rPr lang="en-US" sz="2000" dirty="0" err="1"/>
              <a:t>kate</a:t>
            </a:r>
            <a:r>
              <a:rPr lang="en-US" sz="2000" dirty="0"/>
              <a:t> </a:t>
            </a:r>
            <a:r>
              <a:rPr lang="en-US" sz="2000" dirty="0" err="1"/>
              <a:t>jäik</a:t>
            </a:r>
            <a:r>
              <a:rPr lang="en-US" sz="2000" dirty="0"/>
              <a:t> </a:t>
            </a:r>
            <a:r>
              <a:rPr lang="en-US" sz="2000" dirty="0" err="1"/>
              <a:t>looduskivi</a:t>
            </a:r>
            <a:r>
              <a:rPr lang="en-US" sz="2000" dirty="0"/>
              <a:t> </a:t>
            </a:r>
            <a:r>
              <a:rPr lang="en-US" sz="2000" dirty="0" err="1"/>
              <a:t>sillutis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Peamine</a:t>
            </a:r>
            <a:r>
              <a:rPr lang="en-US" sz="2000" dirty="0"/>
              <a:t> </a:t>
            </a:r>
            <a:r>
              <a:rPr lang="en-US" sz="2000" dirty="0" err="1"/>
              <a:t>mure</a:t>
            </a:r>
            <a:r>
              <a:rPr lang="en-US" sz="2000" dirty="0"/>
              <a:t> - </a:t>
            </a:r>
            <a:r>
              <a:rPr lang="en-US" sz="2000" dirty="0" err="1"/>
              <a:t>tühjenevad</a:t>
            </a:r>
            <a:r>
              <a:rPr lang="en-US" sz="2000" dirty="0"/>
              <a:t> </a:t>
            </a:r>
            <a:r>
              <a:rPr lang="en-US" sz="2000" dirty="0" err="1"/>
              <a:t>sillutise</a:t>
            </a:r>
            <a:r>
              <a:rPr lang="en-US" sz="2000" dirty="0"/>
              <a:t> </a:t>
            </a:r>
            <a:r>
              <a:rPr lang="en-US" sz="2000" dirty="0" err="1"/>
              <a:t>vuugid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Esineb</a:t>
            </a:r>
            <a:r>
              <a:rPr lang="en-US" sz="2000" dirty="0"/>
              <a:t> </a:t>
            </a:r>
            <a:r>
              <a:rPr lang="en-US" sz="2000" dirty="0" err="1"/>
              <a:t>katte</a:t>
            </a:r>
            <a:r>
              <a:rPr lang="en-US" sz="2000" dirty="0"/>
              <a:t> </a:t>
            </a:r>
            <a:r>
              <a:rPr lang="en-US" sz="2000" dirty="0" err="1"/>
              <a:t>lagunemist</a:t>
            </a:r>
            <a:r>
              <a:rPr lang="en-US" sz="2000" dirty="0"/>
              <a:t> – </a:t>
            </a:r>
            <a:r>
              <a:rPr lang="en-US" sz="2000" dirty="0" err="1"/>
              <a:t>sillutiskivid</a:t>
            </a:r>
            <a:r>
              <a:rPr lang="en-US" sz="2000" dirty="0"/>
              <a:t> </a:t>
            </a:r>
            <a:r>
              <a:rPr lang="en-US" sz="2000" dirty="0" err="1"/>
              <a:t>kattes</a:t>
            </a:r>
            <a:r>
              <a:rPr lang="en-US" sz="2000" dirty="0"/>
              <a:t> </a:t>
            </a:r>
            <a:r>
              <a:rPr lang="en-US" sz="2000" dirty="0" err="1"/>
              <a:t>lahti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Ülekäigurajad</a:t>
            </a:r>
            <a:r>
              <a:rPr lang="en-US" sz="2000" dirty="0"/>
              <a:t> </a:t>
            </a:r>
            <a:r>
              <a:rPr lang="en-US" sz="2000" dirty="0" err="1"/>
              <a:t>ümber</a:t>
            </a:r>
            <a:r>
              <a:rPr lang="en-US" sz="2000" dirty="0"/>
              <a:t> </a:t>
            </a:r>
            <a:r>
              <a:rPr lang="en-US" sz="2000" dirty="0" err="1"/>
              <a:t>ehitatud</a:t>
            </a:r>
            <a:r>
              <a:rPr lang="en-US" sz="2000" dirty="0"/>
              <a:t> ja </a:t>
            </a:r>
            <a:r>
              <a:rPr lang="en-US" sz="2000" dirty="0" err="1"/>
              <a:t>defektsed</a:t>
            </a:r>
            <a:endParaRPr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Eraldusribade</a:t>
            </a:r>
            <a:r>
              <a:rPr lang="en-US" sz="2000" dirty="0"/>
              <a:t> </a:t>
            </a:r>
            <a:r>
              <a:rPr lang="en-US" sz="2000" dirty="0" err="1"/>
              <a:t>kattest</a:t>
            </a:r>
            <a:r>
              <a:rPr lang="en-US" sz="2000" dirty="0"/>
              <a:t> </a:t>
            </a:r>
            <a:r>
              <a:rPr lang="en-US" sz="2000" dirty="0" err="1"/>
              <a:t>irdub</a:t>
            </a:r>
            <a:r>
              <a:rPr lang="en-US" sz="2000" dirty="0"/>
              <a:t> </a:t>
            </a:r>
            <a:r>
              <a:rPr lang="en-US" sz="2000" dirty="0" err="1"/>
              <a:t>kive</a:t>
            </a:r>
            <a:endParaRPr lang="en-US" sz="20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 err="1"/>
              <a:t>Vuugitäide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ole </a:t>
            </a:r>
            <a:r>
              <a:rPr lang="en-US" sz="2000" dirty="0" err="1"/>
              <a:t>külmakindel</a:t>
            </a:r>
            <a:r>
              <a:rPr lang="en-US" sz="2000" dirty="0"/>
              <a:t> (</a:t>
            </a:r>
            <a:r>
              <a:rPr lang="en-US" sz="2000" dirty="0" err="1"/>
              <a:t>katsetada</a:t>
            </a:r>
            <a:r>
              <a:rPr lang="en-US" sz="2000" dirty="0"/>
              <a:t> </a:t>
            </a:r>
            <a:r>
              <a:rPr lang="en-US" sz="2000" dirty="0" err="1"/>
              <a:t>tuleb</a:t>
            </a:r>
            <a:r>
              <a:rPr lang="en-US" sz="2000" dirty="0"/>
              <a:t> </a:t>
            </a:r>
            <a:r>
              <a:rPr lang="en-US" sz="2000" dirty="0" err="1"/>
              <a:t>soolveega</a:t>
            </a:r>
            <a:r>
              <a:rPr lang="en-US" sz="2000" dirty="0"/>
              <a:t>)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dirty="0"/>
              <a:t>Ka </a:t>
            </a:r>
            <a:r>
              <a:rPr lang="en-US" sz="2000" dirty="0" err="1"/>
              <a:t>siis</a:t>
            </a:r>
            <a:r>
              <a:rPr lang="en-US" sz="2000" dirty="0"/>
              <a:t>, </a:t>
            </a:r>
            <a:r>
              <a:rPr lang="en-US" sz="2000" dirty="0" err="1"/>
              <a:t>kui</a:t>
            </a:r>
            <a:r>
              <a:rPr lang="en-US" sz="2000" dirty="0"/>
              <a:t> </a:t>
            </a:r>
            <a:r>
              <a:rPr lang="en-US" sz="2000" dirty="0" err="1"/>
              <a:t>konkreetset</a:t>
            </a:r>
            <a:r>
              <a:rPr lang="en-US" sz="2000" dirty="0"/>
              <a:t> </a:t>
            </a:r>
            <a:r>
              <a:rPr lang="en-US" sz="2000" dirty="0" err="1"/>
              <a:t>tänavat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soolata</a:t>
            </a:r>
            <a:r>
              <a:rPr lang="en-US" sz="2000" dirty="0"/>
              <a:t>, </a:t>
            </a:r>
            <a:r>
              <a:rPr lang="en-US" sz="2000" dirty="0" err="1"/>
              <a:t>toovad</a:t>
            </a:r>
            <a:r>
              <a:rPr lang="en-US" sz="2000" dirty="0"/>
              <a:t> </a:t>
            </a:r>
            <a:r>
              <a:rPr lang="en-US" sz="2000" dirty="0" err="1"/>
              <a:t>sõidukid</a:t>
            </a:r>
            <a:r>
              <a:rPr lang="en-US" sz="2000" dirty="0"/>
              <a:t> </a:t>
            </a:r>
            <a:r>
              <a:rPr lang="en-US" sz="2000" dirty="0" err="1"/>
              <a:t>soolase</a:t>
            </a:r>
            <a:r>
              <a:rPr lang="en-US" sz="2000" dirty="0"/>
              <a:t> </a:t>
            </a:r>
            <a:r>
              <a:rPr lang="en-US" sz="2000" dirty="0" err="1"/>
              <a:t>lörtsi</a:t>
            </a:r>
            <a:r>
              <a:rPr lang="en-US" sz="2000" dirty="0"/>
              <a:t> mis </a:t>
            </a:r>
            <a:r>
              <a:rPr lang="en-US" sz="2000" dirty="0" err="1"/>
              <a:t>raputatakse</a:t>
            </a:r>
            <a:r>
              <a:rPr lang="en-US" sz="2000" dirty="0"/>
              <a:t> </a:t>
            </a:r>
            <a:r>
              <a:rPr lang="en-US" sz="2000" dirty="0" err="1"/>
              <a:t>kattele</a:t>
            </a:r>
            <a:r>
              <a:rPr lang="en-US" sz="2000" dirty="0"/>
              <a:t> kuna </a:t>
            </a:r>
            <a:r>
              <a:rPr lang="en-US" sz="2000" dirty="0" err="1"/>
              <a:t>soovitud</a:t>
            </a:r>
            <a:r>
              <a:rPr lang="en-US" sz="2000" dirty="0"/>
              <a:t> on </a:t>
            </a:r>
            <a:r>
              <a:rPr lang="en-US" sz="2000" dirty="0" err="1"/>
              <a:t>ebatasast</a:t>
            </a:r>
            <a:r>
              <a:rPr lang="en-US" sz="2000" dirty="0"/>
              <a:t> </a:t>
            </a:r>
            <a:r>
              <a:rPr lang="en-US" sz="2000" dirty="0" err="1"/>
              <a:t>pinda</a:t>
            </a:r>
            <a:endParaRPr sz="2000" dirty="0"/>
          </a:p>
          <a:p>
            <a:pPr marL="28575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570" name="Google Shape;57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134</a:t>
            </a:fld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135</a:t>
            </a:fld>
            <a:endParaRPr/>
          </a:p>
        </p:txBody>
      </p:sp>
      <p:pic>
        <p:nvPicPr>
          <p:cNvPr id="576" name="Google Shape;576;p5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1273" y="3714750"/>
            <a:ext cx="5545138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591" y="3714750"/>
            <a:ext cx="5546725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199" y="807927"/>
            <a:ext cx="5558526" cy="2568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1273" y="807929"/>
            <a:ext cx="5558527" cy="256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984" y="341069"/>
            <a:ext cx="4068275" cy="2712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0352" y="3243874"/>
            <a:ext cx="4067907" cy="305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136</a:t>
            </a:fld>
            <a:endParaRPr/>
          </a:p>
        </p:txBody>
      </p:sp>
      <p:sp>
        <p:nvSpPr>
          <p:cNvPr id="587" name="Google Shape;587;p57"/>
          <p:cNvSpPr txBox="1"/>
          <p:nvPr/>
        </p:nvSpPr>
        <p:spPr>
          <a:xfrm>
            <a:off x="333741" y="348030"/>
            <a:ext cx="7066624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Ehitustehnoloogia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rikkumine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?!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Materjalitootja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paigaldusjuhised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Tänava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- ja 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looduskivide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paigaldussegu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”</a:t>
            </a:r>
            <a:endParaRPr dirty="0">
              <a:highlight>
                <a:srgbClr val="FFFF00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Kiirkivinev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vuugibetoon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”</a:t>
            </a:r>
            <a:endParaRPr dirty="0">
              <a:highlight>
                <a:srgbClr val="FFFF00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väidame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isegi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ehitaja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oleks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kõik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korrektselt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teinud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probleemidest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pääsenud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poleks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588" name="Google Shape;588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41" y="1879677"/>
            <a:ext cx="6972494" cy="115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150" y="3574051"/>
            <a:ext cx="5127874" cy="115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8"/>
          <p:cNvSpPr txBox="1">
            <a:spLocks noGrp="1"/>
          </p:cNvSpPr>
          <p:nvPr>
            <p:ph type="title"/>
          </p:nvPr>
        </p:nvSpPr>
        <p:spPr>
          <a:xfrm>
            <a:off x="266700" y="329957"/>
            <a:ext cx="4744915" cy="8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KVB toimivusdeklaratsioon</a:t>
            </a:r>
            <a:endParaRPr sz="3200"/>
          </a:p>
        </p:txBody>
      </p:sp>
      <p:sp>
        <p:nvSpPr>
          <p:cNvPr id="595" name="Google Shape;595;p58"/>
          <p:cNvSpPr txBox="1">
            <a:spLocks noGrp="1"/>
          </p:cNvSpPr>
          <p:nvPr>
            <p:ph type="body" idx="1"/>
          </p:nvPr>
        </p:nvSpPr>
        <p:spPr>
          <a:xfrm>
            <a:off x="3845168" y="135967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2022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2023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2025</a:t>
            </a:r>
            <a:endParaRPr sz="2400"/>
          </a:p>
        </p:txBody>
      </p:sp>
      <p:pic>
        <p:nvPicPr>
          <p:cNvPr id="596" name="Google Shape;596;p5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097" y="649452"/>
            <a:ext cx="6219203" cy="18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137</a:t>
            </a:fld>
            <a:endParaRPr/>
          </a:p>
        </p:txBody>
      </p:sp>
      <p:pic>
        <p:nvPicPr>
          <p:cNvPr id="598" name="Google Shape;598;p5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94" y="2515171"/>
            <a:ext cx="6219202" cy="182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93" y="4391123"/>
            <a:ext cx="6219201" cy="181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04" y="1359672"/>
            <a:ext cx="3157171" cy="4735757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8"/>
          <p:cNvSpPr/>
          <p:nvPr/>
        </p:nvSpPr>
        <p:spPr>
          <a:xfrm rot="9826464">
            <a:off x="10122931" y="1675082"/>
            <a:ext cx="477605" cy="43082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58"/>
          <p:cNvSpPr/>
          <p:nvPr/>
        </p:nvSpPr>
        <p:spPr>
          <a:xfrm rot="9826464">
            <a:off x="10122931" y="3551035"/>
            <a:ext cx="477605" cy="43082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8"/>
          <p:cNvSpPr/>
          <p:nvPr/>
        </p:nvSpPr>
        <p:spPr>
          <a:xfrm rot="9826464">
            <a:off x="10122932" y="5378692"/>
            <a:ext cx="477605" cy="43082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138</a:t>
            </a:fld>
            <a:endParaRPr/>
          </a:p>
        </p:txBody>
      </p:sp>
      <p:pic>
        <p:nvPicPr>
          <p:cNvPr id="609" name="Google Shape;609;p5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863" y="460167"/>
            <a:ext cx="6224785" cy="287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302865" y="3480500"/>
            <a:ext cx="6224783" cy="28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19009" y="2057399"/>
            <a:ext cx="5937665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139</a:t>
            </a:fld>
            <a:endParaRPr/>
          </a:p>
        </p:txBody>
      </p:sp>
      <p:pic>
        <p:nvPicPr>
          <p:cNvPr id="617" name="Google Shape;617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24" y="762960"/>
            <a:ext cx="5682641" cy="262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236" y="762961"/>
            <a:ext cx="5682641" cy="262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231" y="3649549"/>
            <a:ext cx="5682645" cy="2625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18" y="3649548"/>
            <a:ext cx="5682647" cy="2625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EBC4-6033-0599-7D92-727C4A66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Projekt – MTM M2 (2020)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F36F4-A2FD-3D57-94CF-1EE427473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825624"/>
            <a:ext cx="11636188" cy="475895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EhS</a:t>
            </a:r>
            <a:r>
              <a:rPr lang="en-US" dirty="0"/>
              <a:t> – </a:t>
            </a:r>
            <a:r>
              <a:rPr lang="en-US" dirty="0" err="1"/>
              <a:t>kus</a:t>
            </a:r>
            <a:r>
              <a:rPr lang="en-US" dirty="0"/>
              <a:t> on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vaja</a:t>
            </a:r>
            <a:endParaRPr lang="en-US" dirty="0"/>
          </a:p>
          <a:p>
            <a:pPr lvl="1"/>
            <a:r>
              <a:rPr lang="en-US" dirty="0"/>
              <a:t>NB! </a:t>
            </a:r>
            <a:r>
              <a:rPr lang="en-US" dirty="0" err="1"/>
              <a:t>Eskiis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projekt</a:t>
            </a:r>
            <a:endParaRPr lang="en-US" dirty="0"/>
          </a:p>
          <a:p>
            <a:pPr lvl="2"/>
            <a:r>
              <a:rPr lang="en-US" dirty="0" err="1"/>
              <a:t>Eskiis</a:t>
            </a:r>
            <a:r>
              <a:rPr lang="en-US" dirty="0"/>
              <a:t> on </a:t>
            </a:r>
            <a:r>
              <a:rPr lang="en-US" dirty="0" err="1"/>
              <a:t>kavandite</a:t>
            </a:r>
            <a:r>
              <a:rPr lang="en-US" dirty="0"/>
              <a:t> ja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selgitavate</a:t>
            </a:r>
            <a:r>
              <a:rPr lang="en-US" dirty="0"/>
              <a:t> </a:t>
            </a:r>
            <a:r>
              <a:rPr lang="en-US" dirty="0" err="1"/>
              <a:t>dokumentide</a:t>
            </a:r>
            <a:r>
              <a:rPr lang="en-US" dirty="0"/>
              <a:t> </a:t>
            </a:r>
            <a:r>
              <a:rPr lang="en-US" dirty="0" err="1"/>
              <a:t>kogum</a:t>
            </a:r>
            <a:r>
              <a:rPr lang="en-US" dirty="0"/>
              <a:t>,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eesmärgiks</a:t>
            </a:r>
            <a:r>
              <a:rPr lang="en-US" dirty="0"/>
              <a:t> on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planeeringutega</a:t>
            </a:r>
            <a:r>
              <a:rPr lang="en-US" dirty="0"/>
              <a:t> ja </a:t>
            </a:r>
            <a:r>
              <a:rPr lang="en-US" dirty="0" err="1"/>
              <a:t>ümbritseva</a:t>
            </a:r>
            <a:r>
              <a:rPr lang="en-US" dirty="0"/>
              <a:t> </a:t>
            </a:r>
            <a:r>
              <a:rPr lang="en-US" dirty="0" err="1"/>
              <a:t>ruumiga</a:t>
            </a:r>
            <a:r>
              <a:rPr lang="en-US" dirty="0"/>
              <a:t> </a:t>
            </a:r>
            <a:r>
              <a:rPr lang="en-US" dirty="0" err="1"/>
              <a:t>võimalikult</a:t>
            </a:r>
            <a:r>
              <a:rPr lang="en-US" dirty="0"/>
              <a:t> </a:t>
            </a:r>
            <a:r>
              <a:rPr lang="en-US" dirty="0" err="1"/>
              <a:t>hästi</a:t>
            </a:r>
            <a:r>
              <a:rPr lang="en-US" dirty="0"/>
              <a:t> </a:t>
            </a:r>
            <a:r>
              <a:rPr lang="en-US" dirty="0" err="1"/>
              <a:t>seostatud</a:t>
            </a:r>
            <a:r>
              <a:rPr lang="en-US" dirty="0"/>
              <a:t>, </a:t>
            </a:r>
            <a:r>
              <a:rPr lang="en-US" dirty="0" err="1"/>
              <a:t>erinevaid</a:t>
            </a:r>
            <a:r>
              <a:rPr lang="en-US" dirty="0"/>
              <a:t> </a:t>
            </a:r>
            <a:r>
              <a:rPr lang="en-US" dirty="0" err="1"/>
              <a:t>huve</a:t>
            </a:r>
            <a:r>
              <a:rPr lang="en-US" dirty="0"/>
              <a:t> </a:t>
            </a:r>
            <a:r>
              <a:rPr lang="en-US" dirty="0" err="1"/>
              <a:t>tasakaalustatult</a:t>
            </a:r>
            <a:r>
              <a:rPr lang="en-US" dirty="0"/>
              <a:t> </a:t>
            </a:r>
            <a:r>
              <a:rPr lang="en-US" dirty="0" err="1"/>
              <a:t>arvestav</a:t>
            </a:r>
            <a:r>
              <a:rPr lang="en-US" dirty="0"/>
              <a:t> </a:t>
            </a:r>
            <a:r>
              <a:rPr lang="en-US" dirty="0" err="1"/>
              <a:t>terviklik</a:t>
            </a:r>
            <a:r>
              <a:rPr lang="en-US" dirty="0"/>
              <a:t> </a:t>
            </a:r>
            <a:r>
              <a:rPr lang="en-US" dirty="0" err="1"/>
              <a:t>ruumiline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EP – PP – TP</a:t>
            </a:r>
          </a:p>
          <a:p>
            <a:pPr lvl="2"/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tööprojektis</a:t>
            </a:r>
            <a:r>
              <a:rPr lang="en-US" dirty="0"/>
              <a:t> </a:t>
            </a:r>
            <a:r>
              <a:rPr lang="en-US" dirty="0" err="1"/>
              <a:t>tohivad</a:t>
            </a:r>
            <a:r>
              <a:rPr lang="en-US" dirty="0"/>
              <a:t> </a:t>
            </a:r>
            <a:r>
              <a:rPr lang="en-US" dirty="0" err="1"/>
              <a:t>esineda</a:t>
            </a:r>
            <a:r>
              <a:rPr lang="en-US" dirty="0"/>
              <a:t> </a:t>
            </a:r>
            <a:r>
              <a:rPr lang="en-US" dirty="0" err="1"/>
              <a:t>konkreetsed</a:t>
            </a:r>
            <a:r>
              <a:rPr lang="en-US" dirty="0"/>
              <a:t> tooted, </a:t>
            </a:r>
            <a:r>
              <a:rPr lang="en-US" dirty="0" err="1"/>
              <a:t>mujal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staadiumile</a:t>
            </a:r>
            <a:r>
              <a:rPr lang="en-US" dirty="0"/>
              <a:t>, </a:t>
            </a:r>
            <a:r>
              <a:rPr lang="en-US" dirty="0" err="1"/>
              <a:t>põhimõtted</a:t>
            </a:r>
            <a:r>
              <a:rPr lang="en-US" dirty="0"/>
              <a:t>, </a:t>
            </a:r>
            <a:r>
              <a:rPr lang="en-US" dirty="0" err="1"/>
              <a:t>kriteeriumid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toote</a:t>
            </a:r>
            <a:r>
              <a:rPr lang="en-US" dirty="0"/>
              <a:t> </a:t>
            </a:r>
            <a:r>
              <a:rPr lang="en-US" dirty="0" err="1"/>
              <a:t>kirjeldus</a:t>
            </a:r>
            <a:r>
              <a:rPr lang="en-US" dirty="0"/>
              <a:t>,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“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analoog</a:t>
            </a:r>
            <a:r>
              <a:rPr lang="en-US" dirty="0"/>
              <a:t>” </a:t>
            </a:r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siin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ka </a:t>
            </a:r>
            <a:r>
              <a:rPr lang="en-US" dirty="0" err="1"/>
              <a:t>täpsemalt</a:t>
            </a:r>
            <a:r>
              <a:rPr lang="en-US" dirty="0"/>
              <a:t> </a:t>
            </a:r>
            <a:r>
              <a:rPr lang="en-US" dirty="0" err="1"/>
              <a:t>näidata</a:t>
            </a:r>
            <a:r>
              <a:rPr lang="en-US" dirty="0"/>
              <a:t>, </a:t>
            </a:r>
            <a:r>
              <a:rPr lang="en-US" dirty="0" err="1"/>
              <a:t>millised</a:t>
            </a:r>
            <a:r>
              <a:rPr lang="en-US" dirty="0"/>
              <a:t> on need </a:t>
            </a:r>
            <a:r>
              <a:rPr lang="en-US" dirty="0" err="1"/>
              <a:t>kriitilised</a:t>
            </a:r>
            <a:r>
              <a:rPr lang="en-US" dirty="0"/>
              <a:t> </a:t>
            </a:r>
            <a:r>
              <a:rPr lang="en-US" dirty="0" err="1"/>
              <a:t>näitajad</a:t>
            </a:r>
            <a:r>
              <a:rPr lang="en-US" dirty="0"/>
              <a:t> </a:t>
            </a:r>
            <a:r>
              <a:rPr lang="en-US" dirty="0" err="1"/>
              <a:t>millele</a:t>
            </a:r>
            <a:r>
              <a:rPr lang="en-US" dirty="0"/>
              <a:t> see </a:t>
            </a:r>
            <a:r>
              <a:rPr lang="en-US" dirty="0" err="1"/>
              <a:t>analoog</a:t>
            </a:r>
            <a:r>
              <a:rPr lang="en-US" dirty="0"/>
              <a:t> peaks </a:t>
            </a:r>
            <a:r>
              <a:rPr lang="en-US" dirty="0" err="1"/>
              <a:t>vastama</a:t>
            </a:r>
            <a:r>
              <a:rPr lang="en-US" dirty="0"/>
              <a:t>. </a:t>
            </a:r>
            <a:r>
              <a:rPr lang="en-US" dirty="0" err="1"/>
              <a:t>Ettevaatust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klausli</a:t>
            </a:r>
            <a:r>
              <a:rPr lang="en-US" dirty="0"/>
              <a:t> </a:t>
            </a:r>
            <a:r>
              <a:rPr lang="en-US" dirty="0" err="1"/>
              <a:t>kasutamisel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pelgalt</a:t>
            </a:r>
            <a:r>
              <a:rPr lang="en-US" dirty="0"/>
              <a:t> </a:t>
            </a:r>
            <a:r>
              <a:rPr lang="en-US" dirty="0" err="1"/>
              <a:t>firmanimele</a:t>
            </a:r>
            <a:r>
              <a:rPr lang="en-US" dirty="0"/>
              <a:t> </a:t>
            </a:r>
            <a:r>
              <a:rPr lang="en-US" dirty="0" err="1"/>
              <a:t>viide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pruugi</a:t>
            </a:r>
            <a:r>
              <a:rPr lang="en-US" dirty="0"/>
              <a:t> olla </a:t>
            </a:r>
            <a:r>
              <a:rPr lang="en-US" dirty="0" err="1"/>
              <a:t>piisav</a:t>
            </a:r>
            <a:r>
              <a:rPr lang="en-US" dirty="0"/>
              <a:t> kuna </a:t>
            </a:r>
            <a:r>
              <a:rPr lang="en-US" dirty="0" err="1"/>
              <a:t>firma</a:t>
            </a:r>
            <a:r>
              <a:rPr lang="en-US" dirty="0"/>
              <a:t> </a:t>
            </a:r>
            <a:r>
              <a:rPr lang="en-US" dirty="0" err="1"/>
              <a:t>tootespektris</a:t>
            </a:r>
            <a:r>
              <a:rPr lang="en-US" dirty="0"/>
              <a:t> </a:t>
            </a:r>
            <a:r>
              <a:rPr lang="en-US" dirty="0" err="1"/>
              <a:t>võivad</a:t>
            </a:r>
            <a:r>
              <a:rPr lang="en-US" dirty="0"/>
              <a:t> olla ka </a:t>
            </a:r>
            <a:r>
              <a:rPr lang="en-US" dirty="0" err="1"/>
              <a:t>nõrgemad</a:t>
            </a:r>
            <a:r>
              <a:rPr lang="en-US" dirty="0"/>
              <a:t> tooted </a:t>
            </a:r>
            <a:r>
              <a:rPr lang="en-US" dirty="0" err="1"/>
              <a:t>mida</a:t>
            </a:r>
            <a:r>
              <a:rPr lang="en-US" dirty="0"/>
              <a:t> me </a:t>
            </a:r>
            <a:r>
              <a:rPr lang="en-US" dirty="0" err="1"/>
              <a:t>ei</a:t>
            </a:r>
            <a:r>
              <a:rPr lang="en-US" dirty="0"/>
              <a:t> tea.</a:t>
            </a:r>
          </a:p>
          <a:p>
            <a:r>
              <a:rPr lang="en-US" dirty="0"/>
              <a:t>M2 – mis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olema</a:t>
            </a:r>
            <a:endParaRPr lang="en-US" dirty="0"/>
          </a:p>
          <a:p>
            <a:pPr lvl="1"/>
            <a:r>
              <a:rPr lang="en-US" dirty="0" err="1"/>
              <a:t>Seletuskiri</a:t>
            </a:r>
            <a:r>
              <a:rPr lang="en-US" dirty="0"/>
              <a:t>, </a:t>
            </a:r>
            <a:r>
              <a:rPr lang="en-US" dirty="0" err="1"/>
              <a:t>graafiline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, </a:t>
            </a:r>
            <a:r>
              <a:rPr lang="en-US" dirty="0" err="1"/>
              <a:t>töömahtude</a:t>
            </a:r>
            <a:r>
              <a:rPr lang="en-US" dirty="0"/>
              <a:t> </a:t>
            </a:r>
            <a:r>
              <a:rPr lang="en-US" dirty="0" err="1"/>
              <a:t>tabel</a:t>
            </a:r>
            <a:endParaRPr lang="en-US" dirty="0"/>
          </a:p>
          <a:p>
            <a:r>
              <a:rPr lang="en-US" dirty="0"/>
              <a:t>Kes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projekteerida</a:t>
            </a:r>
            <a:r>
              <a:rPr lang="en-US" dirty="0"/>
              <a:t> – 6/7/8 tase</a:t>
            </a:r>
          </a:p>
          <a:p>
            <a:pPr lvl="1"/>
            <a:r>
              <a:rPr lang="en-US" dirty="0" err="1"/>
              <a:t>Kutsestandardis</a:t>
            </a:r>
            <a:r>
              <a:rPr lang="en-US" dirty="0"/>
              <a:t> </a:t>
            </a:r>
            <a:r>
              <a:rPr lang="en-US" dirty="0" err="1"/>
              <a:t>täpsemalt</a:t>
            </a:r>
            <a:r>
              <a:rPr lang="en-US" dirty="0"/>
              <a:t> </a:t>
            </a:r>
            <a:r>
              <a:rPr lang="en-US" dirty="0" err="1"/>
              <a:t>defineeritud</a:t>
            </a:r>
            <a:r>
              <a:rPr lang="en-US" dirty="0"/>
              <a:t> </a:t>
            </a:r>
            <a:r>
              <a:rPr lang="en-US" dirty="0" err="1"/>
              <a:t>volituste</a:t>
            </a:r>
            <a:r>
              <a:rPr lang="en-US" dirty="0"/>
              <a:t> </a:t>
            </a:r>
            <a:r>
              <a:rPr lang="en-US" dirty="0" err="1"/>
              <a:t>ulatus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teeb</a:t>
            </a:r>
            <a:r>
              <a:rPr lang="en-US" dirty="0"/>
              <a:t> </a:t>
            </a:r>
            <a:r>
              <a:rPr lang="en-US" dirty="0" err="1"/>
              <a:t>kutseta</a:t>
            </a:r>
            <a:r>
              <a:rPr lang="en-US" dirty="0"/>
              <a:t> </a:t>
            </a:r>
            <a:r>
              <a:rPr lang="en-US" dirty="0" err="1"/>
              <a:t>inimene</a:t>
            </a:r>
            <a:r>
              <a:rPr lang="en-US" dirty="0"/>
              <a:t>,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kindlasti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ekspertiis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0960-056B-CD94-0C06-7DECD92B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903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CDE19DE-56CD-EFAE-0F0E-D34E1200E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C7DDE-993E-A523-15A4-EE274DAC9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3638"/>
            <a:ext cx="12192000" cy="376922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03607A-AB74-6EAB-7521-28659970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26" y="365125"/>
            <a:ext cx="11948792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Rennid</a:t>
            </a:r>
            <a:r>
              <a:rPr lang="en-US" dirty="0"/>
              <a:t> Taani </a:t>
            </a:r>
            <a:r>
              <a:rPr lang="en-US" dirty="0" err="1"/>
              <a:t>tänavakonstruktsioonis</a:t>
            </a:r>
            <a:br>
              <a:rPr lang="en-US" dirty="0"/>
            </a:br>
            <a:r>
              <a:rPr lang="en-US" sz="3100" dirty="0" err="1"/>
              <a:t>Bussipeatuse</a:t>
            </a:r>
            <a:r>
              <a:rPr lang="en-US" sz="3100" dirty="0"/>
              <a:t> </a:t>
            </a:r>
            <a:r>
              <a:rPr lang="en-US" sz="3100" dirty="0" err="1"/>
              <a:t>lähiala</a:t>
            </a:r>
            <a:r>
              <a:rPr lang="en-US" sz="3100" dirty="0"/>
              <a:t>, </a:t>
            </a:r>
            <a:r>
              <a:rPr lang="en-US" sz="3100" dirty="0" err="1"/>
              <a:t>katteks</a:t>
            </a:r>
            <a:r>
              <a:rPr lang="en-US" sz="3100" dirty="0"/>
              <a:t> on </a:t>
            </a:r>
            <a:r>
              <a:rPr lang="en-US" sz="3100" dirty="0" err="1"/>
              <a:t>Confalt</a:t>
            </a:r>
            <a:r>
              <a:rPr lang="en-US" sz="3100" dirty="0"/>
              <a:t> </a:t>
            </a:r>
            <a:r>
              <a:rPr lang="en-US" sz="3100" dirty="0" err="1"/>
              <a:t>sest</a:t>
            </a:r>
            <a:r>
              <a:rPr lang="en-US" sz="3100" dirty="0"/>
              <a:t> </a:t>
            </a:r>
            <a:r>
              <a:rPr lang="en-US" sz="3100" dirty="0" err="1"/>
              <a:t>staatilist</a:t>
            </a:r>
            <a:r>
              <a:rPr lang="en-US" sz="3100" dirty="0"/>
              <a:t> </a:t>
            </a:r>
            <a:r>
              <a:rPr lang="en-US" sz="3100" dirty="0" err="1"/>
              <a:t>koormust</a:t>
            </a:r>
            <a:r>
              <a:rPr lang="en-US" sz="3100" dirty="0"/>
              <a:t> </a:t>
            </a:r>
            <a:r>
              <a:rPr lang="en-US" sz="3100" dirty="0" err="1"/>
              <a:t>asfalt</a:t>
            </a:r>
            <a:r>
              <a:rPr lang="en-US" sz="3100" dirty="0"/>
              <a:t> </a:t>
            </a:r>
            <a:r>
              <a:rPr lang="en-US" sz="3100" dirty="0" err="1"/>
              <a:t>hästi</a:t>
            </a:r>
            <a:r>
              <a:rPr lang="en-US" sz="3100" dirty="0"/>
              <a:t> </a:t>
            </a:r>
            <a:r>
              <a:rPr lang="en-US" sz="3100" dirty="0" err="1"/>
              <a:t>ei</a:t>
            </a:r>
            <a:r>
              <a:rPr lang="en-US" sz="3100" dirty="0"/>
              <a:t> </a:t>
            </a:r>
            <a:r>
              <a:rPr lang="en-US" sz="3100" dirty="0" err="1"/>
              <a:t>talu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81DF2-7ACB-7AD9-88BB-AA7DFDFA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53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093CC-28E4-C969-C8A2-6489CC76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Jälle</a:t>
            </a:r>
            <a:r>
              <a:rPr lang="en-US" dirty="0"/>
              <a:t> </a:t>
            </a:r>
            <a:r>
              <a:rPr lang="en-US" dirty="0" err="1"/>
              <a:t>sillutis</a:t>
            </a:r>
            <a:r>
              <a:rPr lang="en-US" dirty="0"/>
              <a:t> </a:t>
            </a:r>
            <a:r>
              <a:rPr lang="en-US" dirty="0" err="1"/>
              <a:t>Taanis</a:t>
            </a:r>
            <a:r>
              <a:rPr lang="en-US" dirty="0"/>
              <a:t> –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ikka</a:t>
            </a:r>
            <a:r>
              <a:rPr lang="en-US" dirty="0"/>
              <a:t> </a:t>
            </a:r>
            <a:r>
              <a:rPr lang="en-US" dirty="0" err="1"/>
              <a:t>oskavad</a:t>
            </a:r>
            <a:r>
              <a:rPr lang="en-US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06A76-09E0-6A87-901C-1E381004C8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5798"/>
            <a:ext cx="12192000" cy="41922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40FC5-B6D4-BA8E-B12C-699BEF8F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464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142</a:t>
            </a:fld>
            <a:endParaRPr/>
          </a:p>
        </p:txBody>
      </p:sp>
      <p:pic>
        <p:nvPicPr>
          <p:cNvPr id="626" name="Google Shape;626;p6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647" y="1481975"/>
            <a:ext cx="5484840" cy="411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37" y="1481975"/>
            <a:ext cx="5452997" cy="4089748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1"/>
          <p:cNvSpPr txBox="1"/>
          <p:nvPr/>
        </p:nvSpPr>
        <p:spPr>
          <a:xfrm>
            <a:off x="412837" y="5768798"/>
            <a:ext cx="29102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Selveri logistikakeskus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61"/>
          <p:cNvSpPr txBox="1"/>
          <p:nvPr/>
        </p:nvSpPr>
        <p:spPr>
          <a:xfrm>
            <a:off x="6326166" y="5789208"/>
            <a:ext cx="29102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Lõunakeskuse parkla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6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779" y="175098"/>
            <a:ext cx="4286441" cy="110980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1"/>
          <p:cNvSpPr txBox="1"/>
          <p:nvPr/>
        </p:nvSpPr>
        <p:spPr>
          <a:xfrm>
            <a:off x="3952779" y="6302491"/>
            <a:ext cx="39519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Vaata lähemalt: https://e-pavement.eu/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B1AA-5C19-6A3B-25C3-E7E9AB3C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Mummukivid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6339E-7B3A-0507-63BA-39A2A200F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Betoonist</a:t>
            </a:r>
            <a:r>
              <a:rPr lang="en-US" dirty="0"/>
              <a:t> </a:t>
            </a:r>
            <a:r>
              <a:rPr lang="en-US" dirty="0" err="1"/>
              <a:t>brai-kivid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mummukivid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kannata</a:t>
            </a:r>
            <a:r>
              <a:rPr lang="en-US" dirty="0"/>
              <a:t> </a:t>
            </a:r>
            <a:r>
              <a:rPr lang="en-US" dirty="0" err="1"/>
              <a:t>lumesahka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liiklust</a:t>
            </a:r>
            <a:r>
              <a:rPr lang="en-US" dirty="0"/>
              <a:t> – </a:t>
            </a:r>
            <a:r>
              <a:rPr lang="en-US" dirty="0" err="1"/>
              <a:t>mummud</a:t>
            </a:r>
            <a:r>
              <a:rPr lang="en-US" dirty="0"/>
              <a:t> </a:t>
            </a:r>
            <a:r>
              <a:rPr lang="en-US" dirty="0" err="1"/>
              <a:t>kuluvad</a:t>
            </a:r>
            <a:r>
              <a:rPr lang="en-US" dirty="0"/>
              <a:t> </a:t>
            </a:r>
            <a:r>
              <a:rPr lang="en-US" dirty="0" err="1"/>
              <a:t>pealt</a:t>
            </a:r>
            <a:r>
              <a:rPr lang="en-US" dirty="0"/>
              <a:t> </a:t>
            </a:r>
            <a:r>
              <a:rPr lang="en-US" dirty="0" err="1"/>
              <a:t>ära</a:t>
            </a:r>
            <a:endParaRPr lang="en-US" dirty="0"/>
          </a:p>
          <a:p>
            <a:pPr lvl="1"/>
            <a:r>
              <a:rPr lang="en-US" dirty="0" err="1"/>
              <a:t>Hiina</a:t>
            </a:r>
            <a:r>
              <a:rPr lang="en-US" dirty="0"/>
              <a:t> </a:t>
            </a:r>
            <a:r>
              <a:rPr lang="en-US" dirty="0" err="1"/>
              <a:t>käsitöölised</a:t>
            </a:r>
            <a:r>
              <a:rPr lang="en-US" dirty="0"/>
              <a:t> </a:t>
            </a:r>
            <a:r>
              <a:rPr lang="en-US" dirty="0" err="1"/>
              <a:t>paigaldavad</a:t>
            </a:r>
            <a:r>
              <a:rPr lang="en-US" dirty="0"/>
              <a:t> </a:t>
            </a:r>
            <a:r>
              <a:rPr lang="en-US" dirty="0" err="1"/>
              <a:t>graniitplaatidesse</a:t>
            </a:r>
            <a:r>
              <a:rPr lang="en-US" dirty="0"/>
              <a:t> </a:t>
            </a:r>
            <a:r>
              <a:rPr lang="en-US" dirty="0" err="1"/>
              <a:t>metallmummud</a:t>
            </a:r>
            <a:r>
              <a:rPr lang="en-US" dirty="0"/>
              <a:t>, aga see on </a:t>
            </a:r>
            <a:r>
              <a:rPr lang="en-US" dirty="0" err="1"/>
              <a:t>paraku</a:t>
            </a:r>
            <a:r>
              <a:rPr lang="en-US" dirty="0"/>
              <a:t> </a:t>
            </a:r>
            <a:r>
              <a:rPr lang="en-US" dirty="0" err="1"/>
              <a:t>kallim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lihtne</a:t>
            </a:r>
            <a:r>
              <a:rPr lang="en-US" dirty="0"/>
              <a:t> </a:t>
            </a:r>
            <a:r>
              <a:rPr lang="en-US" dirty="0" err="1"/>
              <a:t>betoonkivi</a:t>
            </a:r>
            <a:endParaRPr lang="en-US" dirty="0"/>
          </a:p>
          <a:p>
            <a:pPr lvl="1"/>
            <a:r>
              <a:rPr lang="en-US" dirty="0" err="1"/>
              <a:t>Ettevaatust</a:t>
            </a:r>
            <a:r>
              <a:rPr lang="en-US" dirty="0"/>
              <a:t>! Kauba </a:t>
            </a:r>
            <a:r>
              <a:rPr lang="en-US" dirty="0" err="1"/>
              <a:t>tarnija</a:t>
            </a:r>
            <a:r>
              <a:rPr lang="en-US" dirty="0"/>
              <a:t> </a:t>
            </a:r>
            <a:r>
              <a:rPr lang="en-US" dirty="0" err="1"/>
              <a:t>küsib</a:t>
            </a:r>
            <a:r>
              <a:rPr lang="en-US" dirty="0"/>
              <a:t>, mis </a:t>
            </a:r>
            <a:r>
              <a:rPr lang="en-US" dirty="0" err="1"/>
              <a:t>numbrid</a:t>
            </a:r>
            <a:r>
              <a:rPr lang="en-US" dirty="0"/>
              <a:t> </a:t>
            </a:r>
            <a:r>
              <a:rPr lang="en-US" dirty="0" err="1"/>
              <a:t>peavad</a:t>
            </a:r>
            <a:r>
              <a:rPr lang="en-US" dirty="0"/>
              <a:t> </a:t>
            </a:r>
            <a:r>
              <a:rPr lang="en-US" dirty="0" err="1"/>
              <a:t>paberil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. </a:t>
            </a:r>
            <a:r>
              <a:rPr lang="en-US" dirty="0" err="1"/>
              <a:t>Numbrid</a:t>
            </a:r>
            <a:r>
              <a:rPr lang="en-US" dirty="0"/>
              <a:t> </a:t>
            </a:r>
            <a:r>
              <a:rPr lang="en-US" dirty="0" err="1"/>
              <a:t>saate</a:t>
            </a:r>
            <a:r>
              <a:rPr lang="en-US" dirty="0"/>
              <a:t>, aga kas need ka </a:t>
            </a:r>
            <a:r>
              <a:rPr lang="en-US" dirty="0" err="1"/>
              <a:t>tegelikkusega</a:t>
            </a:r>
            <a:r>
              <a:rPr lang="en-US" dirty="0"/>
              <a:t> </a:t>
            </a:r>
            <a:r>
              <a:rPr lang="en-US" dirty="0" err="1"/>
              <a:t>vastavad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tea </a:t>
            </a:r>
            <a:r>
              <a:rPr lang="en-US" dirty="0" err="1"/>
              <a:t>keegi</a:t>
            </a:r>
            <a:r>
              <a:rPr lang="en-US" dirty="0"/>
              <a:t> </a:t>
            </a:r>
            <a:r>
              <a:rPr lang="en-US" dirty="0" err="1"/>
              <a:t>öelda</a:t>
            </a:r>
            <a:r>
              <a:rPr lang="en-US" dirty="0"/>
              <a:t>.</a:t>
            </a:r>
          </a:p>
          <a:p>
            <a:r>
              <a:rPr lang="en-US" dirty="0" err="1"/>
              <a:t>Mummukivi</a:t>
            </a:r>
            <a:r>
              <a:rPr lang="en-US" dirty="0"/>
              <a:t> </a:t>
            </a:r>
            <a:r>
              <a:rPr lang="en-US" dirty="0" err="1"/>
              <a:t>eesmärk</a:t>
            </a:r>
            <a:r>
              <a:rPr lang="en-US" dirty="0"/>
              <a:t> – </a:t>
            </a:r>
            <a:r>
              <a:rPr lang="en-US" dirty="0" err="1"/>
              <a:t>näidata</a:t>
            </a:r>
            <a:r>
              <a:rPr lang="en-US" dirty="0"/>
              <a:t> </a:t>
            </a:r>
            <a:r>
              <a:rPr lang="en-US" dirty="0" err="1"/>
              <a:t>nägemispuudelisele</a:t>
            </a:r>
            <a:r>
              <a:rPr lang="en-US" dirty="0"/>
              <a:t> tee </a:t>
            </a:r>
            <a:r>
              <a:rPr lang="en-US" dirty="0" err="1"/>
              <a:t>ületamise</a:t>
            </a:r>
            <a:r>
              <a:rPr lang="en-US" dirty="0"/>
              <a:t> SUUND – </a:t>
            </a:r>
            <a:r>
              <a:rPr lang="en-US" dirty="0" err="1"/>
              <a:t>seega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tasu</a:t>
            </a:r>
            <a:r>
              <a:rPr lang="en-US" dirty="0"/>
              <a:t> </a:t>
            </a:r>
            <a:r>
              <a:rPr lang="en-US" dirty="0" err="1"/>
              <a:t>mummukivi</a:t>
            </a:r>
            <a:r>
              <a:rPr lang="en-US" dirty="0"/>
              <a:t> </a:t>
            </a:r>
            <a:r>
              <a:rPr lang="en-US" dirty="0" err="1"/>
              <a:t>paigutada</a:t>
            </a:r>
            <a:r>
              <a:rPr lang="en-US" dirty="0"/>
              <a:t> </a:t>
            </a:r>
            <a:r>
              <a:rPr lang="en-US" dirty="0" err="1"/>
              <a:t>kaarjalt</a:t>
            </a:r>
            <a:r>
              <a:rPr lang="en-US" dirty="0"/>
              <a:t> </a:t>
            </a:r>
            <a:r>
              <a:rPr lang="en-US" dirty="0" err="1"/>
              <a:t>äärekivi</a:t>
            </a:r>
            <a:r>
              <a:rPr lang="en-US" dirty="0"/>
              <a:t> taha</a:t>
            </a:r>
          </a:p>
          <a:p>
            <a:r>
              <a:rPr lang="en-US" dirty="0" err="1"/>
              <a:t>Triibukivi</a:t>
            </a:r>
            <a:r>
              <a:rPr lang="en-US" dirty="0"/>
              <a:t> </a:t>
            </a:r>
            <a:r>
              <a:rPr lang="en-US" dirty="0" err="1"/>
              <a:t>näitab</a:t>
            </a:r>
            <a:r>
              <a:rPr lang="en-US" dirty="0"/>
              <a:t> </a:t>
            </a:r>
            <a:r>
              <a:rPr lang="en-US" dirty="0" err="1"/>
              <a:t>kulgemise</a:t>
            </a:r>
            <a:r>
              <a:rPr lang="en-US" dirty="0"/>
              <a:t> </a:t>
            </a:r>
            <a:r>
              <a:rPr lang="en-US" dirty="0" err="1"/>
              <a:t>suunda</a:t>
            </a:r>
            <a:r>
              <a:rPr lang="en-US" dirty="0"/>
              <a:t> </a:t>
            </a:r>
            <a:r>
              <a:rPr lang="en-US" dirty="0" err="1"/>
              <a:t>kergliiklusalal</a:t>
            </a:r>
            <a:r>
              <a:rPr lang="en-US" dirty="0"/>
              <a:t>, 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bussipeatusse</a:t>
            </a:r>
            <a:r>
              <a:rPr lang="en-US" dirty="0"/>
              <a:t> ja </a:t>
            </a:r>
            <a:r>
              <a:rPr lang="en-US" dirty="0" err="1"/>
              <a:t>esimese</a:t>
            </a:r>
            <a:r>
              <a:rPr lang="en-US" dirty="0"/>
              <a:t> </a:t>
            </a:r>
            <a:r>
              <a:rPr lang="en-US" dirty="0" err="1"/>
              <a:t>ukse</a:t>
            </a:r>
            <a:r>
              <a:rPr lang="en-US" dirty="0"/>
              <a:t> </a:t>
            </a:r>
            <a:r>
              <a:rPr lang="en-US" dirty="0" err="1"/>
              <a:t>juurde</a:t>
            </a:r>
            <a:endParaRPr lang="en-US" dirty="0"/>
          </a:p>
          <a:p>
            <a:r>
              <a:rPr lang="en-US" dirty="0" err="1"/>
              <a:t>Mõlemal</a:t>
            </a:r>
            <a:r>
              <a:rPr lang="en-US" dirty="0"/>
              <a:t> </a:t>
            </a:r>
            <a:r>
              <a:rPr lang="en-US" dirty="0" err="1"/>
              <a:t>juhul</a:t>
            </a:r>
            <a:r>
              <a:rPr lang="en-US" dirty="0"/>
              <a:t> on </a:t>
            </a:r>
            <a:r>
              <a:rPr lang="en-US" dirty="0" err="1"/>
              <a:t>soovitav</a:t>
            </a:r>
            <a:r>
              <a:rPr lang="en-US" dirty="0"/>
              <a:t>, et </a:t>
            </a:r>
            <a:r>
              <a:rPr lang="en-US" dirty="0" err="1"/>
              <a:t>betoon</a:t>
            </a:r>
            <a:r>
              <a:rPr lang="en-US" dirty="0"/>
              <a:t> </a:t>
            </a:r>
            <a:r>
              <a:rPr lang="en-US" dirty="0" err="1"/>
              <a:t>sisaldaks</a:t>
            </a:r>
            <a:r>
              <a:rPr lang="en-US" dirty="0"/>
              <a:t> </a:t>
            </a:r>
            <a:r>
              <a:rPr lang="en-US" dirty="0" err="1"/>
              <a:t>värvainet</a:t>
            </a:r>
            <a:r>
              <a:rPr lang="en-US" dirty="0"/>
              <a:t> – </a:t>
            </a:r>
            <a:r>
              <a:rPr lang="en-US" dirty="0" err="1"/>
              <a:t>kivi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ka </a:t>
            </a:r>
            <a:r>
              <a:rPr lang="en-US" dirty="0" err="1"/>
              <a:t>värvitoonilt</a:t>
            </a:r>
            <a:r>
              <a:rPr lang="en-US" dirty="0"/>
              <a:t> </a:t>
            </a:r>
            <a:r>
              <a:rPr lang="en-US" dirty="0" err="1"/>
              <a:t>selgelt</a:t>
            </a:r>
            <a:r>
              <a:rPr lang="en-US" dirty="0"/>
              <a:t> </a:t>
            </a:r>
            <a:r>
              <a:rPr lang="en-US" dirty="0" err="1"/>
              <a:t>eristatav</a:t>
            </a:r>
            <a:r>
              <a:rPr lang="en-US" dirty="0"/>
              <a:t> </a:t>
            </a:r>
            <a:r>
              <a:rPr lang="en-US" dirty="0" err="1"/>
              <a:t>teistest</a:t>
            </a:r>
            <a:r>
              <a:rPr lang="en-US" dirty="0"/>
              <a:t> </a:t>
            </a:r>
            <a:r>
              <a:rPr lang="en-US" dirty="0" err="1"/>
              <a:t>tänavakividest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BFFFB-35AC-00C3-7033-AB8E438E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31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4570-3C50-E7D8-A21A-F9AF2029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F153E-79B2-8A27-1DB7-92DD427E1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DD827-0322-A607-292F-BAE42987D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99" y="0"/>
            <a:ext cx="1162760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F92CA-5259-E99A-8D19-6C9CD533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755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50C2-2B6D-321B-6DE0-4409A5BA2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Võtaks</a:t>
            </a:r>
            <a:r>
              <a:rPr lang="en-US" dirty="0"/>
              <a:t> </a:t>
            </a:r>
            <a:r>
              <a:rPr lang="en-US" dirty="0" err="1"/>
              <a:t>vahepealse</a:t>
            </a:r>
            <a:r>
              <a:rPr lang="en-US" dirty="0"/>
              <a:t> </a:t>
            </a:r>
            <a:r>
              <a:rPr lang="en-US" dirty="0" err="1"/>
              <a:t>kokku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31A62-D472-3731-0E1B-AAA6A80CF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825625"/>
            <a:ext cx="11380695" cy="4351338"/>
          </a:xfrm>
        </p:spPr>
        <p:txBody>
          <a:bodyPr/>
          <a:lstStyle/>
          <a:p>
            <a:r>
              <a:rPr lang="en-US" dirty="0"/>
              <a:t>KUI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ikka</a:t>
            </a:r>
            <a:r>
              <a:rPr lang="en-US" dirty="0"/>
              <a:t> </a:t>
            </a:r>
            <a:r>
              <a:rPr lang="en-US" dirty="0" err="1"/>
              <a:t>soovite</a:t>
            </a:r>
            <a:r>
              <a:rPr lang="en-US" dirty="0"/>
              <a:t> </a:t>
            </a:r>
            <a:r>
              <a:rPr lang="en-US" dirty="0" err="1"/>
              <a:t>sillutiskatendeid</a:t>
            </a:r>
            <a:r>
              <a:rPr lang="en-US" dirty="0"/>
              <a:t>, JA </a:t>
            </a:r>
            <a:r>
              <a:rPr lang="en-US" dirty="0" err="1"/>
              <a:t>soovite</a:t>
            </a:r>
            <a:r>
              <a:rPr lang="en-US" dirty="0"/>
              <a:t>, et </a:t>
            </a:r>
            <a:r>
              <a:rPr lang="en-US" dirty="0" err="1"/>
              <a:t>tulemus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hakka</a:t>
            </a:r>
            <a:r>
              <a:rPr lang="en-US" dirty="0"/>
              <a:t> </a:t>
            </a: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vastu</a:t>
            </a:r>
            <a:r>
              <a:rPr lang="en-US" dirty="0"/>
              <a:t> </a:t>
            </a:r>
            <a:r>
              <a:rPr lang="en-US" dirty="0" err="1"/>
              <a:t>töötama</a:t>
            </a:r>
            <a:r>
              <a:rPr lang="en-US" dirty="0"/>
              <a:t>, SIIS</a:t>
            </a:r>
          </a:p>
          <a:p>
            <a:pPr lvl="1"/>
            <a:r>
              <a:rPr lang="en-US" dirty="0" err="1"/>
              <a:t>ärge</a:t>
            </a:r>
            <a:r>
              <a:rPr lang="en-US" dirty="0"/>
              <a:t> </a:t>
            </a:r>
            <a:r>
              <a:rPr lang="en-US" dirty="0" err="1"/>
              <a:t>kasutage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vuugitäidet</a:t>
            </a:r>
            <a:r>
              <a:rPr lang="en-US" dirty="0"/>
              <a:t> ja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sängituskihti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see </a:t>
            </a:r>
            <a:r>
              <a:rPr lang="en-US" dirty="0" err="1"/>
              <a:t>tekitab</a:t>
            </a:r>
            <a:r>
              <a:rPr lang="en-US" dirty="0"/>
              <a:t> </a:t>
            </a:r>
            <a:r>
              <a:rPr lang="en-US" dirty="0" err="1"/>
              <a:t>rohkem</a:t>
            </a:r>
            <a:r>
              <a:rPr lang="en-US" dirty="0"/>
              <a:t> </a:t>
            </a:r>
            <a:r>
              <a:rPr lang="en-US" dirty="0" err="1"/>
              <a:t>probleeme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lahendusi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olete</a:t>
            </a:r>
            <a:r>
              <a:rPr lang="en-US" dirty="0"/>
              <a:t> </a:t>
            </a:r>
            <a:r>
              <a:rPr lang="en-US" dirty="0" err="1"/>
              <a:t>veendunud</a:t>
            </a:r>
            <a:r>
              <a:rPr lang="en-US" dirty="0"/>
              <a:t>, et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 on just </a:t>
            </a:r>
            <a:r>
              <a:rPr lang="en-US" dirty="0" err="1"/>
              <a:t>teie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, SIIS</a:t>
            </a:r>
          </a:p>
          <a:p>
            <a:pPr lvl="1"/>
            <a:r>
              <a:rPr lang="en-US" dirty="0" err="1"/>
              <a:t>korraldage</a:t>
            </a:r>
            <a:r>
              <a:rPr lang="en-US" dirty="0"/>
              <a:t> </a:t>
            </a:r>
            <a:r>
              <a:rPr lang="en-US" dirty="0" err="1"/>
              <a:t>hanked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ehituse</a:t>
            </a:r>
            <a:r>
              <a:rPr lang="en-US" dirty="0"/>
              <a:t> </a:t>
            </a:r>
            <a:r>
              <a:rPr lang="en-US" dirty="0" err="1"/>
              <a:t>võidaks</a:t>
            </a:r>
            <a:r>
              <a:rPr lang="en-US" dirty="0"/>
              <a:t> </a:t>
            </a:r>
            <a:r>
              <a:rPr lang="en-US" dirty="0" err="1"/>
              <a:t>firma</a:t>
            </a:r>
            <a:r>
              <a:rPr lang="en-US" dirty="0"/>
              <a:t> </a:t>
            </a:r>
            <a:r>
              <a:rPr lang="en-US" dirty="0" err="1"/>
              <a:t>kellel</a:t>
            </a:r>
            <a:r>
              <a:rPr lang="en-US" dirty="0"/>
              <a:t> on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näidata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3 </a:t>
            </a:r>
            <a:r>
              <a:rPr lang="en-US" dirty="0" err="1"/>
              <a:t>aastat</a:t>
            </a:r>
            <a:r>
              <a:rPr lang="en-US" dirty="0"/>
              <a:t> </a:t>
            </a:r>
            <a:r>
              <a:rPr lang="en-US" dirty="0" err="1"/>
              <a:t>toiminud</a:t>
            </a:r>
            <a:r>
              <a:rPr lang="en-US" dirty="0"/>
              <a:t> </a:t>
            </a:r>
            <a:r>
              <a:rPr lang="en-US" dirty="0" err="1"/>
              <a:t>analoogne</a:t>
            </a:r>
            <a:r>
              <a:rPr lang="en-US" dirty="0"/>
              <a:t> </a:t>
            </a:r>
            <a:r>
              <a:rPr lang="en-US" dirty="0" err="1"/>
              <a:t>objekt</a:t>
            </a:r>
            <a:r>
              <a:rPr lang="en-US" dirty="0"/>
              <a:t> JA </a:t>
            </a:r>
            <a:r>
              <a:rPr lang="en-US" dirty="0" err="1"/>
              <a:t>konkreetne</a:t>
            </a:r>
            <a:r>
              <a:rPr lang="en-US" dirty="0"/>
              <a:t> </a:t>
            </a:r>
            <a:r>
              <a:rPr lang="en-US" dirty="0" err="1"/>
              <a:t>projektijuht</a:t>
            </a:r>
            <a:r>
              <a:rPr lang="en-US" dirty="0"/>
              <a:t> </a:t>
            </a:r>
            <a:r>
              <a:rPr lang="en-US" dirty="0" err="1"/>
              <a:t>isiklike</a:t>
            </a:r>
            <a:r>
              <a:rPr lang="en-US" dirty="0"/>
              <a:t> </a:t>
            </a:r>
            <a:r>
              <a:rPr lang="en-US" dirty="0" err="1"/>
              <a:t>kogemustega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võtke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ühendust</a:t>
            </a:r>
            <a:r>
              <a:rPr lang="en-US" dirty="0"/>
              <a:t> </a:t>
            </a:r>
            <a:r>
              <a:rPr lang="en-US" dirty="0" err="1"/>
              <a:t>tellijaga</a:t>
            </a:r>
            <a:r>
              <a:rPr lang="en-US" dirty="0"/>
              <a:t> ja </a:t>
            </a:r>
            <a:r>
              <a:rPr lang="en-US" dirty="0" err="1"/>
              <a:t>veenduge</a:t>
            </a:r>
            <a:r>
              <a:rPr lang="en-US" dirty="0"/>
              <a:t> </a:t>
            </a:r>
            <a:r>
              <a:rPr lang="en-US" dirty="0" err="1"/>
              <a:t>objektil</a:t>
            </a:r>
            <a:r>
              <a:rPr lang="en-US" dirty="0"/>
              <a:t>, et </a:t>
            </a:r>
            <a:r>
              <a:rPr lang="en-US" dirty="0" err="1"/>
              <a:t>asi</a:t>
            </a:r>
            <a:r>
              <a:rPr lang="en-US" dirty="0"/>
              <a:t> on </a:t>
            </a:r>
            <a:r>
              <a:rPr lang="en-US" dirty="0" err="1"/>
              <a:t>ilus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et </a:t>
            </a:r>
            <a:r>
              <a:rPr lang="en-US" dirty="0" err="1"/>
              <a:t>teie</a:t>
            </a:r>
            <a:r>
              <a:rPr lang="en-US" dirty="0"/>
              <a:t> </a:t>
            </a:r>
            <a:r>
              <a:rPr lang="en-US" dirty="0" err="1"/>
              <a:t>objektil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tule </a:t>
            </a:r>
            <a:r>
              <a:rPr lang="en-US" dirty="0" err="1"/>
              <a:t>suuremad</a:t>
            </a:r>
            <a:r>
              <a:rPr lang="en-US" dirty="0"/>
              <a:t> </a:t>
            </a:r>
            <a:r>
              <a:rPr lang="en-US" dirty="0" err="1"/>
              <a:t>koormused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võrreldavas</a:t>
            </a:r>
            <a:r>
              <a:rPr lang="en-US" dirty="0"/>
              <a:t> </a:t>
            </a:r>
            <a:r>
              <a:rPr lang="en-US" dirty="0" err="1"/>
              <a:t>kohas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FC52F-A8A3-9E10-109F-CF12E95A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74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50FD6-ACB7-BF46-BF80-4D183444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Ehitusprotsess</a:t>
            </a:r>
            <a:r>
              <a:rPr lang="en-US" dirty="0"/>
              <a:t> ja </a:t>
            </a:r>
            <a:r>
              <a:rPr lang="en-US" dirty="0" err="1"/>
              <a:t>mõõtmised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F454-A42D-CD59-455D-5429C4FFB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MKM M101 </a:t>
            </a:r>
            <a:r>
              <a:rPr lang="en-US" dirty="0" err="1"/>
              <a:t>Kvaliteedinõuded</a:t>
            </a:r>
            <a:r>
              <a:rPr lang="en-US" dirty="0"/>
              <a:t> – </a:t>
            </a:r>
            <a:r>
              <a:rPr lang="en-US" dirty="0" err="1"/>
              <a:t>kehtib</a:t>
            </a:r>
            <a:r>
              <a:rPr lang="en-US" dirty="0"/>
              <a:t> </a:t>
            </a:r>
            <a:r>
              <a:rPr lang="en-US" dirty="0" err="1"/>
              <a:t>kõigil</a:t>
            </a:r>
            <a:r>
              <a:rPr lang="en-US" dirty="0"/>
              <a:t> </a:t>
            </a:r>
            <a:r>
              <a:rPr lang="en-US" dirty="0" err="1"/>
              <a:t>avalikel</a:t>
            </a:r>
            <a:r>
              <a:rPr lang="en-US" dirty="0"/>
              <a:t> </a:t>
            </a:r>
            <a:r>
              <a:rPr lang="en-US" dirty="0" err="1"/>
              <a:t>teedel</a:t>
            </a:r>
            <a:endParaRPr lang="en-US" dirty="0"/>
          </a:p>
          <a:p>
            <a:r>
              <a:rPr lang="en-US" dirty="0" err="1"/>
              <a:t>Arhitekt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projekteerijapoolset</a:t>
            </a:r>
            <a:r>
              <a:rPr lang="en-US" dirty="0"/>
              <a:t> </a:t>
            </a:r>
            <a:r>
              <a:rPr lang="en-US" dirty="0" err="1"/>
              <a:t>järelevalvet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ehituslik</a:t>
            </a:r>
            <a:r>
              <a:rPr lang="en-US" dirty="0"/>
              <a:t> </a:t>
            </a:r>
            <a:r>
              <a:rPr lang="en-US" dirty="0" err="1"/>
              <a:t>järelevalve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jätta</a:t>
            </a:r>
            <a:r>
              <a:rPr lang="en-US" dirty="0"/>
              <a:t> </a:t>
            </a:r>
            <a:r>
              <a:rPr lang="en-US" dirty="0" err="1"/>
              <a:t>vastava</a:t>
            </a:r>
            <a:r>
              <a:rPr lang="en-US" dirty="0"/>
              <a:t> </a:t>
            </a:r>
            <a:r>
              <a:rPr lang="en-US" dirty="0" err="1"/>
              <a:t>kutsega</a:t>
            </a:r>
            <a:r>
              <a:rPr lang="en-US" dirty="0"/>
              <a:t> (</a:t>
            </a:r>
            <a:r>
              <a:rPr lang="en-US" dirty="0" err="1"/>
              <a:t>omanikujärelevalve</a:t>
            </a:r>
            <a:r>
              <a:rPr lang="en-US" dirty="0"/>
              <a:t>) </a:t>
            </a:r>
            <a:r>
              <a:rPr lang="en-US" dirty="0" err="1"/>
              <a:t>teedeinsenerile</a:t>
            </a:r>
            <a:endParaRPr lang="en-US" dirty="0"/>
          </a:p>
          <a:p>
            <a:pPr lvl="1"/>
            <a:r>
              <a:rPr lang="en-US" dirty="0" err="1"/>
              <a:t>Kvaliteedikontroll</a:t>
            </a:r>
            <a:r>
              <a:rPr lang="en-US" dirty="0"/>
              <a:t> </a:t>
            </a:r>
            <a:r>
              <a:rPr lang="en-US" dirty="0" err="1"/>
              <a:t>erinevates</a:t>
            </a:r>
            <a:r>
              <a:rPr lang="en-US" dirty="0"/>
              <a:t> </a:t>
            </a:r>
            <a:r>
              <a:rPr lang="en-US" dirty="0" err="1"/>
              <a:t>parameetrites</a:t>
            </a:r>
            <a:r>
              <a:rPr lang="en-US" dirty="0"/>
              <a:t>, </a:t>
            </a:r>
            <a:r>
              <a:rPr lang="en-US" dirty="0" err="1"/>
              <a:t>kõigi</a:t>
            </a:r>
            <a:r>
              <a:rPr lang="en-US" dirty="0"/>
              <a:t> </a:t>
            </a:r>
            <a:r>
              <a:rPr lang="en-US" dirty="0" err="1"/>
              <a:t>juurdetoodud</a:t>
            </a:r>
            <a:r>
              <a:rPr lang="en-US" dirty="0"/>
              <a:t>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</a:t>
            </a:r>
            <a:r>
              <a:rPr lang="en-US" dirty="0" err="1"/>
              <a:t>peavad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saatelehed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laboripaberid</a:t>
            </a:r>
            <a:endParaRPr lang="en-US" dirty="0"/>
          </a:p>
          <a:p>
            <a:pPr lvl="1"/>
            <a:r>
              <a:rPr lang="en-US" dirty="0" err="1"/>
              <a:t>Aluspinnastel</a:t>
            </a:r>
            <a:r>
              <a:rPr lang="en-US" dirty="0"/>
              <a:t> –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, </a:t>
            </a:r>
            <a:r>
              <a:rPr lang="en-US" dirty="0" err="1"/>
              <a:t>pigem</a:t>
            </a:r>
            <a:r>
              <a:rPr lang="en-US" dirty="0"/>
              <a:t> LWD </a:t>
            </a:r>
            <a:r>
              <a:rPr lang="en-US" dirty="0" err="1"/>
              <a:t>seadmega</a:t>
            </a:r>
            <a:endParaRPr lang="en-US" dirty="0"/>
          </a:p>
          <a:p>
            <a:pPr lvl="1"/>
            <a:r>
              <a:rPr lang="en-US" dirty="0" err="1"/>
              <a:t>Liivadel</a:t>
            </a:r>
            <a:r>
              <a:rPr lang="en-US" dirty="0"/>
              <a:t> – </a:t>
            </a:r>
            <a:r>
              <a:rPr lang="en-US" dirty="0" err="1"/>
              <a:t>tihendusteguri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 kas </a:t>
            </a:r>
            <a:r>
              <a:rPr lang="en-US" dirty="0" err="1"/>
              <a:t>penetromeetri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LWD </a:t>
            </a:r>
            <a:r>
              <a:rPr lang="en-US" dirty="0" err="1"/>
              <a:t>seadmega</a:t>
            </a:r>
            <a:endParaRPr lang="en-US" dirty="0"/>
          </a:p>
          <a:p>
            <a:pPr lvl="1"/>
            <a:r>
              <a:rPr lang="en-US" dirty="0" err="1"/>
              <a:t>Killustikel</a:t>
            </a:r>
            <a:r>
              <a:rPr lang="en-US" dirty="0"/>
              <a:t> – </a:t>
            </a:r>
            <a:r>
              <a:rPr lang="en-US" dirty="0" err="1"/>
              <a:t>kandevõime</a:t>
            </a:r>
            <a:r>
              <a:rPr lang="en-US" dirty="0"/>
              <a:t> (</a:t>
            </a:r>
            <a:r>
              <a:rPr lang="en-US" dirty="0" err="1"/>
              <a:t>elastsusmooduli</a:t>
            </a:r>
            <a:r>
              <a:rPr lang="en-US" dirty="0"/>
              <a:t>) </a:t>
            </a:r>
            <a:r>
              <a:rPr lang="en-US" dirty="0" err="1"/>
              <a:t>kontroll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Inspectoriga</a:t>
            </a:r>
            <a:r>
              <a:rPr lang="en-US" dirty="0"/>
              <a:t> </a:t>
            </a:r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näeb</a:t>
            </a:r>
            <a:r>
              <a:rPr lang="en-US" dirty="0"/>
              <a:t>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kehtiv</a:t>
            </a:r>
            <a:r>
              <a:rPr lang="en-US" dirty="0"/>
              <a:t> </a:t>
            </a:r>
            <a:r>
              <a:rPr lang="en-US" dirty="0" err="1"/>
              <a:t>määrus</a:t>
            </a:r>
            <a:r>
              <a:rPr lang="en-US" dirty="0"/>
              <a:t>. </a:t>
            </a:r>
            <a:r>
              <a:rPr lang="en-US" dirty="0" err="1"/>
              <a:t>Võimalikud</a:t>
            </a:r>
            <a:r>
              <a:rPr lang="en-US" dirty="0"/>
              <a:t> Saksa </a:t>
            </a:r>
            <a:r>
              <a:rPr lang="en-US" dirty="0" err="1"/>
              <a:t>või</a:t>
            </a:r>
            <a:r>
              <a:rPr lang="en-US" dirty="0"/>
              <a:t> Taani </a:t>
            </a:r>
            <a:r>
              <a:rPr lang="en-US" dirty="0" err="1"/>
              <a:t>kergseadmed</a:t>
            </a:r>
            <a:r>
              <a:rPr lang="en-US" dirty="0"/>
              <a:t> ja </a:t>
            </a:r>
            <a:r>
              <a:rPr lang="en-US" dirty="0" err="1"/>
              <a:t>plaatkoormuskatse</a:t>
            </a:r>
            <a:r>
              <a:rPr lang="en-US" dirty="0"/>
              <a:t>. Ning </a:t>
            </a:r>
            <a:r>
              <a:rPr lang="en-US" dirty="0" err="1"/>
              <a:t>kõrguslik</a:t>
            </a:r>
            <a:r>
              <a:rPr lang="en-US" dirty="0"/>
              <a:t> ja </a:t>
            </a:r>
            <a:r>
              <a:rPr lang="en-US" dirty="0" err="1"/>
              <a:t>tasasuse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hiljem</a:t>
            </a:r>
            <a:r>
              <a:rPr lang="en-US" dirty="0"/>
              <a:t> on </a:t>
            </a:r>
            <a:r>
              <a:rPr lang="en-US" dirty="0" err="1"/>
              <a:t>materjalid</a:t>
            </a:r>
            <a:r>
              <a:rPr lang="en-US" dirty="0"/>
              <a:t> </a:t>
            </a:r>
            <a:r>
              <a:rPr lang="en-US" dirty="0" err="1"/>
              <a:t>kallimad</a:t>
            </a:r>
            <a:r>
              <a:rPr lang="en-US" dirty="0"/>
              <a:t> ja </a:t>
            </a:r>
            <a:r>
              <a:rPr lang="en-US" dirty="0" err="1"/>
              <a:t>vigade</a:t>
            </a:r>
            <a:r>
              <a:rPr lang="en-US" dirty="0"/>
              <a:t> </a:t>
            </a:r>
            <a:r>
              <a:rPr lang="en-US" dirty="0" err="1"/>
              <a:t>parandus</a:t>
            </a:r>
            <a:r>
              <a:rPr lang="en-US" dirty="0"/>
              <a:t> </a:t>
            </a:r>
            <a:r>
              <a:rPr lang="en-US" dirty="0" err="1"/>
              <a:t>läheb</a:t>
            </a:r>
            <a:r>
              <a:rPr lang="en-US" dirty="0"/>
              <a:t> </a:t>
            </a:r>
            <a:r>
              <a:rPr lang="en-US" dirty="0" err="1"/>
              <a:t>kalliks</a:t>
            </a:r>
            <a:endParaRPr lang="en-US" dirty="0"/>
          </a:p>
          <a:p>
            <a:pPr lvl="1"/>
            <a:r>
              <a:rPr lang="en-US" dirty="0" err="1"/>
              <a:t>Asfaldil</a:t>
            </a:r>
            <a:r>
              <a:rPr lang="en-US" dirty="0"/>
              <a:t> –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objektil</a:t>
            </a:r>
            <a:r>
              <a:rPr lang="en-US" dirty="0"/>
              <a:t>, </a:t>
            </a:r>
            <a:r>
              <a:rPr lang="en-US" dirty="0" err="1"/>
              <a:t>tasasus</a:t>
            </a:r>
            <a:r>
              <a:rPr lang="en-US" dirty="0"/>
              <a:t>, </a:t>
            </a:r>
            <a:r>
              <a:rPr lang="en-US" dirty="0" err="1"/>
              <a:t>tihenduskvaliteet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proovikehade</a:t>
            </a:r>
            <a:r>
              <a:rPr lang="en-US" dirty="0"/>
              <a:t> </a:t>
            </a:r>
            <a:r>
              <a:rPr lang="en-US" dirty="0" err="1"/>
              <a:t>laboratoorse</a:t>
            </a:r>
            <a:r>
              <a:rPr lang="en-US" dirty="0"/>
              <a:t> </a:t>
            </a:r>
            <a:r>
              <a:rPr lang="en-US" dirty="0" err="1"/>
              <a:t>kontrolliga</a:t>
            </a:r>
            <a:r>
              <a:rPr lang="en-US" dirty="0"/>
              <a:t>. </a:t>
            </a:r>
            <a:r>
              <a:rPr lang="en-US" dirty="0" err="1"/>
              <a:t>Proovid</a:t>
            </a:r>
            <a:r>
              <a:rPr lang="en-US" dirty="0"/>
              <a:t> </a:t>
            </a:r>
            <a:r>
              <a:rPr lang="en-US" dirty="0" err="1"/>
              <a:t>vuugist</a:t>
            </a:r>
            <a:r>
              <a:rPr lang="en-US" dirty="0"/>
              <a:t> ja </a:t>
            </a:r>
            <a:r>
              <a:rPr lang="en-US" dirty="0" err="1"/>
              <a:t>paanilt</a:t>
            </a:r>
            <a:r>
              <a:rPr lang="en-US" dirty="0"/>
              <a:t> (</a:t>
            </a:r>
            <a:r>
              <a:rPr lang="en-US" dirty="0" err="1"/>
              <a:t>vuugis</a:t>
            </a:r>
            <a:r>
              <a:rPr lang="en-US" dirty="0"/>
              <a:t> on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leebemad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20CB8-31CA-2D84-1EB1-6CB79FD6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2823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511C-9C1A-7C66-E057-CCA08EFC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Tõenäolised</a:t>
            </a:r>
            <a:r>
              <a:rPr lang="en-US" dirty="0"/>
              <a:t> </a:t>
            </a:r>
            <a:r>
              <a:rPr lang="en-US" dirty="0" err="1"/>
              <a:t>muutused</a:t>
            </a:r>
            <a:r>
              <a:rPr lang="en-US" dirty="0"/>
              <a:t> </a:t>
            </a:r>
            <a:r>
              <a:rPr lang="en-US" dirty="0" err="1"/>
              <a:t>lähiaastatel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E745D-4A38-F174-1D0F-2E2A4591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1304494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määratlus</a:t>
            </a:r>
            <a:r>
              <a:rPr lang="en-US" dirty="0"/>
              <a:t> – </a:t>
            </a:r>
            <a:r>
              <a:rPr lang="en-US" dirty="0" err="1"/>
              <a:t>kõik</a:t>
            </a:r>
            <a:r>
              <a:rPr lang="en-US" dirty="0"/>
              <a:t> see mis on </a:t>
            </a:r>
            <a:r>
              <a:rPr lang="en-US" dirty="0" err="1"/>
              <a:t>killustikust</a:t>
            </a:r>
            <a:r>
              <a:rPr lang="en-US" dirty="0"/>
              <a:t> </a:t>
            </a:r>
            <a:r>
              <a:rPr lang="en-US" dirty="0" err="1"/>
              <a:t>allpool</a:t>
            </a:r>
            <a:endParaRPr lang="en-US" dirty="0"/>
          </a:p>
          <a:p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ehituse</a:t>
            </a:r>
            <a:r>
              <a:rPr lang="en-US" dirty="0"/>
              <a:t> </a:t>
            </a:r>
            <a:r>
              <a:rPr lang="en-US" dirty="0" err="1"/>
              <a:t>kvaliteedikontroll</a:t>
            </a:r>
            <a:r>
              <a:rPr lang="en-US" dirty="0"/>
              <a:t> – </a:t>
            </a:r>
            <a:r>
              <a:rPr lang="en-US" dirty="0" err="1">
                <a:highlight>
                  <a:srgbClr val="FFFF00"/>
                </a:highlight>
              </a:rPr>
              <a:t>tihendustegur</a:t>
            </a:r>
            <a:r>
              <a:rPr lang="en-US" dirty="0"/>
              <a:t> </a:t>
            </a:r>
            <a:r>
              <a:rPr lang="en-US" sz="2200" dirty="0"/>
              <a:t>(</a:t>
            </a:r>
            <a:r>
              <a:rPr lang="en-US" sz="2200" dirty="0" err="1"/>
              <a:t>modifitseeritud</a:t>
            </a:r>
            <a:r>
              <a:rPr lang="en-US" sz="2200" dirty="0"/>
              <a:t> </a:t>
            </a:r>
            <a:r>
              <a:rPr lang="en-US" sz="2200" dirty="0" err="1"/>
              <a:t>Proctori</a:t>
            </a:r>
            <a:r>
              <a:rPr lang="en-US" sz="2200" dirty="0"/>
              <a:t> </a:t>
            </a:r>
            <a:r>
              <a:rPr lang="en-US" sz="2200" dirty="0" err="1"/>
              <a:t>või</a:t>
            </a:r>
            <a:r>
              <a:rPr lang="en-US" sz="2200" dirty="0"/>
              <a:t> </a:t>
            </a:r>
            <a:r>
              <a:rPr lang="en-US" sz="2200" dirty="0" err="1"/>
              <a:t>sellega</a:t>
            </a:r>
            <a:r>
              <a:rPr lang="en-US" sz="2200" dirty="0"/>
              <a:t> </a:t>
            </a:r>
            <a:r>
              <a:rPr lang="en-US" sz="2200" dirty="0" err="1"/>
              <a:t>võrreldud</a:t>
            </a:r>
            <a:r>
              <a:rPr lang="en-US" sz="2200" dirty="0"/>
              <a:t> </a:t>
            </a:r>
            <a:r>
              <a:rPr lang="en-US" sz="2200" dirty="0" err="1"/>
              <a:t>katsega</a:t>
            </a:r>
            <a:r>
              <a:rPr lang="en-US" sz="2200" dirty="0"/>
              <a:t> </a:t>
            </a:r>
            <a:r>
              <a:rPr lang="en-US" sz="2200" dirty="0" err="1"/>
              <a:t>laboris</a:t>
            </a:r>
            <a:r>
              <a:rPr lang="en-US" sz="2200" dirty="0"/>
              <a:t> </a:t>
            </a:r>
            <a:r>
              <a:rPr lang="en-US" sz="2200" dirty="0" err="1"/>
              <a:t>tihendatu</a:t>
            </a:r>
            <a:r>
              <a:rPr lang="en-US" sz="2200" dirty="0"/>
              <a:t> </a:t>
            </a:r>
            <a:r>
              <a:rPr lang="en-US" sz="2200" dirty="0" err="1"/>
              <a:t>suhtes</a:t>
            </a:r>
            <a:r>
              <a:rPr lang="en-US" sz="2200" dirty="0"/>
              <a:t> </a:t>
            </a:r>
            <a:r>
              <a:rPr lang="en-US" sz="2200" dirty="0" err="1"/>
              <a:t>või</a:t>
            </a:r>
            <a:r>
              <a:rPr lang="en-US" sz="2200" dirty="0"/>
              <a:t> </a:t>
            </a:r>
            <a:r>
              <a:rPr lang="en-US" sz="2200" dirty="0" err="1"/>
              <a:t>liivpinnastel</a:t>
            </a:r>
            <a:r>
              <a:rPr lang="en-US" sz="2200" dirty="0"/>
              <a:t> </a:t>
            </a:r>
            <a:r>
              <a:rPr lang="en-US" sz="2200" dirty="0" err="1"/>
              <a:t>penetromeetriga</a:t>
            </a:r>
            <a:r>
              <a:rPr lang="en-US" sz="2200" dirty="0"/>
              <a:t>)</a:t>
            </a:r>
          </a:p>
          <a:p>
            <a:pPr lvl="1"/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sõltub</a:t>
            </a:r>
            <a:r>
              <a:rPr lang="en-US" dirty="0"/>
              <a:t>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pinnasest</a:t>
            </a:r>
            <a:r>
              <a:rPr lang="en-US" dirty="0"/>
              <a:t>, </a:t>
            </a:r>
            <a:r>
              <a:rPr lang="en-US" dirty="0" err="1"/>
              <a:t>tihendus</a:t>
            </a:r>
            <a:r>
              <a:rPr lang="en-US" dirty="0"/>
              <a:t> </a:t>
            </a:r>
            <a:r>
              <a:rPr lang="en-US" dirty="0" err="1"/>
              <a:t>saavutatakse</a:t>
            </a:r>
            <a:r>
              <a:rPr lang="en-US" dirty="0"/>
              <a:t> </a:t>
            </a:r>
            <a:r>
              <a:rPr lang="en-US" dirty="0" err="1"/>
              <a:t>optimaalse</a:t>
            </a:r>
            <a:r>
              <a:rPr lang="en-US" dirty="0"/>
              <a:t> </a:t>
            </a:r>
            <a:r>
              <a:rPr lang="en-US" dirty="0" err="1"/>
              <a:t>niiskuse</a:t>
            </a:r>
            <a:r>
              <a:rPr lang="en-US" dirty="0"/>
              <a:t> </a:t>
            </a:r>
            <a:r>
              <a:rPr lang="en-US" dirty="0" err="1"/>
              <a:t>juures</a:t>
            </a:r>
            <a:r>
              <a:rPr lang="en-US" dirty="0"/>
              <a:t> ja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muutu</a:t>
            </a:r>
            <a:r>
              <a:rPr lang="en-US" dirty="0"/>
              <a:t> (</a:t>
            </a:r>
            <a:r>
              <a:rPr lang="en-US" dirty="0" err="1"/>
              <a:t>jah</a:t>
            </a:r>
            <a:r>
              <a:rPr lang="en-US" dirty="0"/>
              <a:t>, </a:t>
            </a:r>
            <a:r>
              <a:rPr lang="en-US" dirty="0" err="1"/>
              <a:t>järeltihenemine</a:t>
            </a:r>
            <a:r>
              <a:rPr lang="en-US" dirty="0"/>
              <a:t> </a:t>
            </a:r>
            <a:r>
              <a:rPr lang="en-US" dirty="0" err="1"/>
              <a:t>jääb</a:t>
            </a:r>
            <a:r>
              <a:rPr lang="en-US" dirty="0"/>
              <a:t>)</a:t>
            </a:r>
          </a:p>
          <a:p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projekteerimise</a:t>
            </a:r>
            <a:r>
              <a:rPr lang="en-US" dirty="0"/>
              <a:t> </a:t>
            </a:r>
            <a:r>
              <a:rPr lang="en-US" dirty="0" err="1"/>
              <a:t>eeldus</a:t>
            </a:r>
            <a:r>
              <a:rPr lang="en-US" dirty="0"/>
              <a:t> – </a:t>
            </a:r>
            <a:r>
              <a:rPr lang="en-US" sz="2400" dirty="0" err="1"/>
              <a:t>muldkeha</a:t>
            </a:r>
            <a:r>
              <a:rPr lang="en-US" sz="2400" dirty="0"/>
              <a:t> </a:t>
            </a:r>
            <a:r>
              <a:rPr lang="en-US" sz="2400" dirty="0" err="1"/>
              <a:t>piisav</a:t>
            </a:r>
            <a:r>
              <a:rPr lang="en-US" sz="2400" dirty="0"/>
              <a:t> </a:t>
            </a:r>
            <a:r>
              <a:rPr lang="en-US" sz="2400" dirty="0" err="1"/>
              <a:t>kandevõime</a:t>
            </a:r>
            <a:r>
              <a:rPr lang="en-US" sz="2400" dirty="0"/>
              <a:t>, mis peaks </a:t>
            </a:r>
            <a:r>
              <a:rPr lang="en-US" sz="2400" dirty="0" err="1"/>
              <a:t>olema</a:t>
            </a:r>
            <a:r>
              <a:rPr lang="en-US" sz="2400" dirty="0"/>
              <a:t> </a:t>
            </a:r>
            <a:r>
              <a:rPr lang="en-US" sz="2400" dirty="0" err="1"/>
              <a:t>tagatud</a:t>
            </a:r>
            <a:r>
              <a:rPr lang="en-US" sz="2400" dirty="0"/>
              <a:t>, KUI </a:t>
            </a:r>
            <a:r>
              <a:rPr lang="en-US" sz="2400" dirty="0" err="1"/>
              <a:t>muldkeha</a:t>
            </a:r>
            <a:r>
              <a:rPr lang="en-US" sz="2400" dirty="0"/>
              <a:t> on </a:t>
            </a:r>
            <a:r>
              <a:rPr lang="en-US" sz="2400" dirty="0" err="1"/>
              <a:t>tehtud</a:t>
            </a:r>
            <a:r>
              <a:rPr lang="en-US" sz="2400" dirty="0"/>
              <a:t> </a:t>
            </a:r>
            <a:r>
              <a:rPr lang="en-US" sz="2400" dirty="0" err="1"/>
              <a:t>kontrollitud</a:t>
            </a:r>
            <a:r>
              <a:rPr lang="en-US" sz="2400" dirty="0"/>
              <a:t> </a:t>
            </a:r>
            <a:r>
              <a:rPr lang="en-US" sz="2400" dirty="0" err="1"/>
              <a:t>materjalidest</a:t>
            </a:r>
            <a:r>
              <a:rPr lang="en-US" sz="2400" dirty="0"/>
              <a:t> ja </a:t>
            </a:r>
            <a:r>
              <a:rPr lang="en-US" sz="2400" dirty="0" err="1"/>
              <a:t>tihendatud</a:t>
            </a:r>
            <a:r>
              <a:rPr lang="en-US" sz="2400" dirty="0"/>
              <a:t> </a:t>
            </a:r>
            <a:r>
              <a:rPr lang="en-US" sz="2400" dirty="0" err="1"/>
              <a:t>nõuetekohaselt</a:t>
            </a:r>
            <a:endParaRPr lang="en-US" dirty="0"/>
          </a:p>
          <a:p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kvaliteedikontroll</a:t>
            </a:r>
            <a:r>
              <a:rPr lang="en-US" dirty="0"/>
              <a:t> – </a:t>
            </a:r>
            <a:r>
              <a:rPr lang="en-US" dirty="0" err="1">
                <a:highlight>
                  <a:srgbClr val="FFFF00"/>
                </a:highlight>
              </a:rPr>
              <a:t>kandevõime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mõõtmine</a:t>
            </a:r>
            <a:r>
              <a:rPr lang="en-US" dirty="0"/>
              <a:t> </a:t>
            </a:r>
            <a:r>
              <a:rPr lang="en-US" dirty="0" err="1"/>
              <a:t>killustikalusel</a:t>
            </a:r>
            <a:r>
              <a:rPr lang="en-US" dirty="0"/>
              <a:t> </a:t>
            </a:r>
            <a:r>
              <a:rPr lang="en-US" dirty="0" err="1"/>
              <a:t>plaatkoormuskatse</a:t>
            </a:r>
            <a:r>
              <a:rPr lang="en-US" dirty="0"/>
              <a:t>, FWD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võrreldud</a:t>
            </a:r>
            <a:r>
              <a:rPr lang="en-US" dirty="0"/>
              <a:t> </a:t>
            </a:r>
            <a:r>
              <a:rPr lang="en-US" dirty="0" err="1"/>
              <a:t>kergdeflektomeetriga</a:t>
            </a:r>
            <a:endParaRPr lang="en-US" dirty="0"/>
          </a:p>
          <a:p>
            <a:pPr lvl="1"/>
            <a:r>
              <a:rPr lang="en-US" dirty="0" err="1"/>
              <a:t>Katendikihtide</a:t>
            </a:r>
            <a:r>
              <a:rPr lang="en-US" dirty="0"/>
              <a:t> </a:t>
            </a:r>
            <a:r>
              <a:rPr lang="en-US" dirty="0" err="1"/>
              <a:t>tihenduskontroll</a:t>
            </a:r>
            <a:r>
              <a:rPr lang="en-US" dirty="0"/>
              <a:t> on </a:t>
            </a:r>
            <a:r>
              <a:rPr lang="en-US" dirty="0" err="1"/>
              <a:t>peaaegu</a:t>
            </a:r>
            <a:r>
              <a:rPr lang="en-US" dirty="0"/>
              <a:t> </a:t>
            </a:r>
            <a:r>
              <a:rPr lang="en-US" dirty="0" err="1"/>
              <a:t>võimatu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kandevõimet</a:t>
            </a:r>
            <a:r>
              <a:rPr lang="en-US" dirty="0"/>
              <a:t> </a:t>
            </a:r>
            <a:r>
              <a:rPr lang="en-US" dirty="0" err="1"/>
              <a:t>saame</a:t>
            </a:r>
            <a:r>
              <a:rPr lang="en-US" dirty="0"/>
              <a:t> </a:t>
            </a:r>
            <a:r>
              <a:rPr lang="en-US" dirty="0" err="1"/>
              <a:t>mõõta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55B86-F857-F3A0-5F11-F4301AA0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389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CA69F-CC24-AA23-BF6E-242A9202F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978" y="151546"/>
            <a:ext cx="3092132" cy="6419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A36A5-6537-1FB9-F646-8AE4D939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Tasasus</a:t>
            </a:r>
            <a:r>
              <a:rPr lang="en-US" dirty="0"/>
              <a:t>, </a:t>
            </a:r>
            <a:r>
              <a:rPr lang="en-US" dirty="0" err="1"/>
              <a:t>kandevõime</a:t>
            </a:r>
            <a:r>
              <a:rPr lang="en-US" dirty="0"/>
              <a:t> ja </a:t>
            </a:r>
            <a:r>
              <a:rPr lang="en-US" dirty="0" err="1"/>
              <a:t>tihendustegur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F3AAC-3C15-0CF8-D115-333C5CEDF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772" y="1825625"/>
            <a:ext cx="621700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Tasasust</a:t>
            </a:r>
            <a:r>
              <a:rPr lang="en-US" dirty="0"/>
              <a:t> </a:t>
            </a:r>
            <a:r>
              <a:rPr lang="en-US" dirty="0" err="1"/>
              <a:t>mõõdetakse</a:t>
            </a:r>
            <a:r>
              <a:rPr lang="en-US" dirty="0"/>
              <a:t> </a:t>
            </a:r>
            <a:r>
              <a:rPr lang="en-US" dirty="0" err="1"/>
              <a:t>mõõtelatiga</a:t>
            </a:r>
            <a:r>
              <a:rPr lang="en-US" dirty="0"/>
              <a:t> – kas 1-meetrisega (M101, </a:t>
            </a:r>
            <a:r>
              <a:rPr lang="en-US" dirty="0" err="1"/>
              <a:t>sillutis</a:t>
            </a:r>
            <a:r>
              <a:rPr lang="en-US" dirty="0"/>
              <a:t>) </a:t>
            </a:r>
            <a:r>
              <a:rPr lang="en-US" dirty="0" err="1"/>
              <a:t>või</a:t>
            </a:r>
            <a:r>
              <a:rPr lang="en-US" dirty="0"/>
              <a:t> 3-meetrisega (</a:t>
            </a:r>
            <a:r>
              <a:rPr lang="en-US" dirty="0" err="1"/>
              <a:t>üldnõue</a:t>
            </a:r>
            <a:r>
              <a:rPr lang="en-US" dirty="0"/>
              <a:t>),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mõõta</a:t>
            </a:r>
            <a:r>
              <a:rPr lang="en-US" dirty="0"/>
              <a:t> </a:t>
            </a:r>
            <a:r>
              <a:rPr lang="en-US" dirty="0" err="1"/>
              <a:t>Gapman-seadmega</a:t>
            </a:r>
            <a:endParaRPr lang="en-US" dirty="0"/>
          </a:p>
          <a:p>
            <a:pPr lvl="1"/>
            <a:r>
              <a:rPr lang="en-US" dirty="0" err="1"/>
              <a:t>Kaldemõõdik</a:t>
            </a:r>
            <a:r>
              <a:rPr lang="en-US" dirty="0"/>
              <a:t> KM-3 (</a:t>
            </a:r>
            <a:r>
              <a:rPr lang="en-US" dirty="0" err="1"/>
              <a:t>Englo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3 m </a:t>
            </a:r>
            <a:r>
              <a:rPr lang="en-US" dirty="0" err="1"/>
              <a:t>pikk</a:t>
            </a:r>
            <a:r>
              <a:rPr lang="en-US" dirty="0"/>
              <a:t>, </a:t>
            </a:r>
            <a:r>
              <a:rPr lang="en-US" dirty="0" err="1"/>
              <a:t>kiiluga</a:t>
            </a:r>
            <a:r>
              <a:rPr lang="en-US" dirty="0"/>
              <a:t> lati all </a:t>
            </a:r>
            <a:r>
              <a:rPr lang="en-US" dirty="0" err="1"/>
              <a:t>mõõdetakse</a:t>
            </a:r>
            <a:r>
              <a:rPr lang="en-US" dirty="0"/>
              <a:t> </a:t>
            </a:r>
            <a:r>
              <a:rPr lang="en-US" dirty="0" err="1"/>
              <a:t>tasasust</a:t>
            </a:r>
            <a:endParaRPr lang="en-US" dirty="0"/>
          </a:p>
          <a:p>
            <a:pPr lvl="1"/>
            <a:r>
              <a:rPr lang="en-US" dirty="0" err="1"/>
              <a:t>Profilomeeter</a:t>
            </a:r>
            <a:r>
              <a:rPr lang="en-US" dirty="0"/>
              <a:t> </a:t>
            </a:r>
            <a:r>
              <a:rPr lang="en-US" dirty="0" err="1"/>
              <a:t>Gapman</a:t>
            </a:r>
            <a:r>
              <a:rPr lang="en-US" dirty="0"/>
              <a:t> (</a:t>
            </a:r>
            <a:r>
              <a:rPr lang="en-US" dirty="0" err="1"/>
              <a:t>Englo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10 (5) cm </a:t>
            </a:r>
            <a:r>
              <a:rPr lang="en-US" dirty="0" err="1"/>
              <a:t>sammuga</a:t>
            </a:r>
            <a:r>
              <a:rPr lang="en-US" dirty="0"/>
              <a:t> 0,1 mm </a:t>
            </a:r>
            <a:r>
              <a:rPr lang="en-US" dirty="0" err="1"/>
              <a:t>täpsusega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F3EDE-4836-A981-CE38-195993F80C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90" y="2393082"/>
            <a:ext cx="2630137" cy="1825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986E7-9A11-9F67-EF3A-509F06C09C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5" y="4985431"/>
            <a:ext cx="4168424" cy="1825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294B5-8924-9233-486B-A1341B2F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1476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A583-71AA-F7BD-0CBB-728DB5FF0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Miks </a:t>
            </a:r>
            <a:r>
              <a:rPr lang="en-US" dirty="0" err="1"/>
              <a:t>Gapman</a:t>
            </a:r>
            <a:r>
              <a:rPr lang="en-US" dirty="0"/>
              <a:t> </a:t>
            </a:r>
            <a:r>
              <a:rPr lang="en-US" dirty="0" err="1"/>
              <a:t>hea</a:t>
            </a:r>
            <a:r>
              <a:rPr lang="en-US" dirty="0"/>
              <a:t>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A63F-F659-7C78-1D92-6DADD479B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76" y="1825625"/>
            <a:ext cx="11960448" cy="4351338"/>
          </a:xfrm>
        </p:spPr>
        <p:txBody>
          <a:bodyPr/>
          <a:lstStyle/>
          <a:p>
            <a:r>
              <a:rPr lang="en-US" dirty="0" err="1"/>
              <a:t>Kaevetööde</a:t>
            </a:r>
            <a:r>
              <a:rPr lang="en-US" dirty="0"/>
              <a:t>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taastatud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mõõtmised</a:t>
            </a:r>
            <a:r>
              <a:rPr lang="en-US" dirty="0"/>
              <a:t> – </a:t>
            </a:r>
            <a:r>
              <a:rPr lang="en-US" dirty="0" err="1"/>
              <a:t>mõjutatud</a:t>
            </a:r>
            <a:r>
              <a:rPr lang="en-US" dirty="0"/>
              <a:t> ala on </a:t>
            </a:r>
            <a:r>
              <a:rPr lang="en-US" dirty="0" err="1"/>
              <a:t>pikem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0EBCE-68EF-1B54-940F-A25C0D3CE8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6" y="2816719"/>
            <a:ext cx="6391749" cy="3848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BD815-CC16-83FD-16BA-C864FDB80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14" y="2596161"/>
            <a:ext cx="5500969" cy="42066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5DBC-95BA-3E9F-3A75-06E26289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77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C659-57CB-5A0C-15EB-9C1DF534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3324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Q1:</a:t>
            </a:r>
            <a:r>
              <a:rPr lang="en-US" dirty="0"/>
              <a:t> </a:t>
            </a:r>
            <a:r>
              <a:rPr lang="en-US" dirty="0" err="1"/>
              <a:t>Konkreetse</a:t>
            </a:r>
            <a:r>
              <a:rPr lang="en-US" dirty="0"/>
              <a:t> </a:t>
            </a:r>
            <a:r>
              <a:rPr lang="en-US" dirty="0" err="1"/>
              <a:t>toote</a:t>
            </a:r>
            <a:r>
              <a:rPr lang="en-US" dirty="0"/>
              <a:t> </a:t>
            </a:r>
            <a:r>
              <a:rPr lang="en-US" dirty="0" err="1"/>
              <a:t>kasutus</a:t>
            </a:r>
            <a:r>
              <a:rPr lang="en-US" dirty="0"/>
              <a:t> – </a:t>
            </a:r>
            <a:r>
              <a:rPr lang="en-US" dirty="0" err="1"/>
              <a:t>ainult</a:t>
            </a:r>
            <a:r>
              <a:rPr lang="en-US" dirty="0"/>
              <a:t> TP </a:t>
            </a:r>
            <a:r>
              <a:rPr lang="en-US" dirty="0" err="1"/>
              <a:t>faasis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00367-3887-A529-50BD-E886CE5D5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00" y="1825625"/>
            <a:ext cx="10890100" cy="43513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err="1"/>
              <a:t>Muuw</a:t>
            </a:r>
            <a:r>
              <a:rPr lang="en-US" dirty="0"/>
              <a:t> </a:t>
            </a:r>
            <a:r>
              <a:rPr lang="en-US" dirty="0" err="1"/>
              <a:t>pakub</a:t>
            </a:r>
            <a:r>
              <a:rPr lang="en-US" dirty="0"/>
              <a:t> </a:t>
            </a:r>
            <a:r>
              <a:rPr lang="en-US" dirty="0" err="1"/>
              <a:t>Hansegrandi</a:t>
            </a:r>
            <a:r>
              <a:rPr lang="en-US" dirty="0"/>
              <a:t> </a:t>
            </a:r>
            <a:r>
              <a:rPr lang="en-US" dirty="0" err="1"/>
              <a:t>toodet</a:t>
            </a:r>
            <a:r>
              <a:rPr lang="en-US" dirty="0"/>
              <a:t> ja </a:t>
            </a:r>
            <a:r>
              <a:rPr lang="en-US" dirty="0" err="1"/>
              <a:t>oleteam</a:t>
            </a:r>
            <a:r>
              <a:rPr lang="en-US" dirty="0"/>
              <a:t>, et </a:t>
            </a:r>
            <a:r>
              <a:rPr lang="en-US" dirty="0" err="1"/>
              <a:t>maastikuarhitektil</a:t>
            </a:r>
            <a:r>
              <a:rPr lang="en-US" dirty="0"/>
              <a:t> on </a:t>
            </a:r>
            <a:r>
              <a:rPr lang="en-US" dirty="0" err="1"/>
              <a:t>soov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anname</a:t>
            </a:r>
            <a:r>
              <a:rPr lang="en-US" dirty="0"/>
              <a:t> </a:t>
            </a:r>
            <a:r>
              <a:rPr lang="en-US" dirty="0" err="1"/>
              <a:t>tavapäraselt</a:t>
            </a:r>
            <a:r>
              <a:rPr lang="en-US" dirty="0"/>
              <a:t> </a:t>
            </a:r>
            <a:r>
              <a:rPr lang="en-US" dirty="0" err="1"/>
              <a:t>teedeinsenerile</a:t>
            </a:r>
            <a:r>
              <a:rPr lang="en-US" dirty="0"/>
              <a:t> </a:t>
            </a:r>
            <a:r>
              <a:rPr lang="en-US" dirty="0" err="1"/>
              <a:t>sisendi</a:t>
            </a:r>
            <a:r>
              <a:rPr lang="en-US" dirty="0"/>
              <a:t>, et </a:t>
            </a:r>
            <a:r>
              <a:rPr lang="en-US" dirty="0" err="1"/>
              <a:t>näed</a:t>
            </a:r>
            <a:r>
              <a:rPr lang="en-US" dirty="0"/>
              <a:t>, </a:t>
            </a:r>
            <a:r>
              <a:rPr lang="en-US" dirty="0" err="1"/>
              <a:t>paneme</a:t>
            </a:r>
            <a:r>
              <a:rPr lang="en-US" dirty="0"/>
              <a:t> </a:t>
            </a:r>
            <a:r>
              <a:rPr lang="en-US" dirty="0" err="1"/>
              <a:t>sellise</a:t>
            </a:r>
            <a:r>
              <a:rPr lang="en-US" dirty="0"/>
              <a:t> </a:t>
            </a:r>
            <a:r>
              <a:rPr lang="en-US" dirty="0" err="1"/>
              <a:t>uudse</a:t>
            </a:r>
            <a:r>
              <a:rPr lang="en-US" dirty="0"/>
              <a:t> </a:t>
            </a:r>
            <a:r>
              <a:rPr lang="en-US" dirty="0" err="1"/>
              <a:t>asja</a:t>
            </a:r>
            <a:r>
              <a:rPr lang="en-US" dirty="0"/>
              <a:t>, aga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teedeinsener</a:t>
            </a:r>
            <a:r>
              <a:rPr lang="en-US" dirty="0"/>
              <a:t> </a:t>
            </a:r>
            <a:r>
              <a:rPr lang="en-US" dirty="0" err="1"/>
              <a:t>kahtleb</a:t>
            </a:r>
            <a:r>
              <a:rPr lang="en-US" dirty="0"/>
              <a:t>, et kas see </a:t>
            </a:r>
            <a:r>
              <a:rPr lang="en-US" dirty="0" err="1"/>
              <a:t>ikka</a:t>
            </a:r>
            <a:r>
              <a:rPr lang="en-US" dirty="0"/>
              <a:t> </a:t>
            </a:r>
            <a:r>
              <a:rPr lang="en-US" dirty="0" err="1"/>
              <a:t>tehniliselt</a:t>
            </a:r>
            <a:r>
              <a:rPr lang="en-US" dirty="0"/>
              <a:t> on </a:t>
            </a:r>
            <a:r>
              <a:rPr lang="en-US" dirty="0" err="1"/>
              <a:t>hea</a:t>
            </a:r>
            <a:r>
              <a:rPr lang="en-US" dirty="0"/>
              <a:t> ja </a:t>
            </a:r>
            <a:r>
              <a:rPr lang="en-US" dirty="0" err="1"/>
              <a:t>püsiv</a:t>
            </a:r>
            <a:r>
              <a:rPr lang="en-US" dirty="0"/>
              <a:t> </a:t>
            </a:r>
            <a:r>
              <a:rPr lang="en-US" dirty="0" err="1"/>
              <a:t>lahendus</a:t>
            </a:r>
            <a:r>
              <a:rPr lang="en-US" dirty="0"/>
              <a:t>, pole </a:t>
            </a:r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kasutatud</a:t>
            </a:r>
            <a:r>
              <a:rPr lang="en-US" dirty="0"/>
              <a:t> </a:t>
            </a:r>
            <a:r>
              <a:rPr lang="en-US" dirty="0" err="1"/>
              <a:t>Eestis</a:t>
            </a:r>
            <a:r>
              <a:rPr lang="en-US" dirty="0"/>
              <a:t> </a:t>
            </a:r>
            <a:r>
              <a:rPr lang="en-US" dirty="0" err="1"/>
              <a:t>väga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kes</a:t>
            </a:r>
            <a:r>
              <a:rPr lang="en-US" dirty="0"/>
              <a:t> </a:t>
            </a:r>
            <a:r>
              <a:rPr lang="en-US" dirty="0" err="1"/>
              <a:t>selle</a:t>
            </a:r>
            <a:r>
              <a:rPr lang="en-US" dirty="0"/>
              <a:t> </a:t>
            </a:r>
            <a:r>
              <a:rPr lang="en-US" dirty="0" err="1"/>
              <a:t>toote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kasutamisel</a:t>
            </a:r>
            <a:r>
              <a:rPr lang="en-US" dirty="0"/>
              <a:t> </a:t>
            </a:r>
            <a:r>
              <a:rPr lang="en-US" dirty="0" err="1"/>
              <a:t>vastutab</a:t>
            </a:r>
            <a:r>
              <a:rPr lang="en-US" dirty="0"/>
              <a:t>? </a:t>
            </a:r>
            <a:r>
              <a:rPr lang="en-US" dirty="0" err="1"/>
              <a:t>Maastikuarhitektina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tahaks</a:t>
            </a:r>
            <a:r>
              <a:rPr lang="en-US" dirty="0"/>
              <a:t> </a:t>
            </a:r>
            <a:r>
              <a:rPr lang="en-US" dirty="0" err="1"/>
              <a:t>sellist</a:t>
            </a:r>
            <a:r>
              <a:rPr lang="en-US" dirty="0"/>
              <a:t> </a:t>
            </a:r>
            <a:r>
              <a:rPr lang="en-US" dirty="0" err="1"/>
              <a:t>vastutust</a:t>
            </a:r>
            <a:r>
              <a:rPr lang="en-US" dirty="0"/>
              <a:t>, </a:t>
            </a:r>
            <a:r>
              <a:rPr lang="en-US" dirty="0" err="1"/>
              <a:t>tahaks</a:t>
            </a:r>
            <a:r>
              <a:rPr lang="en-US" dirty="0"/>
              <a:t>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teedeinsenerile</a:t>
            </a:r>
            <a:r>
              <a:rPr lang="en-US" dirty="0"/>
              <a:t> </a:t>
            </a:r>
            <a:r>
              <a:rPr lang="en-US" dirty="0" err="1"/>
              <a:t>suunata</a:t>
            </a:r>
            <a:r>
              <a:rPr lang="en-US" dirty="0"/>
              <a:t> </a:t>
            </a:r>
            <a:r>
              <a:rPr lang="en-US" dirty="0" err="1"/>
              <a:t>katendikonstruktsiooni</a:t>
            </a:r>
            <a:r>
              <a:rPr lang="en-US" dirty="0"/>
              <a:t> </a:t>
            </a:r>
            <a:r>
              <a:rPr lang="en-US" dirty="0" err="1"/>
              <a:t>osas</a:t>
            </a:r>
            <a:r>
              <a:rPr lang="en-US" dirty="0"/>
              <a:t>, </a:t>
            </a:r>
            <a:r>
              <a:rPr lang="en-US" dirty="0" err="1"/>
              <a:t>sh</a:t>
            </a:r>
            <a:r>
              <a:rPr lang="en-US" dirty="0"/>
              <a:t> et see </a:t>
            </a:r>
            <a:r>
              <a:rPr lang="en-US" dirty="0" err="1"/>
              <a:t>ikka</a:t>
            </a:r>
            <a:r>
              <a:rPr lang="en-US" dirty="0"/>
              <a:t> </a:t>
            </a:r>
            <a:r>
              <a:rPr lang="en-US" dirty="0" err="1"/>
              <a:t>kenasti</a:t>
            </a:r>
            <a:r>
              <a:rPr lang="en-US" dirty="0"/>
              <a:t> </a:t>
            </a:r>
            <a:r>
              <a:rPr lang="en-US" dirty="0" err="1"/>
              <a:t>püsiks</a:t>
            </a:r>
            <a:r>
              <a:rPr lang="en-US" dirty="0"/>
              <a:t>. Kas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juriidiliselt</a:t>
            </a:r>
            <a:r>
              <a:rPr lang="en-US" dirty="0"/>
              <a:t> </a:t>
            </a:r>
            <a:r>
              <a:rPr lang="en-US" dirty="0" err="1"/>
              <a:t>pädeb</a:t>
            </a:r>
            <a:r>
              <a:rPr lang="en-US" dirty="0"/>
              <a:t>, et </a:t>
            </a:r>
            <a:r>
              <a:rPr lang="en-US" dirty="0" err="1"/>
              <a:t>maaletooja</a:t>
            </a:r>
            <a:r>
              <a:rPr lang="en-US" dirty="0"/>
              <a:t> </a:t>
            </a:r>
            <a:r>
              <a:rPr lang="en-US" dirty="0" err="1"/>
              <a:t>Muuw</a:t>
            </a:r>
            <a:r>
              <a:rPr lang="en-US" dirty="0"/>
              <a:t> </a:t>
            </a:r>
            <a:r>
              <a:rPr lang="en-US" dirty="0" err="1"/>
              <a:t>vastutab</a:t>
            </a:r>
            <a:r>
              <a:rPr lang="en-US" dirty="0"/>
              <a:t>, et </a:t>
            </a:r>
            <a:r>
              <a:rPr lang="en-US" dirty="0" err="1"/>
              <a:t>asi</a:t>
            </a:r>
            <a:r>
              <a:rPr lang="en-US" dirty="0"/>
              <a:t> </a:t>
            </a:r>
            <a:r>
              <a:rPr lang="en-US" dirty="0" err="1"/>
              <a:t>meil</a:t>
            </a:r>
            <a:r>
              <a:rPr lang="en-US" dirty="0"/>
              <a:t> </a:t>
            </a:r>
            <a:r>
              <a:rPr lang="en-US" dirty="0" err="1"/>
              <a:t>sobilik</a:t>
            </a:r>
            <a:r>
              <a:rPr lang="en-US" dirty="0"/>
              <a:t>?</a:t>
            </a:r>
          </a:p>
          <a:p>
            <a:r>
              <a:rPr lang="en-US" dirty="0" err="1">
                <a:solidFill>
                  <a:srgbClr val="00B0F0"/>
                </a:solidFill>
              </a:rPr>
              <a:t>Probleem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projekti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tasandis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konkreetset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toodet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sisse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kirjutada</a:t>
            </a:r>
            <a:r>
              <a:rPr lang="en-US" dirty="0">
                <a:solidFill>
                  <a:srgbClr val="00B0F0"/>
                </a:solidFill>
              </a:rPr>
              <a:t> AINULT </a:t>
            </a:r>
            <a:r>
              <a:rPr lang="en-US" dirty="0" err="1">
                <a:solidFill>
                  <a:srgbClr val="00B0F0"/>
                </a:solidFill>
              </a:rPr>
              <a:t>tööprojekti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faasis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Kõigil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teistel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juhtudel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tuleb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kirjeldada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tehnilised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parameetrid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millele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toode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vastab</a:t>
            </a:r>
            <a:r>
              <a:rPr lang="en-US" dirty="0">
                <a:solidFill>
                  <a:srgbClr val="00B0F0"/>
                </a:solidFill>
              </a:rPr>
              <a:t>.  Ja </a:t>
            </a:r>
            <a:r>
              <a:rPr lang="en-US" dirty="0" err="1">
                <a:solidFill>
                  <a:srgbClr val="00B0F0"/>
                </a:solidFill>
              </a:rPr>
              <a:t>vastutus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maaletooja</a:t>
            </a:r>
            <a:r>
              <a:rPr lang="en-US" dirty="0">
                <a:solidFill>
                  <a:srgbClr val="00B0F0"/>
                </a:solidFill>
              </a:rPr>
              <a:t>) </a:t>
            </a:r>
            <a:r>
              <a:rPr lang="en-US" dirty="0" err="1">
                <a:solidFill>
                  <a:srgbClr val="00B0F0"/>
                </a:solidFill>
              </a:rPr>
              <a:t>poolt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saab</a:t>
            </a:r>
            <a:r>
              <a:rPr lang="en-US" dirty="0">
                <a:solidFill>
                  <a:srgbClr val="00B0F0"/>
                </a:solidFill>
              </a:rPr>
              <a:t> olla </a:t>
            </a:r>
            <a:r>
              <a:rPr lang="en-US" dirty="0" err="1">
                <a:solidFill>
                  <a:srgbClr val="00B0F0"/>
                </a:solidFill>
              </a:rPr>
              <a:t>ainult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selles</a:t>
            </a:r>
            <a:r>
              <a:rPr lang="en-US" dirty="0">
                <a:solidFill>
                  <a:srgbClr val="00B0F0"/>
                </a:solidFill>
              </a:rPr>
              <a:t>, kas </a:t>
            </a:r>
            <a:r>
              <a:rPr lang="en-US" dirty="0" err="1">
                <a:solidFill>
                  <a:srgbClr val="00B0F0"/>
                </a:solidFill>
              </a:rPr>
              <a:t>toode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vastab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spetsifikatsioonis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toodud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parameetritele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00B0F0"/>
                </a:solidFill>
              </a:rPr>
              <a:t>Üks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mõistlik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lahend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oleks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materjali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tootja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pakub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välja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standardse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konstruktsiooni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mille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kasutamine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meie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kliimatingimustes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tõestatud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Projekteerijale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hirmsalt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meeldib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kopipasteerida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saaksime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kataloogilahendeid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Niikuinii</a:t>
            </a:r>
            <a:r>
              <a:rPr lang="en-US" dirty="0">
                <a:solidFill>
                  <a:srgbClr val="00B0F0"/>
                </a:solidFill>
              </a:rPr>
              <a:t> pole </a:t>
            </a:r>
            <a:r>
              <a:rPr lang="en-US" dirty="0" err="1">
                <a:solidFill>
                  <a:srgbClr val="00B0F0"/>
                </a:solidFill>
              </a:rPr>
              <a:t>pargitee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puhul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palju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midagi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koormuse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järgi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arvutada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Maaletooja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võiks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vähemalt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alguses</a:t>
            </a:r>
            <a:r>
              <a:rPr lang="en-US" dirty="0">
                <a:solidFill>
                  <a:srgbClr val="00B0F0"/>
                </a:solidFill>
              </a:rPr>
              <a:t> olla </a:t>
            </a:r>
            <a:r>
              <a:rPr lang="en-US" dirty="0" err="1">
                <a:solidFill>
                  <a:srgbClr val="00B0F0"/>
                </a:solidFill>
              </a:rPr>
              <a:t>kaasatud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järelevalves</a:t>
            </a:r>
            <a:r>
              <a:rPr lang="en-US" dirty="0">
                <a:solidFill>
                  <a:srgbClr val="00B0F0"/>
                </a:solidFill>
              </a:rPr>
              <a:t>, et </a:t>
            </a:r>
            <a:r>
              <a:rPr lang="en-US" dirty="0" err="1">
                <a:solidFill>
                  <a:srgbClr val="00B0F0"/>
                </a:solidFill>
              </a:rPr>
              <a:t>veenduda</a:t>
            </a:r>
            <a:r>
              <a:rPr lang="en-US" dirty="0">
                <a:solidFill>
                  <a:srgbClr val="00B0F0"/>
                </a:solidFill>
              </a:rPr>
              <a:t>, et </a:t>
            </a:r>
            <a:r>
              <a:rPr lang="en-US" dirty="0" err="1">
                <a:solidFill>
                  <a:srgbClr val="00B0F0"/>
                </a:solidFill>
              </a:rPr>
              <a:t>soovitatud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tehnoloogiat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järgitud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Maaletooja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huvi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vaid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tõestada</a:t>
            </a:r>
            <a:r>
              <a:rPr lang="en-US" dirty="0">
                <a:solidFill>
                  <a:srgbClr val="00B0F0"/>
                </a:solidFill>
              </a:rPr>
              <a:t>, et </a:t>
            </a:r>
            <a:r>
              <a:rPr lang="en-US" dirty="0" err="1">
                <a:solidFill>
                  <a:srgbClr val="00B0F0"/>
                </a:solidFill>
              </a:rPr>
              <a:t>tema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lahendus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toimib</a:t>
            </a:r>
            <a:r>
              <a:rPr lang="en-US" dirty="0">
                <a:solidFill>
                  <a:srgbClr val="00B0F0"/>
                </a:solidFill>
              </a:rPr>
              <a:t>. Ja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see </a:t>
            </a:r>
            <a:r>
              <a:rPr lang="en-US" dirty="0" err="1">
                <a:solidFill>
                  <a:srgbClr val="00B0F0"/>
                </a:solidFill>
              </a:rPr>
              <a:t>komplekt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läbi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kukub</a:t>
            </a:r>
            <a:r>
              <a:rPr lang="en-US" dirty="0">
                <a:solidFill>
                  <a:srgbClr val="00B0F0"/>
                </a:solidFill>
              </a:rPr>
              <a:t>, on </a:t>
            </a:r>
            <a:r>
              <a:rPr lang="en-US" dirty="0" err="1">
                <a:solidFill>
                  <a:srgbClr val="00B0F0"/>
                </a:solidFill>
              </a:rPr>
              <a:t>tagajärg</a:t>
            </a:r>
            <a:r>
              <a:rPr lang="en-US" dirty="0">
                <a:solidFill>
                  <a:srgbClr val="00B0F0"/>
                </a:solidFill>
              </a:rPr>
              <a:t> ta </a:t>
            </a:r>
            <a:r>
              <a:rPr lang="en-US" dirty="0" err="1">
                <a:solidFill>
                  <a:srgbClr val="00B0F0"/>
                </a:solidFill>
              </a:rPr>
              <a:t>müüginumbrites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kohe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mõõdetav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Koostööleping</a:t>
            </a:r>
            <a:r>
              <a:rPr lang="en-US" b="1" dirty="0">
                <a:solidFill>
                  <a:srgbClr val="FF0000"/>
                </a:solidFill>
              </a:rPr>
              <a:t> ja </a:t>
            </a:r>
            <a:r>
              <a:rPr lang="en-US" b="1" dirty="0" err="1">
                <a:solidFill>
                  <a:srgbClr val="FF0000"/>
                </a:solidFill>
              </a:rPr>
              <a:t>katselõik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tulemus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avalikus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ruumis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kasutatav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demonstratsioonina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63586-2BC5-CE66-F6E8-54E31A25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7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C91D-141A-CA7A-DD38-EB1601AE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Tihendustegur</a:t>
            </a:r>
            <a:r>
              <a:rPr lang="en-US" dirty="0"/>
              <a:t> </a:t>
            </a:r>
            <a:r>
              <a:rPr lang="en-US" dirty="0" err="1"/>
              <a:t>liivadel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AB47-3809-BF4B-44CC-2F9CE2CE1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5840" cy="4351338"/>
          </a:xfrm>
        </p:spPr>
        <p:txBody>
          <a:bodyPr/>
          <a:lstStyle/>
          <a:p>
            <a:r>
              <a:rPr lang="en-US" dirty="0" err="1"/>
              <a:t>Penetromeeter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KLL-2_ENGLO_Traffic_Counting_Sensor_4pc.">
            <a:extLst>
              <a:ext uri="{FF2B5EF4-FFF2-40B4-BE49-F238E27FC236}">
                <a16:creationId xmlns:a16="http://schemas.microsoft.com/office/drawing/2014/main" id="{915569E8-7C71-C623-8D98-23EF18AE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232" y="787273"/>
            <a:ext cx="58388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17F24-BD9F-5D2E-E6D6-36C4947777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49" y="2334246"/>
            <a:ext cx="4767180" cy="2311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22D253-35EF-21BA-DC56-47C94E985586}"/>
              </a:ext>
            </a:extLst>
          </p:cNvPr>
          <p:cNvSpPr txBox="1"/>
          <p:nvPr/>
        </p:nvSpPr>
        <p:spPr>
          <a:xfrm>
            <a:off x="918995" y="5105017"/>
            <a:ext cx="10297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Põhimõtteliselt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sellise</a:t>
            </a:r>
            <a:r>
              <a:rPr lang="en-US" dirty="0"/>
              <a:t> </a:t>
            </a:r>
            <a:r>
              <a:rPr lang="en-US" dirty="0" err="1"/>
              <a:t>seadmega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määrata</a:t>
            </a:r>
            <a:r>
              <a:rPr lang="en-US" dirty="0"/>
              <a:t> TIHEDUST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hinnata</a:t>
            </a:r>
            <a:r>
              <a:rPr lang="en-US" dirty="0"/>
              <a:t> </a:t>
            </a:r>
            <a:r>
              <a:rPr lang="en-US" dirty="0" err="1"/>
              <a:t>tihendustegurit</a:t>
            </a:r>
            <a:endParaRPr lang="en-US" dirty="0"/>
          </a:p>
          <a:p>
            <a:r>
              <a:rPr lang="en-US" dirty="0" err="1"/>
              <a:t>Tihendustegur</a:t>
            </a:r>
            <a:r>
              <a:rPr lang="en-US" dirty="0"/>
              <a:t> on </a:t>
            </a:r>
            <a:r>
              <a:rPr lang="en-US" dirty="0" err="1"/>
              <a:t>suhtarv</a:t>
            </a:r>
            <a:r>
              <a:rPr lang="en-US" dirty="0"/>
              <a:t> </a:t>
            </a:r>
            <a:r>
              <a:rPr lang="en-US" dirty="0" err="1"/>
              <a:t>tegeliku</a:t>
            </a:r>
            <a:r>
              <a:rPr lang="en-US" dirty="0"/>
              <a:t> </a:t>
            </a:r>
            <a:r>
              <a:rPr lang="en-US" dirty="0" err="1"/>
              <a:t>tiheduse</a:t>
            </a:r>
            <a:r>
              <a:rPr lang="en-US" dirty="0"/>
              <a:t> ja </a:t>
            </a:r>
            <a:r>
              <a:rPr lang="en-US" dirty="0" err="1"/>
              <a:t>laboris</a:t>
            </a:r>
            <a:r>
              <a:rPr lang="en-US" dirty="0"/>
              <a:t> </a:t>
            </a:r>
            <a:r>
              <a:rPr lang="en-US" dirty="0" err="1"/>
              <a:t>mõõdetud</a:t>
            </a:r>
            <a:r>
              <a:rPr lang="en-US" dirty="0"/>
              <a:t> </a:t>
            </a:r>
            <a:r>
              <a:rPr lang="en-US" dirty="0" err="1"/>
              <a:t>maksimaalse</a:t>
            </a:r>
            <a:r>
              <a:rPr lang="en-US" dirty="0"/>
              <a:t> </a:t>
            </a:r>
            <a:r>
              <a:rPr lang="en-US" dirty="0" err="1"/>
              <a:t>tiheduse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 (%)</a:t>
            </a:r>
          </a:p>
          <a:p>
            <a:r>
              <a:rPr lang="en-US" dirty="0" err="1"/>
              <a:t>Jämedamate</a:t>
            </a:r>
            <a:r>
              <a:rPr lang="en-US" dirty="0"/>
              <a:t> </a:t>
            </a:r>
            <a:r>
              <a:rPr lang="en-US" dirty="0" err="1"/>
              <a:t>liivade</a:t>
            </a:r>
            <a:r>
              <a:rPr lang="en-US" dirty="0"/>
              <a:t>/</a:t>
            </a:r>
            <a:r>
              <a:rPr lang="en-US" dirty="0" err="1"/>
              <a:t>kruusadega</a:t>
            </a:r>
            <a:r>
              <a:rPr lang="en-US" dirty="0"/>
              <a:t> see </a:t>
            </a:r>
            <a:r>
              <a:rPr lang="en-US" dirty="0" err="1"/>
              <a:t>seade</a:t>
            </a:r>
            <a:r>
              <a:rPr lang="en-US" dirty="0"/>
              <a:t> </a:t>
            </a:r>
            <a:r>
              <a:rPr lang="en-US" dirty="0" err="1"/>
              <a:t>enam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tööta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9A7AF-387D-D66B-78E8-EAE455F2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957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9B36-E899-B6B9-0A71-9292A941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4419" cy="1325563"/>
          </a:xfrm>
        </p:spPr>
        <p:txBody>
          <a:bodyPr/>
          <a:lstStyle/>
          <a:p>
            <a:r>
              <a:rPr lang="en-US" dirty="0" err="1"/>
              <a:t>Kandevõime</a:t>
            </a:r>
            <a:r>
              <a:rPr lang="en-US" dirty="0"/>
              <a:t> =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elastsusmoodul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EE13B-E980-F4FA-49D8-6F217AD0C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272" y="1477249"/>
            <a:ext cx="10515600" cy="483254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Elastsusmoodul</a:t>
            </a:r>
            <a:r>
              <a:rPr lang="en-US" dirty="0"/>
              <a:t> = </a:t>
            </a:r>
            <a:r>
              <a:rPr lang="en-US" dirty="0" err="1"/>
              <a:t>pinge</a:t>
            </a:r>
            <a:r>
              <a:rPr lang="en-US" dirty="0"/>
              <a:t> ja </a:t>
            </a:r>
            <a:r>
              <a:rPr lang="en-US" dirty="0" err="1"/>
              <a:t>deformatsiooni</a:t>
            </a:r>
            <a:r>
              <a:rPr lang="en-US" dirty="0"/>
              <a:t> </a:t>
            </a:r>
            <a:r>
              <a:rPr lang="en-US" dirty="0" err="1"/>
              <a:t>suhe</a:t>
            </a:r>
            <a:r>
              <a:rPr lang="en-US" dirty="0"/>
              <a:t>, MPa </a:t>
            </a:r>
            <a:r>
              <a:rPr lang="en-US" dirty="0" err="1"/>
              <a:t>ehk</a:t>
            </a:r>
            <a:r>
              <a:rPr lang="en-US" dirty="0"/>
              <a:t> MN/m</a:t>
            </a:r>
            <a:r>
              <a:rPr lang="en-US" baseline="30000" dirty="0"/>
              <a:t>2</a:t>
            </a:r>
          </a:p>
          <a:p>
            <a:r>
              <a:rPr lang="en-US" dirty="0" err="1"/>
              <a:t>Jagatud</a:t>
            </a:r>
            <a:r>
              <a:rPr lang="en-US" dirty="0"/>
              <a:t> </a:t>
            </a:r>
            <a:r>
              <a:rPr lang="en-US" dirty="0" err="1"/>
              <a:t>koormus</a:t>
            </a:r>
            <a:r>
              <a:rPr lang="en-US" dirty="0"/>
              <a:t> vs </a:t>
            </a:r>
            <a:r>
              <a:rPr lang="en-US" dirty="0" err="1"/>
              <a:t>punktkoormus</a:t>
            </a:r>
            <a:r>
              <a:rPr lang="en-US" dirty="0"/>
              <a:t>; </a:t>
            </a:r>
            <a:r>
              <a:rPr lang="en-US" dirty="0" err="1"/>
              <a:t>staatiline</a:t>
            </a:r>
            <a:r>
              <a:rPr lang="en-US" dirty="0"/>
              <a:t> vs </a:t>
            </a:r>
            <a:r>
              <a:rPr lang="en-US" dirty="0" err="1"/>
              <a:t>dünaamiline</a:t>
            </a:r>
            <a:r>
              <a:rPr lang="en-US" dirty="0"/>
              <a:t> </a:t>
            </a:r>
            <a:r>
              <a:rPr lang="en-US" dirty="0" err="1"/>
              <a:t>koormus</a:t>
            </a:r>
            <a:endParaRPr lang="en-US" dirty="0"/>
          </a:p>
          <a:p>
            <a:r>
              <a:rPr lang="en-US" dirty="0" err="1"/>
              <a:t>Sisehõõrdenurk</a:t>
            </a:r>
            <a:r>
              <a:rPr lang="en-US" dirty="0"/>
              <a:t> – mis </a:t>
            </a:r>
            <a:r>
              <a:rPr lang="en-US" dirty="0" err="1"/>
              <a:t>sõltub</a:t>
            </a:r>
            <a:r>
              <a:rPr lang="en-US" dirty="0"/>
              <a:t> </a:t>
            </a:r>
            <a:r>
              <a:rPr lang="en-US" dirty="0" err="1"/>
              <a:t>pinnastel</a:t>
            </a:r>
            <a:r>
              <a:rPr lang="en-US" dirty="0"/>
              <a:t> </a:t>
            </a:r>
            <a:r>
              <a:rPr lang="en-US" dirty="0" err="1"/>
              <a:t>veesisaldusest</a:t>
            </a:r>
            <a:r>
              <a:rPr lang="en-US" dirty="0"/>
              <a:t> (</a:t>
            </a:r>
            <a:r>
              <a:rPr lang="en-US" dirty="0" err="1"/>
              <a:t>niiskusest</a:t>
            </a:r>
            <a:r>
              <a:rPr lang="en-US" dirty="0"/>
              <a:t>)</a:t>
            </a:r>
          </a:p>
          <a:p>
            <a:r>
              <a:rPr lang="en-US" dirty="0" err="1"/>
              <a:t>Pinge</a:t>
            </a:r>
            <a:r>
              <a:rPr lang="en-US" dirty="0"/>
              <a:t> = </a:t>
            </a:r>
            <a:r>
              <a:rPr lang="en-US" dirty="0" err="1"/>
              <a:t>koormus</a:t>
            </a:r>
            <a:r>
              <a:rPr lang="en-US" dirty="0"/>
              <a:t> </a:t>
            </a:r>
            <a:r>
              <a:rPr lang="en-US" dirty="0" err="1"/>
              <a:t>pindalaühiku</a:t>
            </a:r>
            <a:r>
              <a:rPr lang="en-US" dirty="0"/>
              <a:t> </a:t>
            </a:r>
            <a:r>
              <a:rPr lang="en-US" dirty="0" err="1"/>
              <a:t>kohta</a:t>
            </a:r>
            <a:endParaRPr lang="en-US" dirty="0"/>
          </a:p>
          <a:p>
            <a:r>
              <a:rPr lang="en-US" dirty="0"/>
              <a:t>Mida </a:t>
            </a:r>
            <a:r>
              <a:rPr lang="en-US" dirty="0" err="1"/>
              <a:t>sügavamal</a:t>
            </a:r>
            <a:r>
              <a:rPr lang="en-US" dirty="0"/>
              <a:t> </a:t>
            </a:r>
            <a:r>
              <a:rPr lang="en-US" dirty="0" err="1"/>
              <a:t>katte</a:t>
            </a:r>
            <a:r>
              <a:rPr lang="en-US" dirty="0"/>
              <a:t> </a:t>
            </a:r>
            <a:r>
              <a:rPr lang="en-US" dirty="0" err="1"/>
              <a:t>pinnast</a:t>
            </a:r>
            <a:r>
              <a:rPr lang="en-US" dirty="0"/>
              <a:t>,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madalam</a:t>
            </a:r>
            <a:r>
              <a:rPr lang="en-US" dirty="0"/>
              <a:t> </a:t>
            </a:r>
            <a:r>
              <a:rPr lang="en-US" dirty="0" err="1"/>
              <a:t>pinge</a:t>
            </a:r>
            <a:endParaRPr lang="en-US" dirty="0"/>
          </a:p>
          <a:p>
            <a:r>
              <a:rPr lang="en-US" dirty="0" err="1"/>
              <a:t>Teraliste</a:t>
            </a:r>
            <a:r>
              <a:rPr lang="en-US" dirty="0"/>
              <a:t>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elastsusmoodul</a:t>
            </a:r>
            <a:r>
              <a:rPr lang="en-US" dirty="0"/>
              <a:t> </a:t>
            </a:r>
            <a:r>
              <a:rPr lang="en-US" dirty="0" err="1"/>
              <a:t>sõltub</a:t>
            </a:r>
            <a:r>
              <a:rPr lang="en-US" dirty="0"/>
              <a:t> </a:t>
            </a:r>
            <a:r>
              <a:rPr lang="en-US" dirty="0" err="1"/>
              <a:t>mõõtmiseks</a:t>
            </a:r>
            <a:r>
              <a:rPr lang="en-US" dirty="0"/>
              <a:t> </a:t>
            </a:r>
            <a:r>
              <a:rPr lang="en-US" dirty="0" err="1"/>
              <a:t>kasutatud</a:t>
            </a:r>
            <a:r>
              <a:rPr lang="en-US" dirty="0"/>
              <a:t> </a:t>
            </a:r>
            <a:r>
              <a:rPr lang="en-US" dirty="0" err="1"/>
              <a:t>pingest</a:t>
            </a:r>
            <a:r>
              <a:rPr lang="en-US" dirty="0"/>
              <a:t> –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kõrgemal</a:t>
            </a:r>
            <a:r>
              <a:rPr lang="en-US" dirty="0"/>
              <a:t> </a:t>
            </a:r>
            <a:r>
              <a:rPr lang="en-US" dirty="0" err="1"/>
              <a:t>pingel</a:t>
            </a:r>
            <a:r>
              <a:rPr lang="en-US" dirty="0"/>
              <a:t> </a:t>
            </a:r>
            <a:r>
              <a:rPr lang="en-US" dirty="0" err="1"/>
              <a:t>mõõdan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parem</a:t>
            </a:r>
            <a:r>
              <a:rPr lang="en-US" dirty="0"/>
              <a:t> </a:t>
            </a:r>
            <a:r>
              <a:rPr lang="en-US" dirty="0" err="1"/>
              <a:t>tulemus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soovime</a:t>
            </a:r>
            <a:r>
              <a:rPr lang="en-US" dirty="0"/>
              <a:t> </a:t>
            </a:r>
            <a:r>
              <a:rPr lang="en-US" dirty="0" err="1"/>
              <a:t>mõõtetulemust</a:t>
            </a:r>
            <a:r>
              <a:rPr lang="en-US" dirty="0"/>
              <a:t> </a:t>
            </a:r>
            <a:r>
              <a:rPr lang="en-US" dirty="0" err="1"/>
              <a:t>võrrelda</a:t>
            </a:r>
            <a:r>
              <a:rPr lang="en-US" dirty="0"/>
              <a:t> </a:t>
            </a:r>
            <a:r>
              <a:rPr lang="en-US" dirty="0" err="1"/>
              <a:t>arvutatuga</a:t>
            </a:r>
            <a:r>
              <a:rPr lang="en-US" dirty="0"/>
              <a:t>,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mõõta</a:t>
            </a:r>
            <a:r>
              <a:rPr lang="en-US" dirty="0"/>
              <a:t> </a:t>
            </a:r>
            <a:r>
              <a:rPr lang="en-US" dirty="0" err="1"/>
              <a:t>sellisel</a:t>
            </a:r>
            <a:r>
              <a:rPr lang="en-US" dirty="0"/>
              <a:t> </a:t>
            </a:r>
            <a:r>
              <a:rPr lang="en-US" dirty="0" err="1"/>
              <a:t>pingel</a:t>
            </a:r>
            <a:r>
              <a:rPr lang="en-US" dirty="0"/>
              <a:t> mis </a:t>
            </a:r>
            <a:r>
              <a:rPr lang="en-US" dirty="0" err="1"/>
              <a:t>antud</a:t>
            </a:r>
            <a:r>
              <a:rPr lang="en-US" dirty="0"/>
              <a:t> </a:t>
            </a:r>
            <a:r>
              <a:rPr lang="en-US" dirty="0" err="1"/>
              <a:t>kohas</a:t>
            </a:r>
            <a:r>
              <a:rPr lang="en-US" dirty="0"/>
              <a:t> </a:t>
            </a:r>
            <a:r>
              <a:rPr lang="en-US" dirty="0" err="1"/>
              <a:t>tööolukorras</a:t>
            </a:r>
            <a:endParaRPr lang="en-US" dirty="0"/>
          </a:p>
          <a:p>
            <a:r>
              <a:rPr lang="en-US" dirty="0" err="1"/>
              <a:t>Alternatiivsed</a:t>
            </a:r>
            <a:r>
              <a:rPr lang="en-US" dirty="0"/>
              <a:t> </a:t>
            </a:r>
            <a:r>
              <a:rPr lang="en-US" dirty="0" err="1"/>
              <a:t>kergseadmed</a:t>
            </a:r>
            <a:r>
              <a:rPr lang="en-US" dirty="0"/>
              <a:t> LWD; </a:t>
            </a:r>
            <a:r>
              <a:rPr lang="en-US" dirty="0" err="1"/>
              <a:t>Taltech</a:t>
            </a:r>
            <a:r>
              <a:rPr lang="en-US" dirty="0"/>
              <a:t> 2024 </a:t>
            </a:r>
            <a:r>
              <a:rPr lang="en-US" dirty="0" err="1"/>
              <a:t>uuring</a:t>
            </a:r>
            <a:endParaRPr lang="en-US" dirty="0"/>
          </a:p>
          <a:p>
            <a:pPr lvl="1"/>
            <a:r>
              <a:rPr lang="en-US" dirty="0"/>
              <a:t>Lightweight Deflectometer</a:t>
            </a:r>
          </a:p>
          <a:p>
            <a:pPr lvl="1"/>
            <a:r>
              <a:rPr lang="en-US" dirty="0"/>
              <a:t>Kolm </a:t>
            </a:r>
            <a:r>
              <a:rPr lang="en-US" dirty="0" err="1"/>
              <a:t>koolkonda</a:t>
            </a:r>
            <a:r>
              <a:rPr lang="en-US" dirty="0"/>
              <a:t>: </a:t>
            </a:r>
            <a:r>
              <a:rPr lang="en-US" dirty="0" err="1"/>
              <a:t>Soome</a:t>
            </a:r>
            <a:r>
              <a:rPr lang="en-US" dirty="0"/>
              <a:t>, Saksa ja Taani</a:t>
            </a:r>
          </a:p>
          <a:p>
            <a:r>
              <a:rPr lang="en-US" dirty="0" err="1"/>
              <a:t>Soovitus</a:t>
            </a:r>
            <a:r>
              <a:rPr lang="en-US" dirty="0"/>
              <a:t>: </a:t>
            </a:r>
            <a:r>
              <a:rPr lang="en-US" dirty="0" err="1"/>
              <a:t>mõõtke</a:t>
            </a:r>
            <a:r>
              <a:rPr lang="en-US" dirty="0"/>
              <a:t> 24h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tihendamist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2DC3256-6EC7-A6F2-D565-5D5C82382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823" y="5182516"/>
            <a:ext cx="4060567" cy="16847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F8FF9-0C84-A6FD-6A92-E85E22E3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034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FCD1-84A0-9D1A-670F-C050CAEE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Plaatkoormuskatse</a:t>
            </a:r>
            <a:r>
              <a:rPr lang="en-US" dirty="0"/>
              <a:t>, E</a:t>
            </a:r>
            <a:r>
              <a:rPr lang="en-US" baseline="-25000" dirty="0"/>
              <a:t>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E7342-7198-E832-4B84-208883994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545" y="1580409"/>
            <a:ext cx="6887867" cy="4351338"/>
          </a:xfrm>
        </p:spPr>
        <p:txBody>
          <a:bodyPr/>
          <a:lstStyle/>
          <a:p>
            <a:r>
              <a:rPr lang="en-US" dirty="0" err="1"/>
              <a:t>Aeglane</a:t>
            </a:r>
            <a:r>
              <a:rPr lang="en-US" dirty="0"/>
              <a:t> (ca pool </a:t>
            </a:r>
            <a:r>
              <a:rPr lang="en-US" dirty="0" err="1"/>
              <a:t>tundi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mõõtmine</a:t>
            </a:r>
            <a:r>
              <a:rPr lang="en-US" dirty="0"/>
              <a:t>)</a:t>
            </a:r>
          </a:p>
          <a:p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5-tonnist </a:t>
            </a:r>
            <a:r>
              <a:rPr lang="en-US" dirty="0" err="1"/>
              <a:t>vasturaskust</a:t>
            </a:r>
            <a:r>
              <a:rPr lang="en-US" dirty="0"/>
              <a:t> (300 mm </a:t>
            </a:r>
            <a:r>
              <a:rPr lang="en-US" dirty="0" err="1"/>
              <a:t>koormusplaadi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)</a:t>
            </a:r>
          </a:p>
          <a:p>
            <a:r>
              <a:rPr lang="en-US" dirty="0"/>
              <a:t>E</a:t>
            </a:r>
            <a:r>
              <a:rPr lang="en-US" baseline="-25000" dirty="0"/>
              <a:t>V2</a:t>
            </a:r>
            <a:r>
              <a:rPr lang="en-US" dirty="0"/>
              <a:t>/E</a:t>
            </a:r>
            <a:r>
              <a:rPr lang="en-US" baseline="-25000" dirty="0"/>
              <a:t>V1</a:t>
            </a:r>
            <a:r>
              <a:rPr lang="en-US" dirty="0"/>
              <a:t> peaks </a:t>
            </a:r>
            <a:r>
              <a:rPr lang="en-US" dirty="0" err="1"/>
              <a:t>näitama</a:t>
            </a:r>
            <a:r>
              <a:rPr lang="en-US" dirty="0"/>
              <a:t> </a:t>
            </a:r>
            <a:r>
              <a:rPr lang="en-US" dirty="0" err="1"/>
              <a:t>tihendamise</a:t>
            </a:r>
            <a:r>
              <a:rPr lang="en-US" dirty="0"/>
              <a:t> </a:t>
            </a:r>
            <a:r>
              <a:rPr lang="en-US" dirty="0" err="1"/>
              <a:t>kvaliteeti</a:t>
            </a:r>
            <a:endParaRPr lang="en-US" dirty="0"/>
          </a:p>
          <a:p>
            <a:r>
              <a:rPr lang="en-US" dirty="0" err="1"/>
              <a:t>Tulemus</a:t>
            </a:r>
            <a:r>
              <a:rPr lang="en-US" dirty="0"/>
              <a:t> (E</a:t>
            </a:r>
            <a:r>
              <a:rPr lang="en-US" baseline="-25000" dirty="0"/>
              <a:t>V2</a:t>
            </a:r>
            <a:r>
              <a:rPr lang="en-US" dirty="0"/>
              <a:t>) </a:t>
            </a:r>
            <a:r>
              <a:rPr lang="en-US" dirty="0" err="1"/>
              <a:t>võrreldav</a:t>
            </a:r>
            <a:r>
              <a:rPr lang="en-US" dirty="0"/>
              <a:t> </a:t>
            </a:r>
            <a:r>
              <a:rPr lang="en-US" dirty="0" err="1"/>
              <a:t>arvutustega</a:t>
            </a:r>
            <a:endParaRPr lang="en-US" dirty="0"/>
          </a:p>
          <a:p>
            <a:r>
              <a:rPr lang="en-US" dirty="0"/>
              <a:t>Etalon </a:t>
            </a:r>
            <a:r>
              <a:rPr lang="en-US" dirty="0" err="1"/>
              <a:t>kergseadmete</a:t>
            </a:r>
            <a:r>
              <a:rPr lang="en-US" dirty="0"/>
              <a:t> </a:t>
            </a:r>
            <a:r>
              <a:rPr lang="en-US" dirty="0" err="1"/>
              <a:t>suhtes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89FEE-B758-66D7-1353-E431C0FBD0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183" y="500852"/>
            <a:ext cx="4979138" cy="3533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6FEC4-D6F6-7FB5-55E9-AF731127FC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250" y="4313833"/>
            <a:ext cx="7116230" cy="231859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6BD5E-1AF3-597F-8C08-E5AC2BC6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6650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8BE8-54EF-3E47-FEC7-5478BD61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Plaatkoormuskatse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13612-E541-BC54-505E-3A2391A07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42" y="1825625"/>
            <a:ext cx="528705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Saksa standard (DIN)</a:t>
            </a:r>
          </a:p>
          <a:p>
            <a:pPr lvl="1"/>
            <a:r>
              <a:rPr lang="en-US" dirty="0" err="1"/>
              <a:t>Elastsusmoodul</a:t>
            </a:r>
            <a:r>
              <a:rPr lang="en-US" dirty="0"/>
              <a:t> </a:t>
            </a:r>
            <a:r>
              <a:rPr lang="en-US" dirty="0" err="1"/>
              <a:t>arvutatakse</a:t>
            </a:r>
            <a:r>
              <a:rPr lang="en-US" dirty="0"/>
              <a:t> </a:t>
            </a:r>
            <a:r>
              <a:rPr lang="en-US" dirty="0" err="1"/>
              <a:t>pingevahemikust</a:t>
            </a:r>
            <a:r>
              <a:rPr lang="en-US" dirty="0"/>
              <a:t> 150…350 kPa</a:t>
            </a:r>
          </a:p>
          <a:p>
            <a:pPr lvl="2"/>
            <a:r>
              <a:rPr lang="en-US" dirty="0" err="1"/>
              <a:t>Seega</a:t>
            </a:r>
            <a:r>
              <a:rPr lang="en-US" dirty="0"/>
              <a:t>, </a:t>
            </a:r>
            <a:r>
              <a:rPr lang="en-US" dirty="0" err="1"/>
              <a:t>kehtiks</a:t>
            </a:r>
            <a:r>
              <a:rPr lang="en-US" dirty="0"/>
              <a:t> ca 250 kPa </a:t>
            </a:r>
            <a:r>
              <a:rPr lang="en-US" dirty="0" err="1"/>
              <a:t>pingel</a:t>
            </a:r>
            <a:endParaRPr lang="en-US" dirty="0"/>
          </a:p>
          <a:p>
            <a:r>
              <a:rPr lang="en-US" dirty="0"/>
              <a:t>Vene standard (GOST)</a:t>
            </a:r>
          </a:p>
          <a:p>
            <a:pPr lvl="1"/>
            <a:r>
              <a:rPr lang="en-US" dirty="0" err="1"/>
              <a:t>Killustikul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DIN </a:t>
            </a:r>
            <a:r>
              <a:rPr lang="en-US" dirty="0" err="1"/>
              <a:t>standardi</a:t>
            </a:r>
            <a:r>
              <a:rPr lang="en-US" dirty="0"/>
              <a:t> </a:t>
            </a:r>
            <a:r>
              <a:rPr lang="en-US" dirty="0" err="1"/>
              <a:t>režiimi</a:t>
            </a:r>
            <a:r>
              <a:rPr lang="en-US" dirty="0"/>
              <a:t>, </a:t>
            </a:r>
            <a:r>
              <a:rPr lang="en-US" dirty="0" err="1"/>
              <a:t>liivadel</a:t>
            </a:r>
            <a:r>
              <a:rPr lang="en-US" dirty="0"/>
              <a:t> 50% </a:t>
            </a:r>
            <a:r>
              <a:rPr lang="en-US" dirty="0" err="1"/>
              <a:t>sellest</a:t>
            </a:r>
            <a:endParaRPr lang="en-US" dirty="0"/>
          </a:p>
          <a:p>
            <a:r>
              <a:rPr lang="en-US" dirty="0" err="1"/>
              <a:t>Itaalia</a:t>
            </a:r>
            <a:r>
              <a:rPr lang="en-US" dirty="0"/>
              <a:t> </a:t>
            </a:r>
            <a:r>
              <a:rPr lang="en-US" dirty="0" err="1"/>
              <a:t>juhis</a:t>
            </a:r>
            <a:endParaRPr lang="en-US" dirty="0"/>
          </a:p>
          <a:p>
            <a:pPr lvl="1"/>
            <a:r>
              <a:rPr lang="en-US" dirty="0"/>
              <a:t>Igale </a:t>
            </a:r>
            <a:r>
              <a:rPr lang="en-US" dirty="0" err="1"/>
              <a:t>kihile</a:t>
            </a:r>
            <a:r>
              <a:rPr lang="en-US" dirty="0"/>
              <a:t> </a:t>
            </a:r>
            <a:r>
              <a:rPr lang="en-US" dirty="0" err="1"/>
              <a:t>rakendatakse</a:t>
            </a:r>
            <a:r>
              <a:rPr lang="en-US" dirty="0"/>
              <a:t> just </a:t>
            </a:r>
            <a:r>
              <a:rPr lang="en-US" dirty="0" err="1"/>
              <a:t>sellel</a:t>
            </a:r>
            <a:r>
              <a:rPr lang="en-US" dirty="0"/>
              <a:t> </a:t>
            </a:r>
            <a:r>
              <a:rPr lang="en-US" dirty="0" err="1"/>
              <a:t>kihil</a:t>
            </a:r>
            <a:r>
              <a:rPr lang="en-US" dirty="0"/>
              <a:t> </a:t>
            </a:r>
            <a:r>
              <a:rPr lang="en-US" dirty="0" err="1"/>
              <a:t>tööolukorras</a:t>
            </a:r>
            <a:r>
              <a:rPr lang="en-US" dirty="0"/>
              <a:t> </a:t>
            </a:r>
            <a:r>
              <a:rPr lang="en-US" dirty="0" err="1"/>
              <a:t>esinevat</a:t>
            </a:r>
            <a:r>
              <a:rPr lang="en-US" dirty="0"/>
              <a:t> </a:t>
            </a:r>
            <a:r>
              <a:rPr lang="en-US" dirty="0" err="1"/>
              <a:t>pinget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mõõtmiseks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189C3-FEAF-640C-5458-9DC6D7E98E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387" y="1795289"/>
            <a:ext cx="6699011" cy="50323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84E4-C533-0D83-2DC1-D7E34092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647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0C8F-07B3-9FED-633E-4E353BCD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Kolm </a:t>
            </a:r>
            <a:r>
              <a:rPr lang="en-US" dirty="0" err="1"/>
              <a:t>kergdeflektomeetrite</a:t>
            </a:r>
            <a:r>
              <a:rPr lang="en-US" dirty="0"/>
              <a:t> (LWD) </a:t>
            </a:r>
            <a:r>
              <a:rPr lang="en-US" dirty="0" err="1"/>
              <a:t>koolkonda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A15BE-179F-F8E8-919B-2D8764DD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71973" cy="4351338"/>
          </a:xfrm>
        </p:spPr>
        <p:txBody>
          <a:bodyPr/>
          <a:lstStyle/>
          <a:p>
            <a:pPr lvl="1"/>
            <a:r>
              <a:rPr lang="en-US" dirty="0"/>
              <a:t>Saksa = Zorn, HMP</a:t>
            </a:r>
          </a:p>
          <a:p>
            <a:pPr lvl="1"/>
            <a:r>
              <a:rPr lang="en-US" dirty="0"/>
              <a:t>Taani = </a:t>
            </a:r>
            <a:r>
              <a:rPr lang="en-US" dirty="0" err="1"/>
              <a:t>Dynatest</a:t>
            </a:r>
            <a:r>
              <a:rPr lang="en-US" dirty="0"/>
              <a:t>, </a:t>
            </a:r>
            <a:r>
              <a:rPr lang="en-US" dirty="0" err="1"/>
              <a:t>Sweco</a:t>
            </a:r>
            <a:r>
              <a:rPr lang="en-US" dirty="0"/>
              <a:t> Prima</a:t>
            </a:r>
          </a:p>
          <a:p>
            <a:pPr lvl="1"/>
            <a:r>
              <a:rPr lang="en-US" dirty="0" err="1"/>
              <a:t>Soome</a:t>
            </a:r>
            <a:r>
              <a:rPr lang="en-US" dirty="0"/>
              <a:t> = Loadman, Inspector</a:t>
            </a:r>
          </a:p>
          <a:p>
            <a:r>
              <a:rPr lang="en-US" dirty="0" err="1"/>
              <a:t>Kõigil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põhimõte</a:t>
            </a:r>
            <a:r>
              <a:rPr lang="en-US" dirty="0"/>
              <a:t> – </a:t>
            </a:r>
            <a:r>
              <a:rPr lang="en-US" dirty="0" err="1"/>
              <a:t>langeva</a:t>
            </a:r>
            <a:r>
              <a:rPr lang="en-US" dirty="0"/>
              <a:t> </a:t>
            </a:r>
            <a:r>
              <a:rPr lang="en-US" dirty="0" err="1"/>
              <a:t>raskuse</a:t>
            </a:r>
            <a:r>
              <a:rPr lang="en-US" dirty="0"/>
              <a:t> </a:t>
            </a:r>
            <a:r>
              <a:rPr lang="en-US" dirty="0" err="1"/>
              <a:t>mõõteseeria</a:t>
            </a:r>
            <a:r>
              <a:rPr lang="en-US" dirty="0"/>
              <a:t> 6…8 </a:t>
            </a:r>
            <a:r>
              <a:rPr lang="en-US" dirty="0" err="1"/>
              <a:t>lööki</a:t>
            </a:r>
            <a:endParaRPr lang="en-US" dirty="0"/>
          </a:p>
          <a:p>
            <a:r>
              <a:rPr lang="en-US" dirty="0" err="1"/>
              <a:t>Seeria</a:t>
            </a:r>
            <a:r>
              <a:rPr lang="en-US" dirty="0"/>
              <a:t> </a:t>
            </a:r>
            <a:r>
              <a:rPr lang="en-US" dirty="0" err="1"/>
              <a:t>käigus</a:t>
            </a:r>
            <a:r>
              <a:rPr lang="en-US" dirty="0"/>
              <a:t> </a:t>
            </a:r>
            <a:r>
              <a:rPr lang="en-US" dirty="0" err="1"/>
              <a:t>toimunud</a:t>
            </a:r>
            <a:r>
              <a:rPr lang="en-US" dirty="0"/>
              <a:t> </a:t>
            </a:r>
            <a:r>
              <a:rPr lang="en-US" dirty="0" err="1"/>
              <a:t>muutuse</a:t>
            </a:r>
            <a:r>
              <a:rPr lang="en-US" dirty="0"/>
              <a:t> </a:t>
            </a:r>
            <a:r>
              <a:rPr lang="en-US" dirty="0" err="1"/>
              <a:t>seos</a:t>
            </a:r>
            <a:r>
              <a:rPr lang="en-US" dirty="0"/>
              <a:t> </a:t>
            </a:r>
            <a:r>
              <a:rPr lang="en-US" dirty="0" err="1"/>
              <a:t>tihendusteguriga</a:t>
            </a:r>
            <a:r>
              <a:rPr lang="en-US" dirty="0"/>
              <a:t>???</a:t>
            </a:r>
          </a:p>
          <a:p>
            <a:pPr lvl="1"/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reeglid</a:t>
            </a:r>
            <a:r>
              <a:rPr lang="en-US" dirty="0"/>
              <a:t> </a:t>
            </a:r>
            <a:r>
              <a:rPr lang="en-US" dirty="0" err="1"/>
              <a:t>kasutavad</a:t>
            </a:r>
            <a:r>
              <a:rPr lang="en-US" dirty="0"/>
              <a:t> ka </a:t>
            </a:r>
            <a:r>
              <a:rPr lang="en-US" dirty="0" err="1"/>
              <a:t>suhtarvu</a:t>
            </a:r>
            <a:r>
              <a:rPr lang="en-US" dirty="0"/>
              <a:t> Emax/E(1) mis peaks </a:t>
            </a:r>
            <a:r>
              <a:rPr lang="en-US" dirty="0" err="1"/>
              <a:t>kirjeldama</a:t>
            </a:r>
            <a:r>
              <a:rPr lang="en-US" dirty="0"/>
              <a:t> </a:t>
            </a:r>
            <a:r>
              <a:rPr lang="en-US" dirty="0" err="1"/>
              <a:t>tihendustegurit</a:t>
            </a:r>
            <a:r>
              <a:rPr lang="en-US" dirty="0"/>
              <a:t> (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hästi</a:t>
            </a:r>
            <a:r>
              <a:rPr lang="en-US" dirty="0"/>
              <a:t> </a:t>
            </a:r>
            <a:r>
              <a:rPr lang="en-US" dirty="0" err="1"/>
              <a:t>materjal</a:t>
            </a:r>
            <a:r>
              <a:rPr lang="en-US" dirty="0"/>
              <a:t> on </a:t>
            </a:r>
            <a:r>
              <a:rPr lang="en-US" dirty="0" err="1"/>
              <a:t>tihendatud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Kasutuses</a:t>
            </a:r>
            <a:r>
              <a:rPr lang="en-US" dirty="0"/>
              <a:t> </a:t>
            </a:r>
            <a:r>
              <a:rPr lang="en-US" dirty="0" err="1"/>
              <a:t>InfraRYL</a:t>
            </a:r>
            <a:r>
              <a:rPr lang="en-US" dirty="0"/>
              <a:t>/</a:t>
            </a:r>
            <a:r>
              <a:rPr lang="en-US" dirty="0" err="1"/>
              <a:t>MaaRYL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VAID </a:t>
            </a:r>
            <a:r>
              <a:rPr lang="en-US" dirty="0" err="1"/>
              <a:t>kaevetööde</a:t>
            </a:r>
            <a:r>
              <a:rPr lang="en-US" dirty="0"/>
              <a:t> </a:t>
            </a:r>
            <a:r>
              <a:rPr lang="en-US" dirty="0" err="1"/>
              <a:t>taastäite</a:t>
            </a:r>
            <a:r>
              <a:rPr lang="en-US" dirty="0"/>
              <a:t> ja </a:t>
            </a:r>
            <a:r>
              <a:rPr lang="en-US" dirty="0" err="1"/>
              <a:t>aluspinnase</a:t>
            </a:r>
            <a:r>
              <a:rPr lang="en-US" dirty="0"/>
              <a:t> </a:t>
            </a:r>
            <a:r>
              <a:rPr lang="en-US" dirty="0" err="1"/>
              <a:t>kontrollis</a:t>
            </a:r>
            <a:endParaRPr lang="en-US" dirty="0"/>
          </a:p>
          <a:p>
            <a:pPr lvl="1"/>
            <a:r>
              <a:rPr lang="en-US" dirty="0" err="1"/>
              <a:t>Inspectori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on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mõeldud</a:t>
            </a:r>
            <a:r>
              <a:rPr lang="en-US" dirty="0"/>
              <a:t> </a:t>
            </a:r>
            <a:r>
              <a:rPr lang="en-US" dirty="0" err="1"/>
              <a:t>suhtarv</a:t>
            </a:r>
            <a:r>
              <a:rPr lang="en-US" dirty="0"/>
              <a:t> E(6…8)/E2</a:t>
            </a:r>
          </a:p>
          <a:p>
            <a:pPr lvl="1"/>
            <a:r>
              <a:rPr lang="en-US" dirty="0"/>
              <a:t>KUID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katsed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näidanud</a:t>
            </a:r>
            <a:r>
              <a:rPr lang="en-US" dirty="0"/>
              <a:t> </a:t>
            </a:r>
            <a:r>
              <a:rPr lang="en-US" dirty="0" err="1"/>
              <a:t>ühelgi</a:t>
            </a:r>
            <a:r>
              <a:rPr lang="en-US" dirty="0"/>
              <a:t> LWD </a:t>
            </a:r>
            <a:r>
              <a:rPr lang="en-US" dirty="0" err="1"/>
              <a:t>seadmel</a:t>
            </a:r>
            <a:r>
              <a:rPr lang="en-US" dirty="0"/>
              <a:t> </a:t>
            </a:r>
            <a:r>
              <a:rPr lang="en-US" dirty="0" err="1"/>
              <a:t>seost</a:t>
            </a:r>
            <a:r>
              <a:rPr lang="en-US" dirty="0"/>
              <a:t> </a:t>
            </a:r>
            <a:r>
              <a:rPr lang="en-US" dirty="0" err="1"/>
              <a:t>tihendusteguriga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2A02F-54C2-A6F3-8F1B-6601533B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3583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4632-8ABA-8D72-04A6-7CDBECE1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39" y="1997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mõõtmine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koolkond</a:t>
            </a:r>
            <a:br>
              <a:rPr lang="en-US" dirty="0"/>
            </a:br>
            <a:r>
              <a:rPr lang="en-US" dirty="0"/>
              <a:t>Loadman ja Inspector</a:t>
            </a:r>
            <a:br>
              <a:rPr lang="en-US" dirty="0"/>
            </a:br>
            <a:r>
              <a:rPr lang="en-US" sz="3100" dirty="0" err="1"/>
              <a:t>Korrelatsioon</a:t>
            </a:r>
            <a:r>
              <a:rPr lang="en-US" sz="3100" dirty="0"/>
              <a:t> </a:t>
            </a:r>
            <a:r>
              <a:rPr lang="en-US" sz="3100" dirty="0" err="1"/>
              <a:t>tihendusteguri</a:t>
            </a:r>
            <a:r>
              <a:rPr lang="en-US" sz="3100" dirty="0"/>
              <a:t> ja </a:t>
            </a:r>
            <a:r>
              <a:rPr lang="en-US" sz="3100" dirty="0" err="1"/>
              <a:t>plaatkoormuskatsega</a:t>
            </a:r>
            <a:r>
              <a:rPr lang="en-US" sz="3100" dirty="0"/>
              <a:t> </a:t>
            </a:r>
            <a:r>
              <a:rPr lang="en-US" sz="3100" dirty="0" err="1"/>
              <a:t>puudub</a:t>
            </a:r>
            <a:endParaRPr lang="en-US" sz="3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7EC5D-462C-F95D-82FC-FB5809065B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" y="1934484"/>
            <a:ext cx="7752535" cy="2472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24C9A-754F-B13B-0A1B-FE816B0406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9" y="4709849"/>
            <a:ext cx="7749737" cy="2072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E8D9E-C093-0E0A-34ED-6F20AD3F215A}"/>
              </a:ext>
            </a:extLst>
          </p:cNvPr>
          <p:cNvSpPr txBox="1"/>
          <p:nvPr/>
        </p:nvSpPr>
        <p:spPr>
          <a:xfrm>
            <a:off x="7935523" y="4319277"/>
            <a:ext cx="39993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Englo</a:t>
            </a:r>
            <a:r>
              <a:rPr lang="en-US" dirty="0"/>
              <a:t> </a:t>
            </a:r>
            <a:r>
              <a:rPr lang="en-US" dirty="0" err="1"/>
              <a:t>kergdeflektomeeter</a:t>
            </a:r>
            <a:endParaRPr lang="en-US" dirty="0"/>
          </a:p>
          <a:p>
            <a:r>
              <a:rPr lang="en-US" dirty="0" err="1"/>
              <a:t>Koopia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Loadman-</a:t>
            </a:r>
            <a:r>
              <a:rPr lang="en-US" dirty="0" err="1"/>
              <a:t>seadmest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Töörežiim</a:t>
            </a:r>
            <a:r>
              <a:rPr lang="en-US" dirty="0"/>
              <a:t> – </a:t>
            </a:r>
            <a:r>
              <a:rPr lang="en-US" dirty="0" err="1"/>
              <a:t>kõrge</a:t>
            </a:r>
            <a:r>
              <a:rPr lang="en-US" dirty="0"/>
              <a:t> </a:t>
            </a:r>
            <a:r>
              <a:rPr lang="en-US" dirty="0" err="1"/>
              <a:t>pinge</a:t>
            </a:r>
            <a:r>
              <a:rPr lang="en-US" dirty="0"/>
              <a:t>, </a:t>
            </a:r>
            <a:r>
              <a:rPr lang="en-US" dirty="0" err="1"/>
              <a:t>lühike</a:t>
            </a:r>
            <a:r>
              <a:rPr lang="en-US" dirty="0"/>
              <a:t> </a:t>
            </a:r>
            <a:r>
              <a:rPr lang="en-US" dirty="0" err="1"/>
              <a:t>impulss</a:t>
            </a:r>
            <a:endParaRPr lang="en-US" dirty="0"/>
          </a:p>
          <a:p>
            <a:r>
              <a:rPr lang="en-US" dirty="0" err="1"/>
              <a:t>Eestis</a:t>
            </a:r>
            <a:r>
              <a:rPr lang="en-US" dirty="0"/>
              <a:t> </a:t>
            </a:r>
            <a:r>
              <a:rPr lang="en-US" dirty="0" err="1"/>
              <a:t>laialt</a:t>
            </a:r>
            <a:r>
              <a:rPr lang="en-US" dirty="0"/>
              <a:t> </a:t>
            </a:r>
            <a:r>
              <a:rPr lang="en-US" dirty="0" err="1"/>
              <a:t>levinud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ebatäpne</a:t>
            </a:r>
            <a:endParaRPr lang="en-US" dirty="0"/>
          </a:p>
          <a:p>
            <a:r>
              <a:rPr lang="en-US" dirty="0"/>
              <a:t>MKM M101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nõutud</a:t>
            </a:r>
            <a:r>
              <a:rPr lang="en-US" dirty="0"/>
              <a:t> </a:t>
            </a:r>
            <a:r>
              <a:rPr lang="en-US" dirty="0" err="1"/>
              <a:t>seade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3B4C0-218E-3DAD-B05F-C6A510FF6E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583" y="0"/>
            <a:ext cx="2825469" cy="41469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6DA7C-A79B-BAED-1C06-4C0E05EB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2537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5D13-729A-437F-7196-8E2CE633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28" y="365125"/>
            <a:ext cx="10921872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mõõtmine</a:t>
            </a:r>
            <a:r>
              <a:rPr lang="en-US" dirty="0"/>
              <a:t> – Saksa </a:t>
            </a:r>
            <a:r>
              <a:rPr lang="en-US" dirty="0" err="1"/>
              <a:t>koolkond</a:t>
            </a:r>
            <a:br>
              <a:rPr lang="en-US" dirty="0"/>
            </a:br>
            <a:r>
              <a:rPr lang="en-US" sz="2700" dirty="0"/>
              <a:t>Hea </a:t>
            </a:r>
            <a:r>
              <a:rPr lang="en-US" sz="2700" dirty="0" err="1"/>
              <a:t>korrelatsioon</a:t>
            </a:r>
            <a:r>
              <a:rPr lang="en-US" sz="2700" dirty="0"/>
              <a:t> </a:t>
            </a:r>
            <a:r>
              <a:rPr lang="en-US" sz="2700" dirty="0" err="1"/>
              <a:t>tihendusteguriga</a:t>
            </a:r>
            <a:r>
              <a:rPr lang="en-US" sz="2700" dirty="0"/>
              <a:t> </a:t>
            </a:r>
            <a:r>
              <a:rPr lang="en-US" sz="2700" dirty="0" err="1"/>
              <a:t>liivadel</a:t>
            </a:r>
            <a:r>
              <a:rPr lang="en-US" sz="2700" dirty="0"/>
              <a:t> ja </a:t>
            </a:r>
            <a:r>
              <a:rPr lang="en-US" sz="2700" dirty="0" err="1"/>
              <a:t>aluse</a:t>
            </a:r>
            <a:r>
              <a:rPr lang="en-US" sz="2700" dirty="0"/>
              <a:t> </a:t>
            </a:r>
            <a:r>
              <a:rPr lang="en-US" sz="2700" dirty="0" err="1"/>
              <a:t>kandevõimega</a:t>
            </a:r>
            <a:r>
              <a:rPr lang="en-US" sz="2700" dirty="0"/>
              <a:t> </a:t>
            </a:r>
            <a:r>
              <a:rPr lang="en-US" sz="2700" dirty="0" err="1"/>
              <a:t>plaatkoormuskatses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2B75F-AB16-5618-8D64-EE6D6CD95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92" y="1756700"/>
            <a:ext cx="10515600" cy="4351338"/>
          </a:xfrm>
        </p:spPr>
        <p:txBody>
          <a:bodyPr/>
          <a:lstStyle/>
          <a:p>
            <a:r>
              <a:rPr lang="en-US" dirty="0"/>
              <a:t>Zorn, HMP ja </a:t>
            </a:r>
            <a:r>
              <a:rPr lang="en-US" dirty="0" err="1"/>
              <a:t>rida</a:t>
            </a:r>
            <a:r>
              <a:rPr lang="en-US" dirty="0"/>
              <a:t> </a:t>
            </a:r>
            <a:r>
              <a:rPr lang="en-US" dirty="0" err="1"/>
              <a:t>kloone</a:t>
            </a:r>
            <a:r>
              <a:rPr lang="en-US" dirty="0"/>
              <a:t> (</a:t>
            </a:r>
            <a:r>
              <a:rPr lang="en-US" dirty="0" err="1"/>
              <a:t>mh</a:t>
            </a:r>
            <a:r>
              <a:rPr lang="en-US" dirty="0"/>
              <a:t> ka </a:t>
            </a:r>
            <a:r>
              <a:rPr lang="en-US" dirty="0" err="1"/>
              <a:t>Venemaal</a:t>
            </a:r>
            <a:r>
              <a:rPr lang="en-US" dirty="0"/>
              <a:t>)</a:t>
            </a:r>
          </a:p>
          <a:p>
            <a:r>
              <a:rPr lang="en-US" dirty="0" err="1"/>
              <a:t>Reeglina</a:t>
            </a:r>
            <a:r>
              <a:rPr lang="en-US" dirty="0"/>
              <a:t>, 10 kg ja 300 mm </a:t>
            </a:r>
            <a:r>
              <a:rPr lang="en-US" dirty="0" err="1"/>
              <a:t>koormusplaat</a:t>
            </a:r>
            <a:r>
              <a:rPr lang="en-US" dirty="0"/>
              <a:t>, 100 kPa </a:t>
            </a:r>
            <a:r>
              <a:rPr lang="en-US" dirty="0" err="1"/>
              <a:t>talla</a:t>
            </a:r>
            <a:r>
              <a:rPr lang="en-US" dirty="0"/>
              <a:t> all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439065-2980-94E8-716B-26906E32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899429"/>
            <a:ext cx="2639047" cy="39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DA677-234C-E4DC-D778-3D3C11E8E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046" y="2899429"/>
            <a:ext cx="3719945" cy="3899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393B8-EF38-9F27-07C9-DA005DD78F34}"/>
              </a:ext>
            </a:extLst>
          </p:cNvPr>
          <p:cNvSpPr txBox="1"/>
          <p:nvPr/>
        </p:nvSpPr>
        <p:spPr>
          <a:xfrm>
            <a:off x="6300771" y="2968552"/>
            <a:ext cx="59494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Sobilik</a:t>
            </a:r>
            <a:r>
              <a:rPr lang="en-US" dirty="0"/>
              <a:t> </a:t>
            </a:r>
            <a:r>
              <a:rPr lang="en-US" dirty="0" err="1"/>
              <a:t>aluspinnasel</a:t>
            </a:r>
            <a:r>
              <a:rPr lang="en-US" dirty="0"/>
              <a:t> ja </a:t>
            </a:r>
            <a:r>
              <a:rPr lang="en-US" dirty="0" err="1"/>
              <a:t>liival</a:t>
            </a:r>
            <a:endParaRPr lang="en-US" dirty="0"/>
          </a:p>
          <a:p>
            <a:r>
              <a:rPr lang="en-US" dirty="0" err="1"/>
              <a:t>Töörežiim</a:t>
            </a:r>
            <a:r>
              <a:rPr lang="en-US" dirty="0"/>
              <a:t> – </a:t>
            </a:r>
            <a:r>
              <a:rPr lang="en-US" dirty="0" err="1"/>
              <a:t>madal</a:t>
            </a:r>
            <a:r>
              <a:rPr lang="en-US" dirty="0"/>
              <a:t> </a:t>
            </a:r>
            <a:r>
              <a:rPr lang="en-US" dirty="0" err="1"/>
              <a:t>pinge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fikseeritud</a:t>
            </a:r>
            <a:endParaRPr lang="en-US" dirty="0"/>
          </a:p>
          <a:p>
            <a:r>
              <a:rPr lang="en-US" dirty="0"/>
              <a:t> – </a:t>
            </a:r>
            <a:r>
              <a:rPr lang="en-US" dirty="0" err="1"/>
              <a:t>objektil</a:t>
            </a:r>
            <a:r>
              <a:rPr lang="en-US" dirty="0"/>
              <a:t> </a:t>
            </a:r>
            <a:r>
              <a:rPr lang="en-US" dirty="0" err="1"/>
              <a:t>mingeid</a:t>
            </a:r>
            <a:r>
              <a:rPr lang="en-US" dirty="0"/>
              <a:t> </a:t>
            </a:r>
            <a:r>
              <a:rPr lang="en-US" dirty="0" err="1"/>
              <a:t>valikuid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ole, </a:t>
            </a:r>
            <a:r>
              <a:rPr lang="en-US" dirty="0" err="1"/>
              <a:t>võib</a:t>
            </a:r>
            <a:r>
              <a:rPr lang="en-US" dirty="0"/>
              <a:t> ka </a:t>
            </a:r>
            <a:r>
              <a:rPr lang="en-US" dirty="0" err="1"/>
              <a:t>printida</a:t>
            </a:r>
            <a:r>
              <a:rPr lang="en-US" dirty="0"/>
              <a:t> </a:t>
            </a:r>
            <a:r>
              <a:rPr lang="en-US" dirty="0" err="1"/>
              <a:t>tulemuse</a:t>
            </a:r>
            <a:endParaRPr lang="en-US" dirty="0"/>
          </a:p>
          <a:p>
            <a:r>
              <a:rPr lang="en-US" dirty="0" err="1"/>
              <a:t>Killustikul</a:t>
            </a:r>
            <a:r>
              <a:rPr lang="en-US" dirty="0"/>
              <a:t> </a:t>
            </a:r>
            <a:r>
              <a:rPr lang="en-US" dirty="0" err="1"/>
              <a:t>mõõtmiseks</a:t>
            </a:r>
            <a:r>
              <a:rPr lang="en-US" dirty="0"/>
              <a:t> on 15 kg </a:t>
            </a:r>
            <a:r>
              <a:rPr lang="en-US" dirty="0" err="1"/>
              <a:t>raskusega</a:t>
            </a:r>
            <a:r>
              <a:rPr lang="en-US" dirty="0"/>
              <a:t> </a:t>
            </a:r>
            <a:r>
              <a:rPr lang="en-US" dirty="0" err="1"/>
              <a:t>ülaosa</a:t>
            </a:r>
            <a:endParaRPr lang="en-US" dirty="0"/>
          </a:p>
          <a:p>
            <a:r>
              <a:rPr lang="en-US" dirty="0" err="1"/>
              <a:t>Seade</a:t>
            </a:r>
            <a:r>
              <a:rPr lang="en-US" dirty="0"/>
              <a:t> </a:t>
            </a:r>
            <a:r>
              <a:rPr lang="en-US" dirty="0" err="1"/>
              <a:t>kaetud</a:t>
            </a:r>
            <a:r>
              <a:rPr lang="en-US" dirty="0"/>
              <a:t> ka USA </a:t>
            </a:r>
            <a:r>
              <a:rPr lang="en-US" dirty="0" err="1"/>
              <a:t>standardiga</a:t>
            </a:r>
            <a:endParaRPr lang="en-US" dirty="0"/>
          </a:p>
        </p:txBody>
      </p:sp>
      <p:pic>
        <p:nvPicPr>
          <p:cNvPr id="7" name="Picture 4" descr="History of the Light Wight Deflectometer HMP LFG">
            <a:extLst>
              <a:ext uri="{FF2B5EF4-FFF2-40B4-BE49-F238E27FC236}">
                <a16:creationId xmlns:a16="http://schemas.microsoft.com/office/drawing/2014/main" id="{8CD43A97-724B-2634-37C8-2043D893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213" y="4636330"/>
            <a:ext cx="6027787" cy="22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DF640-D56F-9241-F887-79FE6041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657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AB75-F55E-44FA-0353-7F34517C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9" y="365125"/>
            <a:ext cx="11717186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mõõtmine</a:t>
            </a:r>
            <a:r>
              <a:rPr lang="en-US" dirty="0"/>
              <a:t> – Taani </a:t>
            </a:r>
            <a:r>
              <a:rPr lang="en-US" dirty="0" err="1"/>
              <a:t>koolkond</a:t>
            </a:r>
            <a:br>
              <a:rPr lang="en-US" dirty="0"/>
            </a:br>
            <a:r>
              <a:rPr lang="en-US" sz="2800" dirty="0"/>
              <a:t>Hea </a:t>
            </a:r>
            <a:r>
              <a:rPr lang="en-US" sz="2800" dirty="0" err="1"/>
              <a:t>korrelatsioon</a:t>
            </a:r>
            <a:r>
              <a:rPr lang="en-US" sz="2800" dirty="0"/>
              <a:t> </a:t>
            </a:r>
            <a:r>
              <a:rPr lang="en-US" sz="2800" dirty="0" err="1"/>
              <a:t>tihendusteguriga</a:t>
            </a:r>
            <a:r>
              <a:rPr lang="en-US" sz="2800" dirty="0"/>
              <a:t> </a:t>
            </a:r>
            <a:r>
              <a:rPr lang="en-US" sz="2800" dirty="0" err="1"/>
              <a:t>liivadel</a:t>
            </a:r>
            <a:r>
              <a:rPr lang="en-US" sz="2800" dirty="0"/>
              <a:t> ja </a:t>
            </a:r>
            <a:r>
              <a:rPr lang="en-US" sz="2800" dirty="0" err="1"/>
              <a:t>aluse</a:t>
            </a:r>
            <a:r>
              <a:rPr lang="en-US" sz="2800" dirty="0"/>
              <a:t> </a:t>
            </a:r>
            <a:r>
              <a:rPr lang="en-US" sz="2800" dirty="0" err="1"/>
              <a:t>kandevõimega</a:t>
            </a:r>
            <a:r>
              <a:rPr lang="en-US" sz="2800" dirty="0"/>
              <a:t> </a:t>
            </a:r>
            <a:r>
              <a:rPr lang="en-US" sz="2800" dirty="0" err="1"/>
              <a:t>plaatkoormuskatsel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B0746-0A3D-4B3F-E2D4-BFAD61B3D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3827" y="2023209"/>
            <a:ext cx="4241502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Dynatest</a:t>
            </a:r>
            <a:r>
              <a:rPr lang="en-US" dirty="0"/>
              <a:t> LWD</a:t>
            </a:r>
          </a:p>
          <a:p>
            <a:r>
              <a:rPr lang="en-US" dirty="0"/>
              <a:t>5…20 kg, </a:t>
            </a:r>
            <a:r>
              <a:rPr lang="en-US" dirty="0" err="1"/>
              <a:t>muudetav</a:t>
            </a:r>
            <a:r>
              <a:rPr lang="en-US" dirty="0"/>
              <a:t> </a:t>
            </a:r>
            <a:r>
              <a:rPr lang="en-US" dirty="0" err="1"/>
              <a:t>kõrgus</a:t>
            </a:r>
            <a:endParaRPr lang="en-US" dirty="0"/>
          </a:p>
          <a:p>
            <a:r>
              <a:rPr lang="en-US" dirty="0"/>
              <a:t>150/300 mm </a:t>
            </a:r>
            <a:r>
              <a:rPr lang="en-US" dirty="0" err="1"/>
              <a:t>plaat</a:t>
            </a:r>
            <a:endParaRPr lang="en-US" dirty="0"/>
          </a:p>
          <a:p>
            <a:pPr lvl="1"/>
            <a:r>
              <a:rPr lang="en-US" dirty="0"/>
              <a:t>Alt: 100 mm, 200 mm</a:t>
            </a:r>
          </a:p>
          <a:p>
            <a:r>
              <a:rPr lang="en-US" dirty="0" err="1"/>
              <a:t>Kõrgtundlikud</a:t>
            </a:r>
            <a:r>
              <a:rPr lang="en-US" dirty="0"/>
              <a:t> </a:t>
            </a:r>
            <a:r>
              <a:rPr lang="en-US" dirty="0" err="1"/>
              <a:t>sensorid</a:t>
            </a:r>
            <a:endParaRPr lang="en-US" dirty="0"/>
          </a:p>
          <a:p>
            <a:r>
              <a:rPr lang="en-US" dirty="0" err="1"/>
              <a:t>Pinge</a:t>
            </a:r>
            <a:r>
              <a:rPr lang="en-US" dirty="0"/>
              <a:t> </a:t>
            </a:r>
            <a:r>
              <a:rPr lang="en-US" dirty="0" err="1"/>
              <a:t>talla</a:t>
            </a:r>
            <a:r>
              <a:rPr lang="en-US" dirty="0"/>
              <a:t> all </a:t>
            </a:r>
            <a:r>
              <a:rPr lang="en-US" dirty="0" err="1"/>
              <a:t>varieeritav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ulatuses</a:t>
            </a:r>
            <a:endParaRPr lang="en-US" dirty="0"/>
          </a:p>
          <a:p>
            <a:r>
              <a:rPr lang="en-US" dirty="0" err="1"/>
              <a:t>Reeglina</a:t>
            </a:r>
            <a:endParaRPr lang="en-US" dirty="0"/>
          </a:p>
          <a:p>
            <a:pPr lvl="1"/>
            <a:r>
              <a:rPr lang="en-US" sz="2200" dirty="0"/>
              <a:t>Liival 100, </a:t>
            </a:r>
            <a:r>
              <a:rPr lang="en-US" sz="2200" dirty="0" err="1"/>
              <a:t>killustikul</a:t>
            </a:r>
            <a:r>
              <a:rPr lang="en-US" sz="2200" dirty="0"/>
              <a:t> 300 kPa</a:t>
            </a:r>
          </a:p>
          <a:p>
            <a:r>
              <a:rPr lang="en-US" dirty="0" err="1"/>
              <a:t>Tulemus</a:t>
            </a:r>
            <a:r>
              <a:rPr lang="en-US" dirty="0"/>
              <a:t> </a:t>
            </a:r>
            <a:r>
              <a:rPr lang="en-US" dirty="0" err="1"/>
              <a:t>operatiivselt</a:t>
            </a:r>
            <a:r>
              <a:rPr lang="en-US" dirty="0"/>
              <a:t> </a:t>
            </a:r>
            <a:r>
              <a:rPr lang="en-US" dirty="0" err="1"/>
              <a:t>telefonis</a:t>
            </a:r>
            <a:endParaRPr lang="en-US" dirty="0"/>
          </a:p>
          <a:p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seade</a:t>
            </a:r>
            <a:r>
              <a:rPr lang="en-US" dirty="0"/>
              <a:t> on </a:t>
            </a:r>
            <a:r>
              <a:rPr lang="en-US" dirty="0" err="1"/>
              <a:t>kallim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konkurentidel</a:t>
            </a:r>
            <a:endParaRPr lang="en-US" dirty="0"/>
          </a:p>
          <a:p>
            <a:r>
              <a:rPr lang="en-US" dirty="0" err="1"/>
              <a:t>Seade</a:t>
            </a:r>
            <a:r>
              <a:rPr lang="en-US" dirty="0"/>
              <a:t> </a:t>
            </a:r>
            <a:r>
              <a:rPr lang="en-US" dirty="0" err="1"/>
              <a:t>kaetud</a:t>
            </a:r>
            <a:r>
              <a:rPr lang="en-US" dirty="0"/>
              <a:t> ka USA </a:t>
            </a:r>
            <a:r>
              <a:rPr lang="en-US" dirty="0" err="1"/>
              <a:t>standardiga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6289E-85C2-1843-7D57-A6F1D6E23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690"/>
            <a:ext cx="3623730" cy="5167310"/>
          </a:xfrm>
          <a:prstGeom prst="rect">
            <a:avLst/>
          </a:prstGeom>
        </p:spPr>
      </p:pic>
      <p:pic>
        <p:nvPicPr>
          <p:cNvPr id="5" name="Picture 4" descr="Image result for dynatest lwd&quot;">
            <a:extLst>
              <a:ext uri="{FF2B5EF4-FFF2-40B4-BE49-F238E27FC236}">
                <a16:creationId xmlns:a16="http://schemas.microsoft.com/office/drawing/2014/main" id="{7F27DCE7-7C5B-5410-5F7E-3E27ED33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056" y="1690688"/>
            <a:ext cx="424150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EF8AF-8C3D-24BC-4856-5F926A86C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2832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67FAC-0891-569D-AB9C-B15D366E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juhend</a:t>
            </a:r>
            <a:r>
              <a:rPr lang="en-US" dirty="0"/>
              <a:t>/norm ja </a:t>
            </a:r>
            <a:r>
              <a:rPr lang="en-US" dirty="0" err="1"/>
              <a:t>kandevõime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5AA1-E706-52CB-E8EB-92879D86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Plaatkoormuskatse</a:t>
            </a:r>
            <a:r>
              <a:rPr lang="en-US" dirty="0"/>
              <a:t> – </a:t>
            </a:r>
            <a:r>
              <a:rPr lang="en-US" dirty="0" err="1"/>
              <a:t>kataloogis</a:t>
            </a:r>
            <a:r>
              <a:rPr lang="en-US" dirty="0"/>
              <a:t> </a:t>
            </a:r>
            <a:r>
              <a:rPr lang="en-US" dirty="0" err="1"/>
              <a:t>antud</a:t>
            </a:r>
            <a:r>
              <a:rPr lang="en-US" dirty="0"/>
              <a:t> </a:t>
            </a:r>
            <a:r>
              <a:rPr lang="en-US" dirty="0" err="1"/>
              <a:t>väärtused</a:t>
            </a:r>
            <a:r>
              <a:rPr lang="en-US" dirty="0"/>
              <a:t>; Ev2/Ev1 </a:t>
            </a:r>
            <a:r>
              <a:rPr lang="en-US" dirty="0" err="1"/>
              <a:t>suhtarv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002FF-3919-8DEB-D466-640FB9D94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92" y="2381104"/>
            <a:ext cx="10679015" cy="209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3275E-0FCA-8F35-6DA3-A28E8BFA7D1C}"/>
              </a:ext>
            </a:extLst>
          </p:cNvPr>
          <p:cNvSpPr txBox="1"/>
          <p:nvPr/>
        </p:nvSpPr>
        <p:spPr>
          <a:xfrm>
            <a:off x="1018632" y="4685708"/>
            <a:ext cx="1122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Dynatest</a:t>
            </a:r>
            <a:r>
              <a:rPr lang="en-US" dirty="0"/>
              <a:t>: avg = </a:t>
            </a:r>
            <a:r>
              <a:rPr lang="en-US" dirty="0" err="1"/>
              <a:t>viie</a:t>
            </a:r>
            <a:r>
              <a:rPr lang="en-US" dirty="0"/>
              <a:t> </a:t>
            </a:r>
            <a:r>
              <a:rPr lang="en-US" dirty="0" err="1"/>
              <a:t>mõõtepunkti</a:t>
            </a:r>
            <a:r>
              <a:rPr lang="en-US" dirty="0"/>
              <a:t> </a:t>
            </a:r>
            <a:r>
              <a:rPr lang="en-US" dirty="0" err="1"/>
              <a:t>libisev</a:t>
            </a:r>
            <a:r>
              <a:rPr lang="en-US" dirty="0"/>
              <a:t> </a:t>
            </a:r>
            <a:r>
              <a:rPr lang="en-US" dirty="0" err="1"/>
              <a:t>keskväärtus</a:t>
            </a:r>
            <a:r>
              <a:rPr lang="en-US" dirty="0"/>
              <a:t>; min = </a:t>
            </a:r>
            <a:r>
              <a:rPr lang="en-US" dirty="0" err="1"/>
              <a:t>üksikmõõtmise</a:t>
            </a:r>
            <a:r>
              <a:rPr lang="en-US" dirty="0"/>
              <a:t> </a:t>
            </a:r>
            <a:r>
              <a:rPr lang="en-US" dirty="0" err="1"/>
              <a:t>miinimum</a:t>
            </a:r>
            <a:r>
              <a:rPr lang="en-US" dirty="0"/>
              <a:t>    - </a:t>
            </a:r>
            <a:r>
              <a:rPr lang="en-US" dirty="0" err="1"/>
              <a:t>tulenevalt</a:t>
            </a:r>
            <a:r>
              <a:rPr lang="en-US" dirty="0"/>
              <a:t> UK </a:t>
            </a:r>
            <a:r>
              <a:rPr lang="en-US" dirty="0" err="1"/>
              <a:t>reeglitest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1A398-EB4D-F3E5-E000-10CAEA4901EF}"/>
              </a:ext>
            </a:extLst>
          </p:cNvPr>
          <p:cNvSpPr txBox="1"/>
          <p:nvPr/>
        </p:nvSpPr>
        <p:spPr>
          <a:xfrm>
            <a:off x="756492" y="5167312"/>
            <a:ext cx="11053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Inspector –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kohustuslik</a:t>
            </a:r>
            <a:r>
              <a:rPr lang="en-US" dirty="0"/>
              <a:t> MTM M101 </a:t>
            </a:r>
            <a:r>
              <a:rPr lang="en-US" dirty="0" err="1"/>
              <a:t>järgi</a:t>
            </a:r>
            <a:r>
              <a:rPr lang="en-US" dirty="0"/>
              <a:t> – </a:t>
            </a:r>
            <a:r>
              <a:rPr lang="en-US" dirty="0" err="1"/>
              <a:t>Inspectori</a:t>
            </a:r>
            <a:r>
              <a:rPr lang="en-US" dirty="0"/>
              <a:t> </a:t>
            </a:r>
            <a:r>
              <a:rPr lang="en-US" dirty="0" err="1"/>
              <a:t>tulemused</a:t>
            </a:r>
            <a:r>
              <a:rPr lang="en-US" dirty="0"/>
              <a:t> </a:t>
            </a:r>
            <a:r>
              <a:rPr lang="en-US" dirty="0" err="1"/>
              <a:t>peaksid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1,3* </a:t>
            </a:r>
            <a:r>
              <a:rPr lang="en-US" dirty="0" err="1"/>
              <a:t>Dynatestist</a:t>
            </a:r>
            <a:r>
              <a:rPr lang="en-US" dirty="0"/>
              <a:t> </a:t>
            </a:r>
            <a:r>
              <a:rPr lang="en-US" dirty="0" err="1"/>
              <a:t>suuremad</a:t>
            </a:r>
            <a:endParaRPr lang="en-US" dirty="0"/>
          </a:p>
          <a:p>
            <a:endParaRPr lang="en-US" dirty="0"/>
          </a:p>
          <a:p>
            <a:r>
              <a:rPr lang="en-US" dirty="0"/>
              <a:t>KUID 2024 </a:t>
            </a:r>
            <a:r>
              <a:rPr lang="en-US" dirty="0" err="1"/>
              <a:t>TalTech</a:t>
            </a:r>
            <a:r>
              <a:rPr lang="en-US" dirty="0"/>
              <a:t> </a:t>
            </a:r>
            <a:r>
              <a:rPr lang="en-US" dirty="0" err="1"/>
              <a:t>uuring</a:t>
            </a:r>
            <a:r>
              <a:rPr lang="en-US" dirty="0"/>
              <a:t> </a:t>
            </a:r>
            <a:r>
              <a:rPr lang="en-US" dirty="0" err="1"/>
              <a:t>näitas</a:t>
            </a:r>
            <a:r>
              <a:rPr lang="en-US" dirty="0"/>
              <a:t> </a:t>
            </a:r>
            <a:r>
              <a:rPr lang="en-US" dirty="0" err="1"/>
              <a:t>muud</a:t>
            </a:r>
            <a:r>
              <a:rPr lang="en-US" dirty="0"/>
              <a:t>… - Inspector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mõõtevahend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pinnase</a:t>
            </a:r>
            <a:r>
              <a:rPr lang="en-US" dirty="0"/>
              <a:t> </a:t>
            </a:r>
            <a:r>
              <a:rPr lang="en-US" dirty="0" err="1"/>
              <a:t>tihendamise</a:t>
            </a:r>
            <a:r>
              <a:rPr lang="en-US" dirty="0"/>
              <a:t> </a:t>
            </a:r>
            <a:r>
              <a:rPr lang="en-US" dirty="0" err="1"/>
              <a:t>seade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2DEC1-FC3D-70F4-491C-F8677757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959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4023-C85D-3FB2-C03F-83DF7698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232"/>
            <a:ext cx="10515600" cy="1325563"/>
          </a:xfrm>
        </p:spPr>
        <p:txBody>
          <a:bodyPr/>
          <a:lstStyle/>
          <a:p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mõõteseadmete</a:t>
            </a:r>
            <a:r>
              <a:rPr lang="en-US" dirty="0"/>
              <a:t> </a:t>
            </a:r>
            <a:r>
              <a:rPr lang="en-US" dirty="0" err="1"/>
              <a:t>rakendatavus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3C3E-9F10-D64A-2148-9C51BAF90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6" y="1038604"/>
            <a:ext cx="11995540" cy="4351338"/>
          </a:xfrm>
        </p:spPr>
        <p:txBody>
          <a:bodyPr/>
          <a:lstStyle/>
          <a:p>
            <a:r>
              <a:rPr lang="en-US" dirty="0" err="1"/>
              <a:t>Võrdluskatsed</a:t>
            </a:r>
            <a:r>
              <a:rPr lang="en-US" dirty="0"/>
              <a:t> </a:t>
            </a:r>
            <a:r>
              <a:rPr lang="en-US" dirty="0" err="1"/>
              <a:t>tihendusteguri</a:t>
            </a:r>
            <a:r>
              <a:rPr lang="en-US" dirty="0"/>
              <a:t> ja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mõõtmisel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2024</a:t>
            </a:r>
            <a:r>
              <a:rPr lang="en-US" dirty="0"/>
              <a:t>)</a:t>
            </a:r>
          </a:p>
          <a:p>
            <a:r>
              <a:rPr lang="en-US" dirty="0" err="1"/>
              <a:t>Korrelatsioon</a:t>
            </a:r>
            <a:r>
              <a:rPr lang="en-US" dirty="0"/>
              <a:t> – R</a:t>
            </a:r>
            <a:r>
              <a:rPr lang="en-US" baseline="30000" dirty="0"/>
              <a:t>2</a:t>
            </a:r>
            <a:r>
              <a:rPr lang="en-US" dirty="0"/>
              <a:t> (</a:t>
            </a:r>
            <a:r>
              <a:rPr lang="en-US" sz="2400" dirty="0"/>
              <a:t>Saksa/Taani/Inspector</a:t>
            </a:r>
            <a:r>
              <a:rPr lang="en-US" dirty="0"/>
              <a:t>): </a:t>
            </a:r>
            <a:r>
              <a:rPr lang="en-US" sz="2000" dirty="0"/>
              <a:t>0,2-0,3 </a:t>
            </a:r>
            <a:r>
              <a:rPr lang="en-US" sz="2000" dirty="0" err="1"/>
              <a:t>nõrk</a:t>
            </a:r>
            <a:r>
              <a:rPr lang="en-US" sz="2000" dirty="0"/>
              <a:t>, 0,3-0,7 </a:t>
            </a:r>
            <a:r>
              <a:rPr lang="en-US" sz="2000" dirty="0" err="1"/>
              <a:t>keskmine</a:t>
            </a:r>
            <a:r>
              <a:rPr lang="en-US" sz="2000" dirty="0"/>
              <a:t>, 0,7-0,9 </a:t>
            </a:r>
            <a:r>
              <a:rPr lang="en-US" sz="2000" dirty="0" err="1"/>
              <a:t>tugev</a:t>
            </a:r>
            <a:r>
              <a:rPr lang="en-US" sz="2000" dirty="0"/>
              <a:t> </a:t>
            </a:r>
            <a:r>
              <a:rPr lang="en-US" sz="2000" dirty="0" err="1"/>
              <a:t>seos</a:t>
            </a:r>
            <a:endParaRPr lang="en-US" dirty="0"/>
          </a:p>
          <a:p>
            <a:pPr lvl="1"/>
            <a:r>
              <a:rPr lang="en-US" dirty="0" err="1"/>
              <a:t>E</a:t>
            </a:r>
            <a:r>
              <a:rPr lang="en-US" baseline="-25000" dirty="0" err="1"/>
              <a:t>Dpr</a:t>
            </a:r>
            <a:r>
              <a:rPr lang="en-US" dirty="0"/>
              <a:t> - </a:t>
            </a:r>
            <a:r>
              <a:rPr lang="en-US" dirty="0" err="1"/>
              <a:t>Kvartsliivadel</a:t>
            </a:r>
            <a:r>
              <a:rPr lang="en-US" dirty="0"/>
              <a:t> 0,78/0,83/</a:t>
            </a:r>
            <a:r>
              <a:rPr lang="en-US" dirty="0">
                <a:highlight>
                  <a:srgbClr val="FFFF00"/>
                </a:highlight>
              </a:rPr>
              <a:t>0,17</a:t>
            </a:r>
            <a:r>
              <a:rPr lang="en-US" dirty="0"/>
              <a:t>     ja      </a:t>
            </a:r>
            <a:r>
              <a:rPr lang="en-US" dirty="0" err="1"/>
              <a:t>E</a:t>
            </a:r>
            <a:r>
              <a:rPr lang="en-US" baseline="-25000" dirty="0" err="1"/>
              <a:t>Dpr</a:t>
            </a:r>
            <a:r>
              <a:rPr lang="en-US" baseline="-25000" dirty="0"/>
              <a:t> </a:t>
            </a:r>
            <a:r>
              <a:rPr lang="en-US" dirty="0"/>
              <a:t>– </a:t>
            </a:r>
            <a:r>
              <a:rPr lang="en-US" dirty="0" err="1"/>
              <a:t>paeliivadel</a:t>
            </a:r>
            <a:r>
              <a:rPr lang="en-US" dirty="0"/>
              <a:t> 0,60/0,68/0,57/0,62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V2 </a:t>
            </a:r>
            <a:r>
              <a:rPr lang="en-US" dirty="0"/>
              <a:t>– </a:t>
            </a:r>
            <a:r>
              <a:rPr lang="en-US" dirty="0" err="1"/>
              <a:t>killustikalusel</a:t>
            </a:r>
            <a:r>
              <a:rPr lang="en-US" dirty="0"/>
              <a:t> 0,76/0,79/</a:t>
            </a:r>
            <a:r>
              <a:rPr lang="en-US" dirty="0">
                <a:highlight>
                  <a:srgbClr val="FFFF00"/>
                </a:highlight>
              </a:rPr>
              <a:t>0,21/0,12</a:t>
            </a:r>
            <a:r>
              <a:rPr lang="en-US" dirty="0"/>
              <a:t>	E</a:t>
            </a:r>
            <a:r>
              <a:rPr lang="en-US" baseline="-25000" dirty="0"/>
              <a:t>FWD</a:t>
            </a:r>
            <a:r>
              <a:rPr lang="en-US" dirty="0"/>
              <a:t> </a:t>
            </a:r>
            <a:r>
              <a:rPr lang="en-US" sz="1800" dirty="0"/>
              <a:t>(707 kPa)</a:t>
            </a:r>
            <a:r>
              <a:rPr lang="en-US" dirty="0"/>
              <a:t> 0,67/0,67/0,79</a:t>
            </a:r>
          </a:p>
          <a:p>
            <a:r>
              <a:rPr lang="en-US" dirty="0" err="1"/>
              <a:t>Kvartsliivadel</a:t>
            </a:r>
            <a:r>
              <a:rPr lang="en-US" dirty="0"/>
              <a:t> on </a:t>
            </a:r>
            <a:r>
              <a:rPr lang="en-US" dirty="0" err="1"/>
              <a:t>parim</a:t>
            </a:r>
            <a:r>
              <a:rPr lang="en-US" dirty="0"/>
              <a:t> </a:t>
            </a:r>
            <a:r>
              <a:rPr lang="en-US" dirty="0" err="1"/>
              <a:t>penetromeeter</a:t>
            </a:r>
            <a:r>
              <a:rPr lang="en-US" dirty="0"/>
              <a:t> – </a:t>
            </a:r>
            <a:r>
              <a:rPr lang="en-US" sz="2000" dirty="0" err="1"/>
              <a:t>kuid</a:t>
            </a:r>
            <a:r>
              <a:rPr lang="en-US" sz="2000" dirty="0"/>
              <a:t> see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tööta</a:t>
            </a:r>
            <a:r>
              <a:rPr lang="en-US" sz="2000" dirty="0"/>
              <a:t> </a:t>
            </a:r>
            <a:r>
              <a:rPr lang="en-US" sz="2000" dirty="0" err="1"/>
              <a:t>kui</a:t>
            </a:r>
            <a:r>
              <a:rPr lang="en-US" sz="2000" dirty="0"/>
              <a:t> </a:t>
            </a:r>
            <a:r>
              <a:rPr lang="en-US" sz="2000" dirty="0" err="1"/>
              <a:t>materjalis</a:t>
            </a:r>
            <a:r>
              <a:rPr lang="en-US" sz="2000" dirty="0"/>
              <a:t> on </a:t>
            </a:r>
            <a:r>
              <a:rPr lang="en-US" sz="2000" dirty="0" err="1"/>
              <a:t>jämedat</a:t>
            </a:r>
            <a:r>
              <a:rPr lang="en-US" sz="2000" dirty="0"/>
              <a:t> </a:t>
            </a:r>
            <a:r>
              <a:rPr lang="en-US" sz="2000" dirty="0" err="1"/>
              <a:t>kraami</a:t>
            </a:r>
            <a:endParaRPr lang="en-US" sz="2000" dirty="0"/>
          </a:p>
          <a:p>
            <a:r>
              <a:rPr lang="en-US" dirty="0"/>
              <a:t>E</a:t>
            </a:r>
            <a:r>
              <a:rPr lang="en-US" baseline="-25000" dirty="0"/>
              <a:t>V2</a:t>
            </a:r>
            <a:r>
              <a:rPr lang="en-US" dirty="0"/>
              <a:t> </a:t>
            </a:r>
            <a:r>
              <a:rPr lang="en-US" dirty="0" err="1"/>
              <a:t>seos</a:t>
            </a:r>
            <a:r>
              <a:rPr lang="en-US" dirty="0"/>
              <a:t> on </a:t>
            </a:r>
            <a:r>
              <a:rPr lang="en-US" dirty="0" err="1"/>
              <a:t>võrreldav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killustikel</a:t>
            </a:r>
            <a:endParaRPr lang="en-US" sz="36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9AA08-6F3D-21A3-2C84-ACDC503090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988" y="3835292"/>
            <a:ext cx="5804012" cy="2993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DF9CA-FF1F-01DF-206D-0653DA0BA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6" y="3832037"/>
            <a:ext cx="4081393" cy="30227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D16F0-77B8-AF98-18A4-248CFEEC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79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007E-7B7C-C2C0-C43B-F4E719FE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Q4:</a:t>
            </a:r>
            <a:r>
              <a:rPr lang="en-US" dirty="0"/>
              <a:t> </a:t>
            </a:r>
            <a:r>
              <a:rPr lang="en-US" dirty="0" err="1"/>
              <a:t>Joonised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koosseisus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1C14F-47B8-AB15-DFE9-3F3D33EFB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err="1"/>
              <a:t>Pargiteede</a:t>
            </a:r>
            <a:r>
              <a:rPr lang="en-US" dirty="0"/>
              <a:t> </a:t>
            </a:r>
            <a:r>
              <a:rPr lang="en-US" dirty="0" err="1"/>
              <a:t>projekteerimisel</a:t>
            </a:r>
            <a:r>
              <a:rPr lang="en-US" dirty="0"/>
              <a:t>, </a:t>
            </a:r>
            <a:r>
              <a:rPr lang="en-US" dirty="0" err="1"/>
              <a:t>jooniste</a:t>
            </a:r>
            <a:r>
              <a:rPr lang="en-US" dirty="0"/>
              <a:t> </a:t>
            </a:r>
            <a:r>
              <a:rPr lang="en-US" dirty="0" err="1"/>
              <a:t>selgus</a:t>
            </a:r>
            <a:r>
              <a:rPr lang="en-US" dirty="0"/>
              <a:t>, </a:t>
            </a:r>
            <a:r>
              <a:rPr lang="en-US" dirty="0" err="1"/>
              <a:t>loetavus</a:t>
            </a:r>
            <a:r>
              <a:rPr lang="en-US" dirty="0"/>
              <a:t>, </a:t>
            </a:r>
            <a:r>
              <a:rPr lang="en-US" dirty="0" err="1"/>
              <a:t>minimaalne</a:t>
            </a:r>
            <a:r>
              <a:rPr lang="en-US" dirty="0"/>
              <a:t> </a:t>
            </a:r>
            <a:r>
              <a:rPr lang="en-US" dirty="0" err="1"/>
              <a:t>lõigete</a:t>
            </a:r>
            <a:r>
              <a:rPr lang="en-US" dirty="0"/>
              <a:t> </a:t>
            </a:r>
            <a:r>
              <a:rPr lang="en-US" dirty="0" err="1"/>
              <a:t>arv</a:t>
            </a:r>
            <a:r>
              <a:rPr lang="en-US" dirty="0"/>
              <a:t>? </a:t>
            </a:r>
            <a:r>
              <a:rPr lang="en-US" dirty="0" err="1"/>
              <a:t>Loetavus</a:t>
            </a:r>
            <a:r>
              <a:rPr lang="en-US" dirty="0"/>
              <a:t> on </a:t>
            </a:r>
            <a:r>
              <a:rPr lang="en-US" dirty="0" err="1"/>
              <a:t>suhteliselt</a:t>
            </a:r>
            <a:r>
              <a:rPr lang="en-US" dirty="0"/>
              <a:t> </a:t>
            </a:r>
            <a:r>
              <a:rPr lang="en-US" dirty="0" err="1"/>
              <a:t>halb</a:t>
            </a:r>
            <a:r>
              <a:rPr lang="en-US" dirty="0"/>
              <a:t> </a:t>
            </a:r>
            <a:r>
              <a:rPr lang="en-US" dirty="0" err="1"/>
              <a:t>viimasel</a:t>
            </a:r>
            <a:r>
              <a:rPr lang="en-US" dirty="0"/>
              <a:t> </a:t>
            </a:r>
            <a:r>
              <a:rPr lang="en-US" dirty="0" err="1"/>
              <a:t>ajal</a:t>
            </a:r>
            <a:r>
              <a:rPr lang="en-US" dirty="0"/>
              <a:t>. Minu </a:t>
            </a:r>
            <a:r>
              <a:rPr lang="en-US" dirty="0" err="1"/>
              <a:t>hinnangul</a:t>
            </a:r>
            <a:r>
              <a:rPr lang="en-US" dirty="0"/>
              <a:t> peaks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,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isegi</a:t>
            </a:r>
            <a:r>
              <a:rPr lang="en-US" dirty="0"/>
              <a:t>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osas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plaanilisel</a:t>
            </a:r>
            <a:r>
              <a:rPr lang="en-US" dirty="0"/>
              <a:t> </a:t>
            </a:r>
            <a:r>
              <a:rPr lang="en-US" dirty="0" err="1"/>
              <a:t>lahendusel</a:t>
            </a:r>
            <a:r>
              <a:rPr lang="en-US" dirty="0"/>
              <a:t> </a:t>
            </a:r>
            <a:r>
              <a:rPr lang="en-US" dirty="0" err="1"/>
              <a:t>eraldi</a:t>
            </a:r>
            <a:r>
              <a:rPr lang="en-US" dirty="0"/>
              <a:t> </a:t>
            </a:r>
            <a:r>
              <a:rPr lang="en-US" dirty="0" err="1"/>
              <a:t>tingmärgi</a:t>
            </a:r>
            <a:r>
              <a:rPr lang="en-US" dirty="0"/>
              <a:t> ja </a:t>
            </a:r>
            <a:r>
              <a:rPr lang="en-US" dirty="0" err="1"/>
              <a:t>lõikena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toodud</a:t>
            </a:r>
            <a:r>
              <a:rPr lang="en-US" dirty="0"/>
              <a:t>, milline </a:t>
            </a:r>
            <a:r>
              <a:rPr lang="en-US" dirty="0" err="1"/>
              <a:t>katend</a:t>
            </a:r>
            <a:r>
              <a:rPr lang="en-US" dirty="0"/>
              <a:t> ja milline </a:t>
            </a:r>
            <a:r>
              <a:rPr lang="en-US" dirty="0" err="1"/>
              <a:t>konstruktsioon</a:t>
            </a:r>
            <a:r>
              <a:rPr lang="en-US" dirty="0"/>
              <a:t>. Et ka </a:t>
            </a:r>
            <a:r>
              <a:rPr lang="en-US" dirty="0" err="1"/>
              <a:t>ehitajatel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lihtsam</a:t>
            </a:r>
            <a:r>
              <a:rPr lang="en-US" dirty="0"/>
              <a:t> </a:t>
            </a:r>
            <a:r>
              <a:rPr lang="en-US" dirty="0" err="1"/>
              <a:t>kontrollida</a:t>
            </a:r>
            <a:r>
              <a:rPr lang="en-US" dirty="0"/>
              <a:t> </a:t>
            </a:r>
            <a:r>
              <a:rPr lang="en-US" dirty="0" err="1"/>
              <a:t>mahte</a:t>
            </a:r>
            <a:r>
              <a:rPr lang="en-US" dirty="0"/>
              <a:t> ja </a:t>
            </a:r>
            <a:r>
              <a:rPr lang="en-US" dirty="0" err="1"/>
              <a:t>ehitada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00B0F0"/>
                </a:solidFill>
              </a:rPr>
              <a:t>Nõudlikkus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projekteerija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suhtes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Kuigi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täna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soovitakse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maksimaalselt</a:t>
            </a:r>
            <a:r>
              <a:rPr lang="en-US" dirty="0">
                <a:solidFill>
                  <a:srgbClr val="00B0F0"/>
                </a:solidFill>
              </a:rPr>
              <a:t> BIM </a:t>
            </a:r>
            <a:r>
              <a:rPr lang="en-US" dirty="0" err="1">
                <a:solidFill>
                  <a:srgbClr val="00B0F0"/>
                </a:solidFill>
              </a:rPr>
              <a:t>tehnoloogiat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kasutada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BIMi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puhul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mõistlik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jooniseid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üldse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mitte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nõuda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joonis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genereeritakse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süsteemis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vastavalt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vajadusele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soovile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millisest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ristlõikest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millises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ulatuses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Reeglina</a:t>
            </a:r>
            <a:r>
              <a:rPr lang="en-US" dirty="0">
                <a:solidFill>
                  <a:srgbClr val="00B0F0"/>
                </a:solidFill>
              </a:rPr>
              <a:t> on see </a:t>
            </a:r>
            <a:r>
              <a:rPr lang="en-US" dirty="0" err="1">
                <a:solidFill>
                  <a:srgbClr val="00B0F0"/>
                </a:solidFill>
              </a:rPr>
              <a:t>võimalus</a:t>
            </a:r>
            <a:r>
              <a:rPr lang="en-US" dirty="0">
                <a:solidFill>
                  <a:srgbClr val="00B0F0"/>
                </a:solidFill>
              </a:rPr>
              <a:t> ka </a:t>
            </a:r>
            <a:r>
              <a:rPr lang="en-US" dirty="0" err="1">
                <a:solidFill>
                  <a:srgbClr val="00B0F0"/>
                </a:solidFill>
              </a:rPr>
              <a:t>veidi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madalama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taseme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tarkvarades</a:t>
            </a:r>
            <a:r>
              <a:rPr lang="en-US" dirty="0">
                <a:solidFill>
                  <a:srgbClr val="00B0F0"/>
                </a:solidFill>
              </a:rPr>
              <a:t> (Civil3D) </a:t>
            </a:r>
            <a:r>
              <a:rPr lang="en-US" dirty="0" err="1">
                <a:solidFill>
                  <a:srgbClr val="00B0F0"/>
                </a:solidFill>
              </a:rPr>
              <a:t>kuid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ilmselt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tuleb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lähteülesandes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soovitav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nomenklatuur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ette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öelda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Tüüpne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projekti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koosseis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pargiteedele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juhendina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kes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koostaks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10B3A-A5DC-5398-4599-6F92C483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453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1F211-3E24-5BAB-6456-43282381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Q5:</a:t>
            </a:r>
            <a:r>
              <a:rPr lang="en-US" dirty="0"/>
              <a:t> </a:t>
            </a:r>
            <a:r>
              <a:rPr lang="en-US" dirty="0" err="1"/>
              <a:t>kandevõimemõõtmised</a:t>
            </a:r>
            <a:r>
              <a:rPr lang="en-US" dirty="0"/>
              <a:t> </a:t>
            </a:r>
            <a:r>
              <a:rPr lang="en-US" dirty="0" err="1"/>
              <a:t>pargiteedel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AB038-A9F2-1F38-16A2-5FB7F771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err="1"/>
              <a:t>Pargiteedel</a:t>
            </a:r>
            <a:r>
              <a:rPr lang="en-US" dirty="0"/>
              <a:t> </a:t>
            </a:r>
            <a:r>
              <a:rPr lang="en-US" dirty="0" err="1"/>
              <a:t>kandevõimete</a:t>
            </a:r>
            <a:r>
              <a:rPr lang="en-US" dirty="0"/>
              <a:t> </a:t>
            </a:r>
            <a:r>
              <a:rPr lang="en-US" dirty="0" err="1"/>
              <a:t>mõõtmine</a:t>
            </a:r>
            <a:r>
              <a:rPr lang="en-US" dirty="0"/>
              <a:t> – </a:t>
            </a:r>
            <a:r>
              <a:rPr lang="en-US" dirty="0" err="1"/>
              <a:t>viimasel</a:t>
            </a:r>
            <a:r>
              <a:rPr lang="en-US" dirty="0"/>
              <a:t> </a:t>
            </a:r>
            <a:r>
              <a:rPr lang="en-US" dirty="0" err="1"/>
              <a:t>ajal</a:t>
            </a:r>
            <a:r>
              <a:rPr lang="en-US" dirty="0"/>
              <a:t> </a:t>
            </a:r>
            <a:r>
              <a:rPr lang="en-US" dirty="0" err="1"/>
              <a:t>lisatakse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, et </a:t>
            </a:r>
            <a:r>
              <a:rPr lang="en-US" dirty="0" err="1"/>
              <a:t>mõõtmine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toimuma</a:t>
            </a:r>
            <a:r>
              <a:rPr lang="en-US" dirty="0"/>
              <a:t> </a:t>
            </a:r>
            <a:r>
              <a:rPr lang="en-US" dirty="0" err="1"/>
              <a:t>plaatkoormuskatsega</a:t>
            </a:r>
            <a:r>
              <a:rPr lang="en-US" dirty="0"/>
              <a:t>! </a:t>
            </a:r>
            <a:r>
              <a:rPr lang="en-US" dirty="0" err="1"/>
              <a:t>Pargiteedel</a:t>
            </a:r>
            <a:r>
              <a:rPr lang="en-US" dirty="0"/>
              <a:t>? 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keerukas</a:t>
            </a:r>
            <a:r>
              <a:rPr lang="en-US" dirty="0"/>
              <a:t> </a:t>
            </a:r>
            <a:r>
              <a:rPr lang="en-US" dirty="0" err="1"/>
              <a:t>protsess</a:t>
            </a:r>
            <a:r>
              <a:rPr lang="en-US" dirty="0"/>
              <a:t> </a:t>
            </a:r>
            <a:r>
              <a:rPr lang="en-US" dirty="0" err="1"/>
              <a:t>olemasolevate</a:t>
            </a:r>
            <a:r>
              <a:rPr lang="en-US" dirty="0"/>
              <a:t> </a:t>
            </a:r>
            <a:r>
              <a:rPr lang="en-US" dirty="0" err="1"/>
              <a:t>parkide</a:t>
            </a:r>
            <a:r>
              <a:rPr lang="en-US" dirty="0"/>
              <a:t> ja </a:t>
            </a:r>
            <a:r>
              <a:rPr lang="en-US" dirty="0" err="1"/>
              <a:t>ajalooliste</a:t>
            </a:r>
            <a:r>
              <a:rPr lang="en-US" dirty="0"/>
              <a:t> </a:t>
            </a:r>
            <a:r>
              <a:rPr lang="en-US" dirty="0" err="1"/>
              <a:t>parkide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. Kas </a:t>
            </a:r>
            <a:r>
              <a:rPr lang="en-US" dirty="0" err="1"/>
              <a:t>ei</a:t>
            </a:r>
            <a:r>
              <a:rPr lang="en-US" dirty="0"/>
              <a:t> peaks </a:t>
            </a:r>
            <a:r>
              <a:rPr lang="en-US" dirty="0" err="1"/>
              <a:t>kasutama</a:t>
            </a:r>
            <a:r>
              <a:rPr lang="en-US" dirty="0"/>
              <a:t> </a:t>
            </a:r>
            <a:r>
              <a:rPr lang="en-US" dirty="0" err="1"/>
              <a:t>väiksemamõõtmelisi</a:t>
            </a:r>
            <a:r>
              <a:rPr lang="en-US" dirty="0"/>
              <a:t> </a:t>
            </a:r>
            <a:r>
              <a:rPr lang="en-US" dirty="0" err="1"/>
              <a:t>seadmeid</a:t>
            </a:r>
            <a:r>
              <a:rPr lang="en-US" dirty="0"/>
              <a:t>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kasutatud</a:t>
            </a:r>
            <a:r>
              <a:rPr lang="en-US" dirty="0"/>
              <a:t> juba </a:t>
            </a:r>
            <a:r>
              <a:rPr lang="en-US" dirty="0" err="1"/>
              <a:t>varem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millega</a:t>
            </a:r>
            <a:r>
              <a:rPr lang="en-US" dirty="0"/>
              <a:t> </a:t>
            </a:r>
            <a:r>
              <a:rPr lang="en-US" dirty="0" err="1"/>
              <a:t>pääseb</a:t>
            </a:r>
            <a:r>
              <a:rPr lang="en-US" dirty="0"/>
              <a:t> </a:t>
            </a:r>
            <a:r>
              <a:rPr lang="en-US" dirty="0" err="1"/>
              <a:t>ligi</a:t>
            </a:r>
            <a:r>
              <a:rPr lang="en-US" dirty="0"/>
              <a:t> ja </a:t>
            </a:r>
            <a:r>
              <a:rPr lang="en-US" dirty="0" err="1"/>
              <a:t>teostada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r>
              <a:rPr lang="en-US" dirty="0" err="1"/>
              <a:t>tihedamaid</a:t>
            </a:r>
            <a:r>
              <a:rPr lang="en-US" dirty="0"/>
              <a:t> </a:t>
            </a:r>
            <a:r>
              <a:rPr lang="en-US" dirty="0" err="1"/>
              <a:t>mõõdistusi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00B0F0"/>
                </a:solidFill>
              </a:rPr>
              <a:t>Absoluutselt</a:t>
            </a:r>
            <a:r>
              <a:rPr lang="en-US" dirty="0">
                <a:solidFill>
                  <a:srgbClr val="00B0F0"/>
                </a:solidFill>
              </a:rPr>
              <a:t>. Seda </a:t>
            </a:r>
            <a:r>
              <a:rPr lang="en-US" dirty="0" err="1">
                <a:solidFill>
                  <a:srgbClr val="00B0F0"/>
                </a:solidFill>
              </a:rPr>
              <a:t>minagi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propageerin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Kuid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tehniliselt</a:t>
            </a:r>
            <a:r>
              <a:rPr lang="en-US" dirty="0">
                <a:solidFill>
                  <a:srgbClr val="00B0F0"/>
                </a:solidFill>
              </a:rPr>
              <a:t> ma </a:t>
            </a:r>
            <a:r>
              <a:rPr lang="en-US" dirty="0" err="1">
                <a:solidFill>
                  <a:srgbClr val="00B0F0"/>
                </a:solidFill>
              </a:rPr>
              <a:t>eelistan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siiski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mitte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Inspectorit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Loadmani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kloon</a:t>
            </a:r>
            <a:r>
              <a:rPr lang="en-US" dirty="0">
                <a:solidFill>
                  <a:srgbClr val="00B0F0"/>
                </a:solidFill>
              </a:rPr>
              <a:t>) </a:t>
            </a:r>
            <a:r>
              <a:rPr lang="en-US" dirty="0" err="1">
                <a:solidFill>
                  <a:srgbClr val="00B0F0"/>
                </a:solidFill>
              </a:rPr>
              <a:t>vaid</a:t>
            </a:r>
            <a:r>
              <a:rPr lang="en-US" dirty="0">
                <a:solidFill>
                  <a:srgbClr val="00B0F0"/>
                </a:solidFill>
              </a:rPr>
              <a:t> Saksa </a:t>
            </a:r>
            <a:r>
              <a:rPr lang="en-US" dirty="0" err="1">
                <a:solidFill>
                  <a:srgbClr val="00B0F0"/>
                </a:solidFill>
              </a:rPr>
              <a:t>või</a:t>
            </a:r>
            <a:r>
              <a:rPr lang="en-US" dirty="0">
                <a:solidFill>
                  <a:srgbClr val="00B0F0"/>
                </a:solidFill>
              </a:rPr>
              <a:t> Taani </a:t>
            </a:r>
            <a:r>
              <a:rPr lang="en-US" dirty="0" err="1">
                <a:solidFill>
                  <a:srgbClr val="00B0F0"/>
                </a:solidFill>
              </a:rPr>
              <a:t>koolkonna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seadmeid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Põhjusel</a:t>
            </a:r>
            <a:r>
              <a:rPr lang="en-US" dirty="0">
                <a:solidFill>
                  <a:srgbClr val="00B0F0"/>
                </a:solidFill>
              </a:rPr>
              <a:t>, et </a:t>
            </a:r>
            <a:r>
              <a:rPr lang="en-US" dirty="0" err="1">
                <a:solidFill>
                  <a:srgbClr val="00B0F0"/>
                </a:solidFill>
              </a:rPr>
              <a:t>Inspectori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pinge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talla</a:t>
            </a:r>
            <a:r>
              <a:rPr lang="en-US" dirty="0">
                <a:solidFill>
                  <a:srgbClr val="00B0F0"/>
                </a:solidFill>
              </a:rPr>
              <a:t> all on </a:t>
            </a:r>
            <a:r>
              <a:rPr lang="en-US" dirty="0" err="1">
                <a:solidFill>
                  <a:srgbClr val="00B0F0"/>
                </a:solidFill>
              </a:rPr>
              <a:t>liialt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suur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sellega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kontrollida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õhukest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ülakihti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Paremaid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seadmeid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täna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napib</a:t>
            </a:r>
            <a:r>
              <a:rPr lang="en-US" dirty="0">
                <a:solidFill>
                  <a:srgbClr val="00B0F0"/>
                </a:solidFill>
              </a:rPr>
              <a:t>, aga </a:t>
            </a:r>
            <a:r>
              <a:rPr lang="en-US" dirty="0" err="1">
                <a:solidFill>
                  <a:srgbClr val="00B0F0"/>
                </a:solidFill>
              </a:rPr>
              <a:t>napib</a:t>
            </a:r>
            <a:r>
              <a:rPr lang="en-US" dirty="0">
                <a:solidFill>
                  <a:srgbClr val="00B0F0"/>
                </a:solidFill>
              </a:rPr>
              <a:t> ka </a:t>
            </a:r>
            <a:r>
              <a:rPr lang="en-US" dirty="0" err="1">
                <a:solidFill>
                  <a:srgbClr val="00B0F0"/>
                </a:solidFill>
              </a:rPr>
              <a:t>nõudlust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Valdavalt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ehitusjuhendi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küsimus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mida</a:t>
            </a:r>
            <a:r>
              <a:rPr lang="en-US" dirty="0">
                <a:solidFill>
                  <a:srgbClr val="FF0000"/>
                </a:solidFill>
              </a:rPr>
              <a:t> OJV </a:t>
            </a:r>
            <a:r>
              <a:rPr lang="en-US" dirty="0" err="1">
                <a:solidFill>
                  <a:srgbClr val="FF0000"/>
                </a:solidFill>
              </a:rPr>
              <a:t>kontrollib</a:t>
            </a:r>
            <a:r>
              <a:rPr lang="en-US" dirty="0">
                <a:solidFill>
                  <a:srgbClr val="FF0000"/>
                </a:solidFill>
              </a:rPr>
              <a:t>. M101 </a:t>
            </a:r>
            <a:r>
              <a:rPr lang="en-US" dirty="0" err="1">
                <a:solidFill>
                  <a:srgbClr val="FF0000"/>
                </a:solidFill>
              </a:rPr>
              <a:t>muutmisega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päevakorral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984D9-2D35-41B0-6E4A-BC53B850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806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6D5F-2470-3C3E-0C4A-E76DF3A4E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Geosünteedid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C7EB6-6E10-F46A-45FB-E830FFF33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2" y="1825625"/>
            <a:ext cx="1079798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Geokangad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tõsta</a:t>
            </a:r>
            <a:r>
              <a:rPr lang="en-US" dirty="0"/>
              <a:t> </a:t>
            </a:r>
            <a:r>
              <a:rPr lang="en-US" dirty="0" err="1"/>
              <a:t>kandevõimet</a:t>
            </a:r>
            <a:endParaRPr lang="en-US" dirty="0"/>
          </a:p>
          <a:p>
            <a:r>
              <a:rPr lang="en-US" dirty="0" err="1"/>
              <a:t>Geovõrgu</a:t>
            </a:r>
            <a:r>
              <a:rPr lang="en-US" dirty="0"/>
              <a:t> ja </a:t>
            </a:r>
            <a:r>
              <a:rPr lang="en-US" dirty="0" err="1"/>
              <a:t>geokärje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tõusu</a:t>
            </a:r>
            <a:r>
              <a:rPr lang="en-US" dirty="0"/>
              <a:t> </a:t>
            </a:r>
            <a:r>
              <a:rPr lang="en-US" dirty="0" err="1"/>
              <a:t>mõju</a:t>
            </a:r>
            <a:r>
              <a:rPr lang="en-US" dirty="0"/>
              <a:t> </a:t>
            </a:r>
            <a:r>
              <a:rPr lang="en-US" dirty="0" err="1"/>
              <a:t>avaldub</a:t>
            </a:r>
            <a:r>
              <a:rPr lang="en-US" dirty="0"/>
              <a:t>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võrgu</a:t>
            </a:r>
            <a:r>
              <a:rPr lang="en-US" dirty="0"/>
              <a:t>/</a:t>
            </a:r>
            <a:r>
              <a:rPr lang="en-US" dirty="0" err="1"/>
              <a:t>kärje</a:t>
            </a:r>
            <a:r>
              <a:rPr lang="en-US" dirty="0"/>
              <a:t> </a:t>
            </a:r>
            <a:r>
              <a:rPr lang="en-US" dirty="0" err="1"/>
              <a:t>vinnastamist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kõigi</a:t>
            </a:r>
            <a:r>
              <a:rPr lang="en-US" dirty="0"/>
              <a:t> </a:t>
            </a:r>
            <a:r>
              <a:rPr lang="en-US" dirty="0" err="1"/>
              <a:t>konstruktsioonikihtide</a:t>
            </a:r>
            <a:r>
              <a:rPr lang="en-US" dirty="0"/>
              <a:t> </a:t>
            </a:r>
            <a:r>
              <a:rPr lang="en-US" dirty="0" err="1"/>
              <a:t>rajamist</a:t>
            </a:r>
            <a:r>
              <a:rPr lang="en-US" dirty="0"/>
              <a:t> ja </a:t>
            </a:r>
            <a:r>
              <a:rPr lang="en-US" dirty="0" err="1"/>
              <a:t>liikluse</a:t>
            </a:r>
            <a:r>
              <a:rPr lang="en-US" dirty="0"/>
              <a:t> all </a:t>
            </a:r>
            <a:r>
              <a:rPr lang="en-US" dirty="0" err="1"/>
              <a:t>järeltihenemist</a:t>
            </a:r>
            <a:endParaRPr lang="en-US" dirty="0"/>
          </a:p>
          <a:p>
            <a:r>
              <a:rPr lang="en-US" dirty="0" err="1"/>
              <a:t>Ühist</a:t>
            </a:r>
            <a:r>
              <a:rPr lang="en-US" dirty="0"/>
              <a:t> </a:t>
            </a:r>
            <a:r>
              <a:rPr lang="en-US" dirty="0" err="1"/>
              <a:t>mõju</a:t>
            </a:r>
            <a:r>
              <a:rPr lang="en-US" dirty="0"/>
              <a:t> </a:t>
            </a:r>
            <a:r>
              <a:rPr lang="en-US" dirty="0" err="1"/>
              <a:t>arvestamise</a:t>
            </a:r>
            <a:r>
              <a:rPr lang="en-US" dirty="0"/>
              <a:t> </a:t>
            </a:r>
            <a:r>
              <a:rPr lang="en-US" dirty="0" err="1"/>
              <a:t>metoodikat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sz="2400" dirty="0"/>
              <a:t>– </a:t>
            </a:r>
            <a:r>
              <a:rPr lang="en-US" sz="2400" dirty="0" err="1"/>
              <a:t>seetõttu</a:t>
            </a:r>
            <a:r>
              <a:rPr lang="en-US" sz="2400" dirty="0"/>
              <a:t> </a:t>
            </a:r>
            <a:r>
              <a:rPr lang="en-US" sz="2400" dirty="0" err="1"/>
              <a:t>seni</a:t>
            </a:r>
            <a:r>
              <a:rPr lang="en-US" sz="2400" dirty="0"/>
              <a:t> </a:t>
            </a:r>
            <a:r>
              <a:rPr lang="en-US" sz="2400" dirty="0" err="1"/>
              <a:t>dimensioneeritakse</a:t>
            </a:r>
            <a:r>
              <a:rPr lang="en-US" sz="2400" dirty="0"/>
              <a:t> </a:t>
            </a:r>
            <a:r>
              <a:rPr lang="en-US" sz="2400" dirty="0" err="1"/>
              <a:t>konstruktsioon</a:t>
            </a:r>
            <a:r>
              <a:rPr lang="en-US" sz="2400" dirty="0"/>
              <a:t> </a:t>
            </a:r>
            <a:r>
              <a:rPr lang="en-US" sz="2400" dirty="0" err="1"/>
              <a:t>ilma</a:t>
            </a:r>
            <a:r>
              <a:rPr lang="en-US" sz="2400" dirty="0"/>
              <a:t> </a:t>
            </a:r>
            <a:r>
              <a:rPr lang="en-US" sz="2400" dirty="0" err="1"/>
              <a:t>geosünteedita</a:t>
            </a:r>
            <a:r>
              <a:rPr lang="en-US" sz="2400" dirty="0"/>
              <a:t> ja </a:t>
            </a:r>
            <a:r>
              <a:rPr lang="en-US" sz="2400" dirty="0" err="1"/>
              <a:t>kui</a:t>
            </a:r>
            <a:r>
              <a:rPr lang="en-US" sz="2400" dirty="0"/>
              <a:t> </a:t>
            </a:r>
            <a:r>
              <a:rPr lang="en-US" sz="2400" dirty="0" err="1"/>
              <a:t>soovitakse</a:t>
            </a:r>
            <a:r>
              <a:rPr lang="en-US" sz="2400" dirty="0"/>
              <a:t>, et GS </a:t>
            </a:r>
            <a:r>
              <a:rPr lang="en-US" sz="2400" dirty="0" err="1"/>
              <a:t>rakendamine</a:t>
            </a:r>
            <a:r>
              <a:rPr lang="en-US" sz="2400" dirty="0"/>
              <a:t> </a:t>
            </a:r>
            <a:r>
              <a:rPr lang="en-US" sz="2400" dirty="0" err="1"/>
              <a:t>annaks</a:t>
            </a:r>
            <a:r>
              <a:rPr lang="en-US" sz="2400" dirty="0"/>
              <a:t> </a:t>
            </a:r>
            <a:r>
              <a:rPr lang="en-US" sz="2400" dirty="0" err="1"/>
              <a:t>materiaalset</a:t>
            </a:r>
            <a:r>
              <a:rPr lang="en-US" sz="2400" dirty="0"/>
              <a:t> </a:t>
            </a:r>
            <a:r>
              <a:rPr lang="en-US" sz="2400" dirty="0" err="1"/>
              <a:t>kokkuhoidu</a:t>
            </a:r>
            <a:r>
              <a:rPr lang="en-US" sz="2400" dirty="0"/>
              <a:t>, </a:t>
            </a:r>
            <a:r>
              <a:rPr lang="en-US" sz="2400" dirty="0" err="1"/>
              <a:t>siis</a:t>
            </a:r>
            <a:r>
              <a:rPr lang="en-US" sz="2400" dirty="0"/>
              <a:t> </a:t>
            </a:r>
            <a:r>
              <a:rPr lang="en-US" sz="2400" dirty="0" err="1"/>
              <a:t>teeb</a:t>
            </a:r>
            <a:r>
              <a:rPr lang="en-US" sz="2400" dirty="0"/>
              <a:t> GS </a:t>
            </a:r>
            <a:r>
              <a:rPr lang="en-US" sz="2400" dirty="0" err="1"/>
              <a:t>konstruktsiooni</a:t>
            </a:r>
            <a:r>
              <a:rPr lang="en-US" sz="2400" dirty="0"/>
              <a:t> </a:t>
            </a:r>
            <a:r>
              <a:rPr lang="en-US" sz="2400" dirty="0" err="1"/>
              <a:t>arvutuse</a:t>
            </a:r>
            <a:r>
              <a:rPr lang="en-US" sz="2400" dirty="0"/>
              <a:t> </a:t>
            </a:r>
            <a:r>
              <a:rPr lang="en-US" sz="2400" dirty="0" err="1"/>
              <a:t>materjali</a:t>
            </a:r>
            <a:r>
              <a:rPr lang="en-US" sz="2400" dirty="0"/>
              <a:t> </a:t>
            </a:r>
            <a:r>
              <a:rPr lang="en-US" sz="2400" dirty="0" err="1"/>
              <a:t>tootja</a:t>
            </a:r>
            <a:r>
              <a:rPr lang="en-US" sz="2400" dirty="0"/>
              <a:t>/</a:t>
            </a:r>
            <a:r>
              <a:rPr lang="en-US" sz="2400" dirty="0" err="1"/>
              <a:t>tarnija</a:t>
            </a:r>
            <a:r>
              <a:rPr lang="en-US" sz="2400" dirty="0"/>
              <a:t> ja </a:t>
            </a:r>
            <a:r>
              <a:rPr lang="en-US" sz="2400" dirty="0" err="1"/>
              <a:t>näitab</a:t>
            </a:r>
            <a:r>
              <a:rPr lang="en-US" sz="2400" dirty="0"/>
              <a:t> </a:t>
            </a:r>
            <a:r>
              <a:rPr lang="en-US" sz="2400" dirty="0" err="1"/>
              <a:t>sellega</a:t>
            </a:r>
            <a:r>
              <a:rPr lang="en-US" sz="2400" dirty="0"/>
              <a:t> </a:t>
            </a:r>
            <a:r>
              <a:rPr lang="en-US" sz="2400" dirty="0" err="1"/>
              <a:t>uued</a:t>
            </a:r>
            <a:r>
              <a:rPr lang="en-US" sz="2400" dirty="0"/>
              <a:t> </a:t>
            </a:r>
            <a:r>
              <a:rPr lang="en-US" sz="2400" dirty="0" err="1"/>
              <a:t>kihipaksused</a:t>
            </a:r>
            <a:r>
              <a:rPr lang="en-US" sz="2400" dirty="0"/>
              <a:t>, </a:t>
            </a:r>
            <a:r>
              <a:rPr lang="en-US" sz="2400" dirty="0" err="1"/>
              <a:t>kui</a:t>
            </a:r>
            <a:r>
              <a:rPr lang="en-US" sz="2400" dirty="0"/>
              <a:t> </a:t>
            </a:r>
            <a:r>
              <a:rPr lang="en-US" sz="2400" dirty="0" err="1"/>
              <a:t>kasutatakse</a:t>
            </a:r>
            <a:r>
              <a:rPr lang="en-US" sz="2400" dirty="0"/>
              <a:t> just </a:t>
            </a:r>
            <a:r>
              <a:rPr lang="en-US" sz="2400" dirty="0" err="1"/>
              <a:t>selle</a:t>
            </a:r>
            <a:r>
              <a:rPr lang="en-US" sz="2400" dirty="0"/>
              <a:t> </a:t>
            </a:r>
            <a:r>
              <a:rPr lang="en-US" sz="2400" dirty="0" err="1"/>
              <a:t>tootja</a:t>
            </a:r>
            <a:r>
              <a:rPr lang="en-US" sz="2400" dirty="0"/>
              <a:t> </a:t>
            </a:r>
            <a:r>
              <a:rPr lang="en-US" sz="2400" dirty="0" err="1"/>
              <a:t>konkreetset</a:t>
            </a:r>
            <a:r>
              <a:rPr lang="en-US" sz="2400" dirty="0"/>
              <a:t> </a:t>
            </a:r>
            <a:r>
              <a:rPr lang="en-US" sz="2400" dirty="0" err="1"/>
              <a:t>toodet</a:t>
            </a:r>
            <a:endParaRPr lang="en-US" sz="2400" dirty="0"/>
          </a:p>
          <a:p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geosünteedid</a:t>
            </a:r>
            <a:r>
              <a:rPr lang="en-US" dirty="0"/>
              <a:t> </a:t>
            </a:r>
            <a:r>
              <a:rPr lang="en-US" dirty="0" err="1"/>
              <a:t>viivad</a:t>
            </a:r>
            <a:r>
              <a:rPr lang="en-US" dirty="0"/>
              <a:t> </a:t>
            </a:r>
            <a:r>
              <a:rPr lang="en-US" dirty="0" err="1"/>
              <a:t>ehitusprotsessis</a:t>
            </a:r>
            <a:r>
              <a:rPr lang="en-US" dirty="0"/>
              <a:t> </a:t>
            </a:r>
            <a:r>
              <a:rPr lang="en-US" dirty="0" err="1"/>
              <a:t>mõõdetava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väärtused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–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geosünteet</a:t>
            </a:r>
            <a:r>
              <a:rPr lang="en-US" dirty="0"/>
              <a:t> </a:t>
            </a:r>
            <a:r>
              <a:rPr lang="en-US" dirty="0" err="1"/>
              <a:t>paikneb</a:t>
            </a:r>
            <a:r>
              <a:rPr lang="en-US" dirty="0"/>
              <a:t> </a:t>
            </a:r>
            <a:r>
              <a:rPr lang="en-US" dirty="0" err="1"/>
              <a:t>mõõteseadme</a:t>
            </a:r>
            <a:r>
              <a:rPr lang="en-US" dirty="0"/>
              <a:t> </a:t>
            </a:r>
            <a:r>
              <a:rPr lang="en-US" dirty="0" err="1"/>
              <a:t>mõjupiirkonnas</a:t>
            </a:r>
            <a:endParaRPr lang="en-US" dirty="0"/>
          </a:p>
          <a:p>
            <a:pPr lvl="1"/>
            <a:r>
              <a:rPr lang="en-US" dirty="0"/>
              <a:t>20-30%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langus</a:t>
            </a:r>
            <a:r>
              <a:rPr lang="en-US" dirty="0"/>
              <a:t> on </a:t>
            </a:r>
            <a:r>
              <a:rPr lang="en-US" dirty="0" err="1"/>
              <a:t>tavapärane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see </a:t>
            </a:r>
            <a:r>
              <a:rPr lang="en-US" dirty="0" err="1"/>
              <a:t>võib</a:t>
            </a:r>
            <a:r>
              <a:rPr lang="en-US" dirty="0"/>
              <a:t> olla ka 50%</a:t>
            </a:r>
          </a:p>
          <a:p>
            <a:pPr lvl="1"/>
            <a:r>
              <a:rPr lang="en-US" dirty="0"/>
              <a:t>Miks? </a:t>
            </a:r>
            <a:r>
              <a:rPr lang="en-US" dirty="0" err="1"/>
              <a:t>Batuudiefekt</a:t>
            </a:r>
            <a:r>
              <a:rPr lang="en-US" dirty="0"/>
              <a:t> (</a:t>
            </a:r>
            <a:r>
              <a:rPr lang="en-US" dirty="0" err="1"/>
              <a:t>vedru</a:t>
            </a:r>
            <a:r>
              <a:rPr lang="en-US" dirty="0"/>
              <a:t>, </a:t>
            </a:r>
            <a:r>
              <a:rPr lang="en-US" dirty="0" err="1"/>
              <a:t>membraan</a:t>
            </a:r>
            <a:r>
              <a:rPr lang="en-US" dirty="0"/>
              <a:t>), </a:t>
            </a:r>
            <a:r>
              <a:rPr lang="en-US" dirty="0" err="1"/>
              <a:t>materjal</a:t>
            </a:r>
            <a:r>
              <a:rPr lang="en-US" dirty="0"/>
              <a:t> </a:t>
            </a:r>
            <a:r>
              <a:rPr lang="en-US" dirty="0" err="1"/>
              <a:t>venib</a:t>
            </a:r>
            <a:r>
              <a:rPr lang="en-US" dirty="0"/>
              <a:t> (</a:t>
            </a:r>
            <a:r>
              <a:rPr lang="en-US" dirty="0" err="1"/>
              <a:t>pikeneb</a:t>
            </a:r>
            <a:r>
              <a:rPr lang="en-US" dirty="0"/>
              <a:t>) ja </a:t>
            </a:r>
            <a:r>
              <a:rPr lang="en-US" dirty="0" err="1"/>
              <a:t>omandab</a:t>
            </a:r>
            <a:r>
              <a:rPr lang="en-US" dirty="0"/>
              <a:t> </a:t>
            </a:r>
            <a:r>
              <a:rPr lang="en-US" dirty="0" err="1"/>
              <a:t>oma</a:t>
            </a:r>
            <a:r>
              <a:rPr lang="en-US" dirty="0"/>
              <a:t> </a:t>
            </a:r>
            <a:r>
              <a:rPr lang="en-US" dirty="0" err="1"/>
              <a:t>tugevuse</a:t>
            </a:r>
            <a:r>
              <a:rPr lang="en-US" dirty="0"/>
              <a:t>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pinguletõmbamist</a:t>
            </a:r>
            <a:r>
              <a:rPr lang="en-US" dirty="0"/>
              <a:t> (</a:t>
            </a:r>
            <a:r>
              <a:rPr lang="en-US" dirty="0" err="1"/>
              <a:t>nagu</a:t>
            </a:r>
            <a:r>
              <a:rPr lang="en-US" dirty="0"/>
              <a:t> </a:t>
            </a:r>
            <a:r>
              <a:rPr lang="en-US" dirty="0" err="1"/>
              <a:t>püksikumm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DDB65-6EE3-A8EF-9156-9B513DAA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5190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1D97F-3421-A95A-7019-B72B23C1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57730" cy="1325563"/>
          </a:xfrm>
        </p:spPr>
        <p:txBody>
          <a:bodyPr/>
          <a:lstStyle/>
          <a:p>
            <a:r>
              <a:rPr lang="en-US" dirty="0" err="1"/>
              <a:t>Geosünteet</a:t>
            </a:r>
            <a:r>
              <a:rPr lang="en-US" dirty="0"/>
              <a:t> – </a:t>
            </a:r>
            <a:r>
              <a:rPr lang="en-US" dirty="0" err="1"/>
              <a:t>juuretõkkeline</a:t>
            </a:r>
            <a:r>
              <a:rPr lang="en-US" dirty="0"/>
              <a:t> </a:t>
            </a:r>
            <a:r>
              <a:rPr lang="en-US" dirty="0" err="1"/>
              <a:t>termilise</a:t>
            </a:r>
            <a:r>
              <a:rPr lang="en-US" dirty="0"/>
              <a:t> </a:t>
            </a:r>
            <a:r>
              <a:rPr lang="en-US" dirty="0" err="1"/>
              <a:t>töötlusega</a:t>
            </a:r>
            <a:r>
              <a:rPr lang="en-US" dirty="0"/>
              <a:t> </a:t>
            </a:r>
            <a:r>
              <a:rPr lang="en-US" dirty="0" err="1"/>
              <a:t>geotekstiil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0100B-8D76-6B1E-FADB-2D8777D49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DuPont </a:t>
            </a:r>
            <a:r>
              <a:rPr lang="en-US" dirty="0" err="1"/>
              <a:t>Typar</a:t>
            </a:r>
            <a:r>
              <a:rPr lang="en-US" dirty="0"/>
              <a:t> SF</a:t>
            </a:r>
          </a:p>
          <a:p>
            <a:pPr lvl="1"/>
            <a:r>
              <a:rPr lang="en-US" dirty="0" err="1"/>
              <a:t>Polüpropüleen</a:t>
            </a:r>
            <a:endParaRPr lang="en-US" dirty="0"/>
          </a:p>
          <a:p>
            <a:pPr lvl="1"/>
            <a:r>
              <a:rPr lang="en-US" dirty="0"/>
              <a:t>Laseb </a:t>
            </a:r>
            <a:r>
              <a:rPr lang="en-US" dirty="0" err="1"/>
              <a:t>läbi</a:t>
            </a:r>
            <a:r>
              <a:rPr lang="en-US" dirty="0"/>
              <a:t> vee ja </a:t>
            </a:r>
            <a:r>
              <a:rPr lang="en-US" dirty="0" err="1"/>
              <a:t>õhu</a:t>
            </a:r>
            <a:endParaRPr lang="en-US" dirty="0"/>
          </a:p>
          <a:p>
            <a:pPr lvl="1"/>
            <a:r>
              <a:rPr lang="en-US" dirty="0"/>
              <a:t>Ei lase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pinnaseosakesi</a:t>
            </a:r>
            <a:r>
              <a:rPr lang="en-US" dirty="0"/>
              <a:t> (</a:t>
            </a:r>
            <a:r>
              <a:rPr lang="en-US" dirty="0" err="1"/>
              <a:t>savi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Takistab</a:t>
            </a:r>
            <a:r>
              <a:rPr lang="en-US" dirty="0"/>
              <a:t> </a:t>
            </a:r>
            <a:r>
              <a:rPr lang="en-US" dirty="0" err="1"/>
              <a:t>erosiooni</a:t>
            </a:r>
            <a:endParaRPr lang="en-US" dirty="0"/>
          </a:p>
          <a:p>
            <a:pPr lvl="1"/>
            <a:r>
              <a:rPr lang="en-US" dirty="0" err="1"/>
              <a:t>Takistab</a:t>
            </a:r>
            <a:r>
              <a:rPr lang="en-US" dirty="0"/>
              <a:t> </a:t>
            </a:r>
            <a:r>
              <a:rPr lang="en-US" dirty="0" err="1"/>
              <a:t>juuri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60E7C-C02B-19BB-F039-FC3ADFA6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114" y="45265"/>
            <a:ext cx="3749886" cy="6767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4AD20-2142-D028-F376-77DB721BD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2973"/>
            <a:ext cx="4109812" cy="2662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B1ADB-989A-7EB6-A66C-E6AE6AC89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869" y="3744520"/>
            <a:ext cx="4516662" cy="30682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8DCEC-AF47-7CC8-861B-C841BE4F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6132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97F4-207D-B794-989B-015BEA8C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53" y="365125"/>
            <a:ext cx="11768755" cy="1325563"/>
          </a:xfrm>
        </p:spPr>
        <p:txBody>
          <a:bodyPr/>
          <a:lstStyle/>
          <a:p>
            <a:r>
              <a:rPr lang="en-US" dirty="0"/>
              <a:t>Tean et </a:t>
            </a:r>
            <a:r>
              <a:rPr lang="en-US" dirty="0" err="1"/>
              <a:t>teid</a:t>
            </a:r>
            <a:r>
              <a:rPr lang="en-US" dirty="0"/>
              <a:t> </a:t>
            </a:r>
            <a:r>
              <a:rPr lang="en-US" dirty="0" err="1"/>
              <a:t>huvitab</a:t>
            </a:r>
            <a:r>
              <a:rPr lang="en-US" dirty="0"/>
              <a:t> </a:t>
            </a:r>
            <a:r>
              <a:rPr lang="en-US" dirty="0" err="1"/>
              <a:t>puude</a:t>
            </a:r>
            <a:r>
              <a:rPr lang="en-US" dirty="0"/>
              <a:t>/</a:t>
            </a:r>
            <a:r>
              <a:rPr lang="en-US" dirty="0" err="1"/>
              <a:t>põõsaste</a:t>
            </a:r>
            <a:r>
              <a:rPr lang="en-US" dirty="0"/>
              <a:t> </a:t>
            </a:r>
            <a:r>
              <a:rPr lang="en-US" dirty="0" err="1"/>
              <a:t>juurte</a:t>
            </a:r>
            <a:r>
              <a:rPr lang="en-US" dirty="0"/>
              <a:t> </a:t>
            </a:r>
            <a:r>
              <a:rPr lang="en-US" dirty="0" err="1"/>
              <a:t>kaitse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62FC5-D0F0-F1FE-D98E-A443E01C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53" y="1825625"/>
            <a:ext cx="6415176" cy="4351338"/>
          </a:xfrm>
        </p:spPr>
        <p:txBody>
          <a:bodyPr>
            <a:normAutofit/>
          </a:bodyPr>
          <a:lstStyle/>
          <a:p>
            <a:r>
              <a:rPr lang="en-US" dirty="0" err="1"/>
              <a:t>Viide</a:t>
            </a:r>
            <a:r>
              <a:rPr lang="en-US" dirty="0"/>
              <a:t>: EVS 843:2016 P8.3 Haljastus</a:t>
            </a:r>
          </a:p>
          <a:p>
            <a:r>
              <a:rPr lang="en-US" dirty="0"/>
              <a:t>Parim </a:t>
            </a:r>
            <a:r>
              <a:rPr lang="en-US" dirty="0" err="1"/>
              <a:t>kontakt</a:t>
            </a:r>
            <a:r>
              <a:rPr lang="en-US" dirty="0"/>
              <a:t> – Kadi Tuul - 5120432</a:t>
            </a:r>
          </a:p>
          <a:p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abi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pakkujatelt</a:t>
            </a:r>
            <a:r>
              <a:rPr lang="en-US" dirty="0"/>
              <a:t> – Enn Kulp, </a:t>
            </a:r>
            <a:r>
              <a:rPr lang="en-US" dirty="0" err="1"/>
              <a:t>Hydroseal</a:t>
            </a:r>
            <a:r>
              <a:rPr lang="en-US" dirty="0"/>
              <a:t> ja </a:t>
            </a:r>
            <a:r>
              <a:rPr lang="en-US" dirty="0" err="1"/>
              <a:t>Piiber</a:t>
            </a:r>
            <a:r>
              <a:rPr lang="en-US" dirty="0"/>
              <a:t> Projekt – 5059401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0A92F-B433-145F-950A-E265E24B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376" y="2385333"/>
            <a:ext cx="3693856" cy="4400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0206F-C3C7-00DE-1415-8E98D75D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078" y="1513010"/>
            <a:ext cx="1847983" cy="141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562BD-74C7-3B44-17DA-140DA2523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271" y="1362517"/>
            <a:ext cx="1713508" cy="1350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2EB88-9D16-EB1C-495C-F035F091E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547" y="1360673"/>
            <a:ext cx="1157675" cy="1350987"/>
          </a:xfrm>
          <a:prstGeom prst="rect">
            <a:avLst/>
          </a:prstGeom>
        </p:spPr>
      </p:pic>
      <p:pic>
        <p:nvPicPr>
          <p:cNvPr id="1026" name="Picture 2" descr="Pildid / - Enn Kulp 2024">
            <a:extLst>
              <a:ext uri="{FF2B5EF4-FFF2-40B4-BE49-F238E27FC236}">
                <a16:creationId xmlns:a16="http://schemas.microsoft.com/office/drawing/2014/main" id="{B8E609CC-9E8A-4402-67E7-499988AA1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47" y="3697940"/>
            <a:ext cx="2002293" cy="200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BDDDB3-380B-3EDF-3954-3F2E1D8A6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277" y="3697940"/>
            <a:ext cx="1957307" cy="1416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1F40EA-BA8B-A361-B34F-3E7E07CC6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3937" y="5243421"/>
            <a:ext cx="2051988" cy="15782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EECC43-703B-A225-07F5-E1439E063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9" y="4051533"/>
            <a:ext cx="2069731" cy="277009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EEABC59-80D6-FA00-FDBB-B4D62903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137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6C40-7914-99DC-D24E-32DD5FF5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edasi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46D3-E531-9860-2929-528F9FAF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3" y="1595718"/>
            <a:ext cx="11519646" cy="4948517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Transpordiametit</a:t>
            </a:r>
            <a:r>
              <a:rPr lang="en-US" dirty="0"/>
              <a:t> </a:t>
            </a:r>
            <a:r>
              <a:rPr lang="en-US" dirty="0" err="1"/>
              <a:t>huvitavad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riigiteed</a:t>
            </a:r>
            <a:r>
              <a:rPr lang="en-US" dirty="0"/>
              <a:t>. </a:t>
            </a:r>
          </a:p>
          <a:p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uue</a:t>
            </a:r>
            <a:r>
              <a:rPr lang="en-US" dirty="0"/>
              <a:t> </a:t>
            </a:r>
            <a:r>
              <a:rPr lang="en-US" dirty="0" err="1"/>
              <a:t>projekteerimisnormi</a:t>
            </a:r>
            <a:r>
              <a:rPr lang="en-US" dirty="0"/>
              <a:t> </a:t>
            </a:r>
            <a:r>
              <a:rPr lang="en-US" dirty="0" err="1"/>
              <a:t>vastuvõtmist</a:t>
            </a:r>
            <a:r>
              <a:rPr lang="en-US" dirty="0"/>
              <a:t> </a:t>
            </a:r>
            <a:r>
              <a:rPr lang="en-US" dirty="0" err="1"/>
              <a:t>muutuvad</a:t>
            </a:r>
            <a:r>
              <a:rPr lang="en-US" dirty="0"/>
              <a:t> </a:t>
            </a:r>
            <a:r>
              <a:rPr lang="en-US" dirty="0" err="1"/>
              <a:t>paljud</a:t>
            </a:r>
            <a:r>
              <a:rPr lang="en-US" dirty="0"/>
              <a:t> </a:t>
            </a: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juhendid</a:t>
            </a:r>
            <a:r>
              <a:rPr lang="en-US" dirty="0"/>
              <a:t>.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muutumisega</a:t>
            </a:r>
            <a:r>
              <a:rPr lang="en-US" dirty="0"/>
              <a:t> on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uuesti</a:t>
            </a:r>
            <a:r>
              <a:rPr lang="en-US" dirty="0"/>
              <a:t> </a:t>
            </a:r>
            <a:r>
              <a:rPr lang="en-US" dirty="0" err="1"/>
              <a:t>kirjutada</a:t>
            </a:r>
            <a:r>
              <a:rPr lang="en-US" dirty="0"/>
              <a:t> </a:t>
            </a:r>
            <a:r>
              <a:rPr lang="en-US" dirty="0" err="1"/>
              <a:t>kvaliteedinõuete</a:t>
            </a:r>
            <a:r>
              <a:rPr lang="en-US" dirty="0"/>
              <a:t> </a:t>
            </a:r>
            <a:r>
              <a:rPr lang="en-US" dirty="0" err="1"/>
              <a:t>juhend</a:t>
            </a:r>
            <a:r>
              <a:rPr lang="en-US" dirty="0"/>
              <a:t> (M101) ja </a:t>
            </a:r>
            <a:r>
              <a:rPr lang="en-US" dirty="0" err="1"/>
              <a:t>sellega</a:t>
            </a:r>
            <a:r>
              <a:rPr lang="en-US" dirty="0"/>
              <a:t> </a:t>
            </a:r>
            <a:r>
              <a:rPr lang="en-US" dirty="0" err="1"/>
              <a:t>koos</a:t>
            </a:r>
            <a:r>
              <a:rPr lang="en-US" dirty="0"/>
              <a:t> on </a:t>
            </a:r>
            <a:r>
              <a:rPr lang="en-US" dirty="0" err="1"/>
              <a:t>võimalus</a:t>
            </a:r>
            <a:r>
              <a:rPr lang="en-US" dirty="0"/>
              <a:t> </a:t>
            </a:r>
            <a:r>
              <a:rPr lang="en-US" dirty="0" err="1"/>
              <a:t>lahutada</a:t>
            </a:r>
            <a:r>
              <a:rPr lang="en-US" dirty="0"/>
              <a:t> </a:t>
            </a:r>
            <a:r>
              <a:rPr lang="en-US" dirty="0" err="1"/>
              <a:t>kergliiklusteede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maanteedest</a:t>
            </a:r>
            <a:r>
              <a:rPr lang="en-US" dirty="0"/>
              <a:t> ja </a:t>
            </a:r>
            <a:r>
              <a:rPr lang="en-US" dirty="0" err="1"/>
              <a:t>tänavatest</a:t>
            </a:r>
            <a:endParaRPr lang="en-US" dirty="0"/>
          </a:p>
          <a:p>
            <a:r>
              <a:rPr lang="en-US" dirty="0" err="1"/>
              <a:t>Täna</a:t>
            </a:r>
            <a:r>
              <a:rPr lang="en-US" dirty="0"/>
              <a:t> on </a:t>
            </a:r>
            <a:r>
              <a:rPr lang="en-US" dirty="0" err="1"/>
              <a:t>katmata</a:t>
            </a:r>
            <a:r>
              <a:rPr lang="en-US" dirty="0"/>
              <a:t> </a:t>
            </a:r>
            <a:r>
              <a:rPr lang="en-US" dirty="0" err="1"/>
              <a:t>linnatänavate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(aga </a:t>
            </a:r>
            <a:r>
              <a:rPr lang="en-US" dirty="0" err="1"/>
              <a:t>pargiteed</a:t>
            </a:r>
            <a:r>
              <a:rPr lang="en-US" dirty="0"/>
              <a:t> on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tänavavõrgust</a:t>
            </a:r>
            <a:r>
              <a:rPr lang="en-US" dirty="0"/>
              <a:t>). EVS 843 </a:t>
            </a:r>
            <a:r>
              <a:rPr lang="en-US" dirty="0" err="1"/>
              <a:t>suunitlus</a:t>
            </a:r>
            <a:r>
              <a:rPr lang="en-US" dirty="0"/>
              <a:t> </a:t>
            </a:r>
            <a:r>
              <a:rPr lang="en-US" dirty="0" err="1"/>
              <a:t>muutub</a:t>
            </a:r>
            <a:r>
              <a:rPr lang="en-US" dirty="0"/>
              <a:t>,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ruumilise</a:t>
            </a:r>
            <a:r>
              <a:rPr lang="en-US" dirty="0"/>
              <a:t> </a:t>
            </a:r>
            <a:r>
              <a:rPr lang="en-US" dirty="0" err="1"/>
              <a:t>planeerimise</a:t>
            </a:r>
            <a:r>
              <a:rPr lang="en-US" dirty="0"/>
              <a:t>,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tehnilise</a:t>
            </a:r>
            <a:r>
              <a:rPr lang="en-US" dirty="0"/>
              <a:t> </a:t>
            </a:r>
            <a:r>
              <a:rPr lang="en-US" dirty="0" err="1"/>
              <a:t>projekteerimise</a:t>
            </a:r>
            <a:r>
              <a:rPr lang="en-US" dirty="0"/>
              <a:t> </a:t>
            </a:r>
            <a:r>
              <a:rPr lang="en-US" dirty="0" err="1"/>
              <a:t>alusdokumendiks</a:t>
            </a:r>
            <a:r>
              <a:rPr lang="en-US" dirty="0"/>
              <a:t>.</a:t>
            </a:r>
          </a:p>
          <a:p>
            <a:r>
              <a:rPr lang="en-US" dirty="0"/>
              <a:t>Kas </a:t>
            </a:r>
            <a:r>
              <a:rPr lang="en-US" dirty="0" err="1"/>
              <a:t>tehnilise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juhis</a:t>
            </a:r>
            <a:r>
              <a:rPr lang="en-US" dirty="0"/>
              <a:t> on </a:t>
            </a:r>
            <a:r>
              <a:rPr lang="en-US" dirty="0" err="1"/>
              <a:t>Kliimaministeeriumi</a:t>
            </a:r>
            <a:r>
              <a:rPr lang="en-US" dirty="0"/>
              <a:t> (ja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haldusalas</a:t>
            </a:r>
            <a:r>
              <a:rPr lang="en-US" dirty="0"/>
              <a:t> Maa- ja </a:t>
            </a:r>
            <a:r>
              <a:rPr lang="en-US" dirty="0" err="1"/>
              <a:t>Ruumiameti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Transpordiameti</a:t>
            </a:r>
            <a:r>
              <a:rPr lang="en-US" dirty="0"/>
              <a:t>) </a:t>
            </a:r>
            <a:r>
              <a:rPr lang="en-US" dirty="0" err="1"/>
              <a:t>kapsamaa</a:t>
            </a:r>
            <a:r>
              <a:rPr lang="en-US" dirty="0"/>
              <a:t>?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korraldada</a:t>
            </a:r>
            <a:r>
              <a:rPr lang="en-US" dirty="0"/>
              <a:t> RYL </a:t>
            </a:r>
            <a:r>
              <a:rPr lang="en-US" dirty="0" err="1"/>
              <a:t>põhimõtete</a:t>
            </a:r>
            <a:r>
              <a:rPr lang="en-US" dirty="0"/>
              <a:t> </a:t>
            </a:r>
            <a:r>
              <a:rPr lang="en-US" dirty="0" err="1"/>
              <a:t>alusel</a:t>
            </a:r>
            <a:r>
              <a:rPr lang="en-US" dirty="0"/>
              <a:t> (</a:t>
            </a:r>
            <a:r>
              <a:rPr lang="en-US" dirty="0" err="1"/>
              <a:t>Taristuehituse</a:t>
            </a:r>
            <a:r>
              <a:rPr lang="en-US" dirty="0"/>
              <a:t> </a:t>
            </a:r>
            <a:r>
              <a:rPr lang="en-US" dirty="0" err="1"/>
              <a:t>liit</a:t>
            </a:r>
            <a:r>
              <a:rPr lang="en-US" dirty="0"/>
              <a:t>) </a:t>
            </a:r>
            <a:r>
              <a:rPr lang="en-US" dirty="0" err="1"/>
              <a:t>või</a:t>
            </a:r>
            <a:r>
              <a:rPr lang="en-US" dirty="0"/>
              <a:t> on see </a:t>
            </a:r>
            <a:r>
              <a:rPr lang="en-US" dirty="0" err="1"/>
              <a:t>Linnade</a:t>
            </a:r>
            <a:r>
              <a:rPr lang="en-US" dirty="0"/>
              <a:t> ja </a:t>
            </a:r>
            <a:r>
              <a:rPr lang="en-US" dirty="0" err="1"/>
              <a:t>Valdade</a:t>
            </a:r>
            <a:r>
              <a:rPr lang="en-US" dirty="0"/>
              <a:t> </a:t>
            </a:r>
            <a:r>
              <a:rPr lang="en-US" dirty="0" err="1"/>
              <a:t>Liidu</a:t>
            </a:r>
            <a:r>
              <a:rPr lang="en-US" dirty="0"/>
              <a:t> </a:t>
            </a:r>
            <a:r>
              <a:rPr lang="en-US" dirty="0" err="1"/>
              <a:t>rida</a:t>
            </a:r>
            <a:r>
              <a:rPr lang="en-US" dirty="0"/>
              <a:t>?</a:t>
            </a:r>
          </a:p>
          <a:p>
            <a:r>
              <a:rPr lang="en-US" dirty="0"/>
              <a:t>Kui </a:t>
            </a:r>
            <a:r>
              <a:rPr lang="en-US" dirty="0" err="1"/>
              <a:t>Transpordiametist</a:t>
            </a:r>
            <a:r>
              <a:rPr lang="en-US" dirty="0"/>
              <a:t> </a:t>
            </a:r>
            <a:r>
              <a:rPr lang="en-US" dirty="0" err="1"/>
              <a:t>saaks</a:t>
            </a:r>
            <a:r>
              <a:rPr lang="en-US" dirty="0"/>
              <a:t> </a:t>
            </a:r>
            <a:r>
              <a:rPr lang="en-US" dirty="0" err="1"/>
              <a:t>Liikuvusamet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peaks ka see </a:t>
            </a:r>
            <a:r>
              <a:rPr lang="en-US" dirty="0" err="1"/>
              <a:t>nende</a:t>
            </a:r>
            <a:r>
              <a:rPr lang="en-US" dirty="0"/>
              <a:t> </a:t>
            </a:r>
            <a:r>
              <a:rPr lang="en-US" dirty="0" err="1"/>
              <a:t>rida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see </a:t>
            </a:r>
            <a:r>
              <a:rPr lang="en-US" dirty="0" err="1"/>
              <a:t>eeldab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raudtee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linnalise</a:t>
            </a:r>
            <a:r>
              <a:rPr lang="en-US" dirty="0"/>
              <a:t> ala </a:t>
            </a:r>
            <a:r>
              <a:rPr lang="en-US" dirty="0" err="1"/>
              <a:t>temaatikat</a:t>
            </a:r>
            <a:r>
              <a:rPr lang="en-US" dirty="0"/>
              <a:t> – ja </a:t>
            </a:r>
            <a:r>
              <a:rPr lang="en-US" dirty="0" err="1"/>
              <a:t>isiklikult</a:t>
            </a:r>
            <a:r>
              <a:rPr lang="en-US" dirty="0"/>
              <a:t> </a:t>
            </a:r>
            <a:r>
              <a:rPr lang="en-US" dirty="0" err="1"/>
              <a:t>kahtlen</a:t>
            </a:r>
            <a:r>
              <a:rPr lang="en-US" dirty="0"/>
              <a:t>, kas </a:t>
            </a:r>
            <a:r>
              <a:rPr lang="en-US" dirty="0" err="1"/>
              <a:t>selline</a:t>
            </a:r>
            <a:r>
              <a:rPr lang="en-US" dirty="0"/>
              <a:t> </a:t>
            </a:r>
            <a:r>
              <a:rPr lang="en-US" dirty="0" err="1"/>
              <a:t>mammut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üldse</a:t>
            </a:r>
            <a:r>
              <a:rPr lang="en-US" dirty="0"/>
              <a:t> </a:t>
            </a:r>
            <a:r>
              <a:rPr lang="en-US" dirty="0" err="1"/>
              <a:t>liikumisvõimeline</a:t>
            </a:r>
            <a:r>
              <a:rPr lang="en-US" dirty="0"/>
              <a:t>.</a:t>
            </a:r>
          </a:p>
          <a:p>
            <a:r>
              <a:rPr lang="en-US" dirty="0" err="1"/>
              <a:t>Sõltumatult</a:t>
            </a:r>
            <a:r>
              <a:rPr lang="en-US" dirty="0"/>
              <a:t> </a:t>
            </a:r>
            <a:r>
              <a:rPr lang="en-US" dirty="0" err="1"/>
              <a:t>nendest</a:t>
            </a:r>
            <a:r>
              <a:rPr lang="en-US" dirty="0"/>
              <a:t> </a:t>
            </a:r>
            <a:r>
              <a:rPr lang="en-US" dirty="0" err="1"/>
              <a:t>arengutest</a:t>
            </a:r>
            <a:r>
              <a:rPr lang="en-US" dirty="0"/>
              <a:t>, on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katsepolügoon</a:t>
            </a:r>
            <a:r>
              <a:rPr lang="en-US" dirty="0"/>
              <a:t>, </a:t>
            </a:r>
            <a:r>
              <a:rPr lang="en-US" dirty="0" err="1"/>
              <a:t>katselõigud</a:t>
            </a:r>
            <a:r>
              <a:rPr lang="en-US" dirty="0"/>
              <a:t> ja </a:t>
            </a:r>
            <a:r>
              <a:rPr lang="en-US" dirty="0" err="1"/>
              <a:t>koostöö</a:t>
            </a:r>
            <a:r>
              <a:rPr lang="en-US" dirty="0"/>
              <a:t> </a:t>
            </a:r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tarnijatega</a:t>
            </a:r>
            <a:r>
              <a:rPr lang="en-US" dirty="0"/>
              <a:t>. Ei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uusi</a:t>
            </a:r>
            <a:r>
              <a:rPr lang="en-US" dirty="0"/>
              <a:t> </a:t>
            </a:r>
            <a:r>
              <a:rPr lang="en-US" dirty="0" err="1"/>
              <a:t>asju</a:t>
            </a:r>
            <a:r>
              <a:rPr lang="en-US" dirty="0"/>
              <a:t> </a:t>
            </a:r>
            <a:r>
              <a:rPr lang="en-US" dirty="0" err="1"/>
              <a:t>juurutada</a:t>
            </a:r>
            <a:r>
              <a:rPr lang="en-US" dirty="0"/>
              <a:t> </a:t>
            </a:r>
            <a:r>
              <a:rPr lang="en-US" dirty="0" err="1"/>
              <a:t>hoobilt</a:t>
            </a:r>
            <a:r>
              <a:rPr lang="en-US" dirty="0"/>
              <a:t> </a:t>
            </a:r>
            <a:r>
              <a:rPr lang="en-US" dirty="0" err="1"/>
              <a:t>keskväljakutel</a:t>
            </a:r>
            <a:r>
              <a:rPr lang="en-US" dirty="0"/>
              <a:t> ja </a:t>
            </a:r>
            <a:r>
              <a:rPr lang="en-US" dirty="0" err="1"/>
              <a:t>peatänavatel</a:t>
            </a:r>
            <a:r>
              <a:rPr lang="en-US" dirty="0"/>
              <a:t>, </a:t>
            </a:r>
            <a:r>
              <a:rPr lang="en-US" dirty="0" err="1"/>
              <a:t>alustada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väiksematest</a:t>
            </a:r>
            <a:r>
              <a:rPr lang="en-US" dirty="0"/>
              <a:t> </a:t>
            </a:r>
            <a:r>
              <a:rPr lang="en-US" dirty="0" err="1"/>
              <a:t>objektidest</a:t>
            </a:r>
            <a:r>
              <a:rPr lang="en-US" dirty="0"/>
              <a:t>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avalikus</a:t>
            </a:r>
            <a:r>
              <a:rPr lang="en-US" dirty="0"/>
              <a:t> </a:t>
            </a:r>
            <a:r>
              <a:rPr lang="en-US" dirty="0" err="1"/>
              <a:t>ruumis</a:t>
            </a:r>
            <a:r>
              <a:rPr lang="en-US" dirty="0"/>
              <a:t>. </a:t>
            </a:r>
            <a:r>
              <a:rPr lang="en-US" dirty="0" err="1"/>
              <a:t>Katsetamisega</a:t>
            </a:r>
            <a:r>
              <a:rPr lang="en-US" dirty="0"/>
              <a:t> </a:t>
            </a:r>
            <a:r>
              <a:rPr lang="en-US" dirty="0" err="1"/>
              <a:t>kaasnevad</a:t>
            </a:r>
            <a:r>
              <a:rPr lang="en-US" dirty="0"/>
              <a:t> ka </a:t>
            </a:r>
            <a:r>
              <a:rPr lang="en-US" dirty="0" err="1"/>
              <a:t>ebaõnnestumised</a:t>
            </a:r>
            <a:r>
              <a:rPr lang="en-US" dirty="0"/>
              <a:t>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tohiks</a:t>
            </a:r>
            <a:r>
              <a:rPr lang="en-US" dirty="0"/>
              <a:t> </a:t>
            </a:r>
            <a:r>
              <a:rPr lang="en-US" dirty="0" err="1"/>
              <a:t>karistada</a:t>
            </a:r>
            <a:r>
              <a:rPr lang="en-US" dirty="0"/>
              <a:t>. Kui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vastused</a:t>
            </a:r>
            <a:r>
              <a:rPr lang="en-US" dirty="0"/>
              <a:t> on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teada</a:t>
            </a:r>
            <a:r>
              <a:rPr lang="en-US" dirty="0"/>
              <a:t>, </a:t>
            </a:r>
            <a:r>
              <a:rPr lang="en-US" dirty="0" err="1"/>
              <a:t>poleks</a:t>
            </a:r>
            <a:r>
              <a:rPr lang="en-US" dirty="0"/>
              <a:t> </a:t>
            </a:r>
            <a:r>
              <a:rPr lang="en-US" dirty="0" err="1"/>
              <a:t>katsetada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7458E-7448-3AAD-844D-F34E218B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7547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20E29-0192-91D9-CFA0-D90562769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Tänud</a:t>
            </a:r>
            <a:r>
              <a:rPr lang="en-US" dirty="0"/>
              <a:t> </a:t>
            </a:r>
            <a:r>
              <a:rPr lang="en-US" dirty="0" err="1"/>
              <a:t>tähelepanu</a:t>
            </a:r>
            <a:r>
              <a:rPr lang="en-US" dirty="0"/>
              <a:t> </a:t>
            </a:r>
            <a:r>
              <a:rPr lang="en-US" dirty="0" err="1"/>
              <a:t>eest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C5766-2199-174F-A7B9-72CA4CD6D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48" y="1825625"/>
            <a:ext cx="11303638" cy="435133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T-</a:t>
            </a:r>
            <a:r>
              <a:rPr lang="en-US" dirty="0" err="1"/>
              <a:t>Konsult</a:t>
            </a:r>
            <a:r>
              <a:rPr lang="en-US" dirty="0"/>
              <a:t> OÜ, </a:t>
            </a:r>
            <a:r>
              <a:rPr lang="en-US" dirty="0" err="1"/>
              <a:t>Treiali</a:t>
            </a:r>
            <a:r>
              <a:rPr lang="en-US" dirty="0"/>
              <a:t> tee 2-205 Peetri</a:t>
            </a:r>
          </a:p>
          <a:p>
            <a:pPr lvl="1"/>
            <a:r>
              <a:rPr lang="en-US" dirty="0" err="1"/>
              <a:t>Liiklusuuring</a:t>
            </a:r>
            <a:r>
              <a:rPr lang="en-US" dirty="0"/>
              <a:t>, </a:t>
            </a:r>
            <a:r>
              <a:rPr lang="en-US" dirty="0" err="1"/>
              <a:t>konsultatsioon</a:t>
            </a:r>
            <a:r>
              <a:rPr lang="en-US" dirty="0"/>
              <a:t> ja </a:t>
            </a:r>
            <a:r>
              <a:rPr lang="en-US" dirty="0" err="1"/>
              <a:t>liiklusohutuse</a:t>
            </a:r>
            <a:r>
              <a:rPr lang="en-US" dirty="0"/>
              <a:t> audit</a:t>
            </a:r>
          </a:p>
          <a:p>
            <a:pPr lvl="1"/>
            <a:r>
              <a:rPr lang="en-US" dirty="0"/>
              <a:t>Tee </a:t>
            </a:r>
            <a:r>
              <a:rPr lang="en-US" dirty="0" err="1"/>
              <a:t>projekt</a:t>
            </a:r>
            <a:r>
              <a:rPr lang="en-US" dirty="0"/>
              <a:t>, </a:t>
            </a:r>
            <a:r>
              <a:rPr lang="en-US" dirty="0" err="1"/>
              <a:t>teetööde</a:t>
            </a:r>
            <a:r>
              <a:rPr lang="en-US" dirty="0"/>
              <a:t> </a:t>
            </a:r>
            <a:r>
              <a:rPr lang="en-US" dirty="0" err="1"/>
              <a:t>tehniline</a:t>
            </a:r>
            <a:r>
              <a:rPr lang="en-US" dirty="0"/>
              <a:t> </a:t>
            </a:r>
            <a:r>
              <a:rPr lang="en-US" dirty="0" err="1"/>
              <a:t>kirjeldus</a:t>
            </a:r>
            <a:endParaRPr lang="en-US" dirty="0"/>
          </a:p>
          <a:p>
            <a:pPr lvl="1"/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, </a:t>
            </a:r>
            <a:r>
              <a:rPr lang="en-US" dirty="0" err="1"/>
              <a:t>teekonstruktsiooni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mõõtmine</a:t>
            </a:r>
            <a:endParaRPr lang="en-US" dirty="0"/>
          </a:p>
          <a:p>
            <a:pPr lvl="1"/>
            <a:r>
              <a:rPr lang="en-US" dirty="0" err="1"/>
              <a:t>Teedevaldkonna</a:t>
            </a:r>
            <a:r>
              <a:rPr lang="en-US" dirty="0"/>
              <a:t> </a:t>
            </a:r>
            <a:r>
              <a:rPr lang="en-US" dirty="0" err="1"/>
              <a:t>uurimistöö</a:t>
            </a:r>
            <a:r>
              <a:rPr lang="en-US" dirty="0"/>
              <a:t>, </a:t>
            </a:r>
            <a:r>
              <a:rPr lang="en-US" dirty="0" err="1"/>
              <a:t>ekspertiis</a:t>
            </a:r>
            <a:r>
              <a:rPr lang="en-US" dirty="0"/>
              <a:t> ja tee audit</a:t>
            </a:r>
          </a:p>
          <a:p>
            <a:pPr lvl="1"/>
            <a:r>
              <a:rPr lang="en-US" dirty="0" err="1"/>
              <a:t>Koostöö</a:t>
            </a:r>
            <a:r>
              <a:rPr lang="en-US" dirty="0"/>
              <a:t> </a:t>
            </a:r>
            <a:r>
              <a:rPr lang="en-US" dirty="0" err="1"/>
              <a:t>juristide</a:t>
            </a:r>
            <a:r>
              <a:rPr lang="en-US" dirty="0"/>
              <a:t>/</a:t>
            </a:r>
            <a:r>
              <a:rPr lang="en-US" dirty="0" err="1"/>
              <a:t>advokaatidega</a:t>
            </a:r>
            <a:r>
              <a:rPr lang="en-US" dirty="0"/>
              <a:t> </a:t>
            </a:r>
            <a:r>
              <a:rPr lang="en-US" dirty="0" err="1"/>
              <a:t>teedevaldkonna</a:t>
            </a:r>
            <a:r>
              <a:rPr lang="en-US" dirty="0"/>
              <a:t> </a:t>
            </a:r>
            <a:r>
              <a:rPr lang="en-US" dirty="0" err="1"/>
              <a:t>teemades</a:t>
            </a:r>
            <a:endParaRPr lang="en-US" dirty="0"/>
          </a:p>
          <a:p>
            <a:pPr lvl="1"/>
            <a:r>
              <a:rPr lang="en-US" dirty="0" err="1"/>
              <a:t>TalTechi</a:t>
            </a:r>
            <a:r>
              <a:rPr lang="en-US" dirty="0"/>
              <a:t> ja </a:t>
            </a:r>
            <a:r>
              <a:rPr lang="en-US" dirty="0" err="1"/>
              <a:t>Tehnikakõrgkooli</a:t>
            </a:r>
            <a:r>
              <a:rPr lang="en-US" dirty="0"/>
              <a:t> </a:t>
            </a:r>
            <a:r>
              <a:rPr lang="en-US" dirty="0" err="1"/>
              <a:t>uuringud</a:t>
            </a:r>
            <a:r>
              <a:rPr lang="en-US" dirty="0"/>
              <a:t> ja </a:t>
            </a:r>
            <a:r>
              <a:rPr lang="en-US" dirty="0" err="1"/>
              <a:t>lõputööde</a:t>
            </a:r>
            <a:r>
              <a:rPr lang="en-US" dirty="0"/>
              <a:t> </a:t>
            </a:r>
            <a:r>
              <a:rPr lang="en-US" dirty="0" err="1"/>
              <a:t>juhendamine</a:t>
            </a:r>
            <a:endParaRPr lang="en-US" dirty="0"/>
          </a:p>
          <a:p>
            <a:r>
              <a:rPr lang="en-US" dirty="0"/>
              <a:t>Ain Kendra, </a:t>
            </a:r>
            <a:r>
              <a:rPr lang="en-US" dirty="0" err="1"/>
              <a:t>konsultant</a:t>
            </a:r>
            <a:r>
              <a:rPr lang="en-US" dirty="0"/>
              <a:t> 5171055 </a:t>
            </a:r>
            <a:r>
              <a:rPr lang="en-US" dirty="0">
                <a:hlinkClick r:id="rId2"/>
              </a:rPr>
              <a:t>ain@t-konsult.ee</a:t>
            </a:r>
            <a:endParaRPr lang="en-US" dirty="0"/>
          </a:p>
          <a:p>
            <a:r>
              <a:rPr lang="en-US" dirty="0"/>
              <a:t>Antero Thomas </a:t>
            </a:r>
            <a:r>
              <a:rPr lang="en-US" dirty="0" err="1"/>
              <a:t>Allesfeld</a:t>
            </a:r>
            <a:r>
              <a:rPr lang="en-US" dirty="0"/>
              <a:t>, </a:t>
            </a:r>
            <a:r>
              <a:rPr lang="en-US" dirty="0" err="1"/>
              <a:t>insener</a:t>
            </a:r>
            <a:r>
              <a:rPr lang="en-US" dirty="0"/>
              <a:t> 5850 9089 </a:t>
            </a:r>
            <a:r>
              <a:rPr lang="en-US" dirty="0">
                <a:hlinkClick r:id="rId3"/>
              </a:rPr>
              <a:t>antero@t-konsult.ee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Märkus</a:t>
            </a:r>
            <a:r>
              <a:rPr lang="en-US" dirty="0"/>
              <a:t>: </a:t>
            </a:r>
            <a:r>
              <a:rPr lang="en-US" sz="2000" dirty="0" err="1">
                <a:highlight>
                  <a:srgbClr val="00FFFF"/>
                </a:highlight>
              </a:rPr>
              <a:t>esitatud</a:t>
            </a:r>
            <a:r>
              <a:rPr lang="en-US" sz="2000" dirty="0">
                <a:highlight>
                  <a:srgbClr val="00FFFF"/>
                </a:highlight>
              </a:rPr>
              <a:t> info </a:t>
            </a:r>
            <a:r>
              <a:rPr lang="en-US" sz="2000" dirty="0" err="1">
                <a:highlight>
                  <a:srgbClr val="00FFFF"/>
                </a:highlight>
              </a:rPr>
              <a:t>seisuga</a:t>
            </a:r>
            <a:r>
              <a:rPr lang="en-US" sz="2000" dirty="0">
                <a:highlight>
                  <a:srgbClr val="00FFFF"/>
                </a:highlight>
              </a:rPr>
              <a:t> 10.10.2025 – </a:t>
            </a:r>
            <a:r>
              <a:rPr lang="en-US" sz="2000" dirty="0" err="1">
                <a:highlight>
                  <a:srgbClr val="00FFFF"/>
                </a:highlight>
              </a:rPr>
              <a:t>kõik</a:t>
            </a:r>
            <a:r>
              <a:rPr lang="en-US" sz="2000" dirty="0">
                <a:highlight>
                  <a:srgbClr val="00FFFF"/>
                </a:highlight>
              </a:rPr>
              <a:t> </a:t>
            </a:r>
            <a:r>
              <a:rPr lang="en-US" sz="2000" dirty="0" err="1">
                <a:highlight>
                  <a:srgbClr val="00FFFF"/>
                </a:highlight>
              </a:rPr>
              <a:t>muutub</a:t>
            </a:r>
            <a:r>
              <a:rPr lang="en-US" sz="2000" dirty="0">
                <a:highlight>
                  <a:srgbClr val="00FFFF"/>
                </a:highlight>
              </a:rPr>
              <a:t>, </a:t>
            </a:r>
            <a:r>
              <a:rPr lang="en-US" sz="2000" dirty="0" err="1">
                <a:highlight>
                  <a:srgbClr val="00FFFF"/>
                </a:highlight>
              </a:rPr>
              <a:t>nii</a:t>
            </a:r>
            <a:r>
              <a:rPr lang="en-US" sz="2000" dirty="0">
                <a:highlight>
                  <a:srgbClr val="00FFFF"/>
                </a:highlight>
              </a:rPr>
              <a:t> </a:t>
            </a:r>
            <a:r>
              <a:rPr lang="en-US" sz="2000" dirty="0" err="1">
                <a:highlight>
                  <a:srgbClr val="00FFFF"/>
                </a:highlight>
              </a:rPr>
              <a:t>normid</a:t>
            </a:r>
            <a:r>
              <a:rPr lang="en-US" sz="2000" dirty="0">
                <a:highlight>
                  <a:srgbClr val="00FFFF"/>
                </a:highlight>
              </a:rPr>
              <a:t> </a:t>
            </a:r>
            <a:r>
              <a:rPr lang="en-US" sz="2000" dirty="0" err="1">
                <a:highlight>
                  <a:srgbClr val="00FFFF"/>
                </a:highlight>
              </a:rPr>
              <a:t>juhendid</a:t>
            </a:r>
            <a:r>
              <a:rPr lang="en-US" sz="2000" dirty="0">
                <a:highlight>
                  <a:srgbClr val="00FFFF"/>
                </a:highlight>
              </a:rPr>
              <a:t> </a:t>
            </a:r>
            <a:r>
              <a:rPr lang="en-US" sz="2000" dirty="0" err="1">
                <a:highlight>
                  <a:srgbClr val="00FFFF"/>
                </a:highlight>
              </a:rPr>
              <a:t>kui</a:t>
            </a:r>
            <a:r>
              <a:rPr lang="en-US" sz="2000" dirty="0">
                <a:highlight>
                  <a:srgbClr val="00FFFF"/>
                </a:highlight>
              </a:rPr>
              <a:t> </a:t>
            </a:r>
            <a:r>
              <a:rPr lang="en-US" sz="2000" dirty="0" err="1">
                <a:highlight>
                  <a:srgbClr val="00FFFF"/>
                </a:highlight>
              </a:rPr>
              <a:t>kogemused</a:t>
            </a:r>
            <a:endParaRPr lang="en-US" dirty="0">
              <a:highlight>
                <a:srgbClr val="00FF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D6A9C-B027-12CD-1C4F-AC445400D8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" y="5895352"/>
            <a:ext cx="1965968" cy="962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5ED7E-B514-05DC-6573-2975FB4886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847" y="13935"/>
            <a:ext cx="5155719" cy="10350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B3C2-BE4B-D0E1-1FFA-F4EF138D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7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062F-B45C-3965-397B-F3E9EF8D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Q8:</a:t>
            </a:r>
            <a:r>
              <a:rPr lang="en-US" dirty="0"/>
              <a:t> </a:t>
            </a:r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etappide</a:t>
            </a:r>
            <a:r>
              <a:rPr lang="en-US" dirty="0"/>
              <a:t> (EP-PP-TP) </a:t>
            </a:r>
            <a:r>
              <a:rPr lang="en-US" dirty="0" err="1"/>
              <a:t>koosseis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FBFA3-5AD4-B802-4987-E70E06C4C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5480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err="1"/>
              <a:t>Märkused</a:t>
            </a:r>
            <a:r>
              <a:rPr lang="en-US" dirty="0"/>
              <a:t>, et, “</a:t>
            </a:r>
            <a:r>
              <a:rPr lang="en-US" dirty="0" err="1"/>
              <a:t>lahendatakse</a:t>
            </a:r>
            <a:r>
              <a:rPr lang="en-US" dirty="0"/>
              <a:t> </a:t>
            </a:r>
            <a:r>
              <a:rPr lang="en-US" dirty="0" err="1"/>
              <a:t>tööprojekti</a:t>
            </a:r>
            <a:r>
              <a:rPr lang="en-US" dirty="0"/>
              <a:t> </a:t>
            </a:r>
            <a:r>
              <a:rPr lang="en-US" dirty="0" err="1"/>
              <a:t>mahus</a:t>
            </a:r>
            <a:r>
              <a:rPr lang="en-US" dirty="0"/>
              <a:t>” </a:t>
            </a:r>
            <a:r>
              <a:rPr lang="en-US" dirty="0" err="1"/>
              <a:t>või</a:t>
            </a:r>
            <a:r>
              <a:rPr lang="en-US" dirty="0"/>
              <a:t> “</a:t>
            </a:r>
            <a:r>
              <a:rPr lang="en-US" dirty="0" err="1"/>
              <a:t>lahendatakse</a:t>
            </a:r>
            <a:r>
              <a:rPr lang="en-US" dirty="0"/>
              <a:t> </a:t>
            </a:r>
            <a:r>
              <a:rPr lang="en-US" dirty="0" err="1"/>
              <a:t>eraldi</a:t>
            </a:r>
            <a:r>
              <a:rPr lang="en-US" dirty="0"/>
              <a:t> </a:t>
            </a:r>
            <a:r>
              <a:rPr lang="en-US" dirty="0" err="1"/>
              <a:t>projektiga</a:t>
            </a:r>
            <a:r>
              <a:rPr lang="en-US" dirty="0"/>
              <a:t>”??? </a:t>
            </a:r>
            <a:r>
              <a:rPr lang="en-US" dirty="0" err="1"/>
              <a:t>Selliseid</a:t>
            </a:r>
            <a:r>
              <a:rPr lang="en-US" dirty="0"/>
              <a:t> </a:t>
            </a:r>
            <a:r>
              <a:rPr lang="en-US" dirty="0" err="1"/>
              <a:t>asju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tohiks</a:t>
            </a:r>
            <a:r>
              <a:rPr lang="en-US" dirty="0"/>
              <a:t> 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projektid</a:t>
            </a:r>
            <a:r>
              <a:rPr lang="en-US" dirty="0"/>
              <a:t> </a:t>
            </a:r>
            <a:r>
              <a:rPr lang="en-US" dirty="0" err="1"/>
              <a:t>sisaldada</a:t>
            </a:r>
            <a:r>
              <a:rPr lang="en-US" dirty="0"/>
              <a:t>. Kui just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konkreetse</a:t>
            </a:r>
            <a:r>
              <a:rPr lang="en-US" dirty="0"/>
              <a:t> </a:t>
            </a:r>
            <a:r>
              <a:rPr lang="en-US" dirty="0" err="1"/>
              <a:t>tootja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toomine</a:t>
            </a:r>
            <a:r>
              <a:rPr lang="en-US" dirty="0"/>
              <a:t> (mis on juba </a:t>
            </a:r>
            <a:r>
              <a:rPr lang="en-US" dirty="0" err="1"/>
              <a:t>tööprojekti</a:t>
            </a:r>
            <a:r>
              <a:rPr lang="en-US" dirty="0"/>
              <a:t> </a:t>
            </a:r>
            <a:r>
              <a:rPr lang="en-US" dirty="0" err="1"/>
              <a:t>maht</a:t>
            </a:r>
            <a:r>
              <a:rPr lang="en-US" dirty="0"/>
              <a:t>).</a:t>
            </a:r>
          </a:p>
          <a:p>
            <a:r>
              <a:rPr lang="en-US" dirty="0" err="1">
                <a:solidFill>
                  <a:srgbClr val="00B0F0"/>
                </a:solidFill>
              </a:rPr>
              <a:t>Eelprojektile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esitada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tööprojekti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nõudeid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Samas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soovi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tellija</a:t>
            </a:r>
            <a:r>
              <a:rPr lang="en-US" dirty="0">
                <a:solidFill>
                  <a:srgbClr val="00B0F0"/>
                </a:solidFill>
              </a:rPr>
              <a:t> ka </a:t>
            </a:r>
            <a:r>
              <a:rPr lang="en-US" dirty="0" err="1">
                <a:solidFill>
                  <a:srgbClr val="00B0F0"/>
                </a:solidFill>
              </a:rPr>
              <a:t>seda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projekteerija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jätab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mõne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valiku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lahti</a:t>
            </a:r>
            <a:r>
              <a:rPr lang="en-US" dirty="0">
                <a:solidFill>
                  <a:srgbClr val="00B0F0"/>
                </a:solidFill>
              </a:rPr>
              <a:t>. Usun et </a:t>
            </a:r>
            <a:r>
              <a:rPr lang="en-US" dirty="0" err="1">
                <a:solidFill>
                  <a:srgbClr val="00B0F0"/>
                </a:solidFill>
              </a:rPr>
              <a:t>paremad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ühesed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vastused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saame</a:t>
            </a:r>
            <a:r>
              <a:rPr lang="en-US" dirty="0">
                <a:solidFill>
                  <a:srgbClr val="00B0F0"/>
                </a:solidFill>
              </a:rPr>
              <a:t> P-E </a:t>
            </a:r>
            <a:r>
              <a:rPr lang="en-US" dirty="0" err="1">
                <a:solidFill>
                  <a:srgbClr val="00B0F0"/>
                </a:solidFill>
              </a:rPr>
              <a:t>hangetes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projekteerimis-ehitushanked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kasutatavad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tehnoloogiad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lepitakse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kokku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projekteerimisprotsessis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koos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ehitajaga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Siin</a:t>
            </a:r>
            <a:r>
              <a:rPr lang="en-US" dirty="0">
                <a:solidFill>
                  <a:srgbClr val="00B0F0"/>
                </a:solidFill>
              </a:rPr>
              <a:t> peaks aga </a:t>
            </a:r>
            <a:r>
              <a:rPr lang="en-US" dirty="0" err="1">
                <a:solidFill>
                  <a:srgbClr val="00B0F0"/>
                </a:solidFill>
              </a:rPr>
              <a:t>valikukriteeriumina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hankes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olema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analoogsed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edukad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tööd</a:t>
            </a:r>
            <a:r>
              <a:rPr lang="en-US" dirty="0">
                <a:solidFill>
                  <a:srgbClr val="00B0F0"/>
                </a:solidFill>
              </a:rPr>
              <a:t> ees.</a:t>
            </a:r>
          </a:p>
          <a:p>
            <a:r>
              <a:rPr lang="en-US" dirty="0">
                <a:solidFill>
                  <a:srgbClr val="00B0F0"/>
                </a:solidFill>
              </a:rPr>
              <a:t>Nii </a:t>
            </a:r>
            <a:r>
              <a:rPr lang="en-US" dirty="0" err="1">
                <a:solidFill>
                  <a:srgbClr val="00B0F0"/>
                </a:solidFill>
              </a:rPr>
              <a:t>mõnigi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valik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selgub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alles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kopp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maasse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lüüakse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projekti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muudatus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pole </a:t>
            </a:r>
            <a:r>
              <a:rPr lang="en-US" dirty="0" err="1">
                <a:solidFill>
                  <a:srgbClr val="00B0F0"/>
                </a:solidFill>
              </a:rPr>
              <a:t>sugugi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parem</a:t>
            </a:r>
            <a:r>
              <a:rPr lang="en-US" dirty="0">
                <a:solidFill>
                  <a:srgbClr val="00B0F0"/>
                </a:solidFill>
              </a:rPr>
              <a:t> variant</a:t>
            </a:r>
          </a:p>
          <a:p>
            <a:r>
              <a:rPr lang="en-US" dirty="0" err="1">
                <a:solidFill>
                  <a:srgbClr val="FF0000"/>
                </a:solidFill>
              </a:rPr>
              <a:t>Projektis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võib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sisse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jätta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valikuvariandid</a:t>
            </a:r>
            <a:r>
              <a:rPr lang="en-US" dirty="0">
                <a:solidFill>
                  <a:srgbClr val="FF0000"/>
                </a:solidFill>
              </a:rPr>
              <a:t>, mis on </a:t>
            </a:r>
            <a:r>
              <a:rPr lang="en-US" dirty="0" err="1">
                <a:solidFill>
                  <a:srgbClr val="FF0000"/>
                </a:solidFill>
              </a:rPr>
              <a:t>hankes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kõigile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teada</a:t>
            </a:r>
            <a:r>
              <a:rPr lang="en-US" dirty="0">
                <a:solidFill>
                  <a:srgbClr val="FF0000"/>
                </a:solidFill>
              </a:rPr>
              <a:t>. Ka </a:t>
            </a:r>
            <a:r>
              <a:rPr lang="en-US" dirty="0" err="1">
                <a:solidFill>
                  <a:srgbClr val="FF0000"/>
                </a:solidFill>
              </a:rPr>
              <a:t>võib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pakkumus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sisaldada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alternatiive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mille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valib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pakkuja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kuid</a:t>
            </a:r>
            <a:r>
              <a:rPr lang="en-US" dirty="0">
                <a:solidFill>
                  <a:srgbClr val="FF0000"/>
                </a:solidFill>
              </a:rPr>
              <a:t> see </a:t>
            </a:r>
            <a:r>
              <a:rPr lang="en-US" dirty="0" err="1">
                <a:solidFill>
                  <a:srgbClr val="FF0000"/>
                </a:solidFill>
              </a:rPr>
              <a:t>peab</a:t>
            </a:r>
            <a:r>
              <a:rPr lang="en-US" dirty="0">
                <a:solidFill>
                  <a:srgbClr val="FF0000"/>
                </a:solidFill>
              </a:rPr>
              <a:t> ka </a:t>
            </a:r>
            <a:r>
              <a:rPr lang="en-US" dirty="0" err="1">
                <a:solidFill>
                  <a:srgbClr val="FF0000"/>
                </a:solidFill>
              </a:rPr>
              <a:t>hanke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hindamise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skeemis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selgelt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lahti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olema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kirjutatud</a:t>
            </a:r>
            <a:r>
              <a:rPr lang="en-US" dirty="0">
                <a:solidFill>
                  <a:srgbClr val="FF0000"/>
                </a:solidFill>
              </a:rPr>
              <a:t>. TP </a:t>
            </a:r>
            <a:r>
              <a:rPr lang="en-US" dirty="0" err="1">
                <a:solidFill>
                  <a:srgbClr val="FF0000"/>
                </a:solidFill>
              </a:rPr>
              <a:t>faasis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koostatakse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detailsed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ehitusjoonised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lokaalsele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rajatisele</a:t>
            </a:r>
            <a:r>
              <a:rPr lang="en-US" dirty="0">
                <a:solidFill>
                  <a:srgbClr val="FF0000"/>
                </a:solidFill>
              </a:rPr>
              <a:t>, mis on </a:t>
            </a:r>
            <a:r>
              <a:rPr lang="en-US" dirty="0" err="1">
                <a:solidFill>
                  <a:srgbClr val="FF0000"/>
                </a:solidFill>
              </a:rPr>
              <a:t>projektis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kirjeldatud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üldisemalt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7F06C-98C7-17E4-BD1B-424D0364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8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C9F2-D91D-4B17-EB3E-B5FF5B832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on “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asendamine</a:t>
            </a:r>
            <a:r>
              <a:rPr lang="en-US" dirty="0"/>
              <a:t> </a:t>
            </a:r>
            <a:r>
              <a:rPr lang="en-US" dirty="0" err="1"/>
              <a:t>samaväärsega</a:t>
            </a:r>
            <a:r>
              <a:rPr lang="en-US" dirty="0"/>
              <a:t>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86A6-CF7C-8A25-0042-582B9359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825624"/>
            <a:ext cx="11470341" cy="4911351"/>
          </a:xfrm>
        </p:spPr>
        <p:txBody>
          <a:bodyPr>
            <a:normAutofit fontScale="25000" lnSpcReduction="20000"/>
          </a:bodyPr>
          <a:lstStyle/>
          <a:p>
            <a:r>
              <a:rPr lang="en-US" sz="4200" dirty="0"/>
              <a:t>MTM M2 (2015) “</a:t>
            </a:r>
            <a:r>
              <a:rPr lang="fi-FI" sz="4200" b="1" dirty="0"/>
              <a:t>Tee ehitamise ja korrashoiu terminid”</a:t>
            </a:r>
            <a:endParaRPr lang="fi-FI" sz="4200" b="1" dirty="0">
              <a:solidFill>
                <a:srgbClr val="FF0000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5600" dirty="0"/>
              <a:t>(1) Tee </a:t>
            </a:r>
            <a:r>
              <a:rPr lang="en-US" sz="5600" dirty="0" err="1"/>
              <a:t>osa</a:t>
            </a:r>
            <a:r>
              <a:rPr lang="en-US" sz="5600" dirty="0"/>
              <a:t> </a:t>
            </a:r>
            <a:r>
              <a:rPr lang="en-US" sz="5600" dirty="0" err="1"/>
              <a:t>asendamine</a:t>
            </a:r>
            <a:r>
              <a:rPr lang="en-US" sz="5600" dirty="0"/>
              <a:t> </a:t>
            </a:r>
            <a:r>
              <a:rPr lang="en-US" sz="5600" dirty="0" err="1"/>
              <a:t>samaväärsega</a:t>
            </a:r>
            <a:r>
              <a:rPr lang="en-US" sz="5600" dirty="0"/>
              <a:t> on </a:t>
            </a:r>
            <a:r>
              <a:rPr lang="en-US" sz="5600" dirty="0" err="1"/>
              <a:t>tegevus</a:t>
            </a:r>
            <a:r>
              <a:rPr lang="en-US" sz="5600" dirty="0"/>
              <a:t>, </a:t>
            </a:r>
            <a:r>
              <a:rPr lang="en-US" sz="5600" dirty="0" err="1"/>
              <a:t>mille</a:t>
            </a:r>
            <a:r>
              <a:rPr lang="en-US" sz="5600" dirty="0"/>
              <a:t> </a:t>
            </a:r>
            <a:r>
              <a:rPr lang="en-US" sz="5600" dirty="0" err="1"/>
              <a:t>käigus</a:t>
            </a:r>
            <a:r>
              <a:rPr lang="en-US" sz="5600" dirty="0"/>
              <a:t> tee </a:t>
            </a:r>
            <a:r>
              <a:rPr lang="en-US" sz="5600" dirty="0" err="1"/>
              <a:t>kahjustused</a:t>
            </a:r>
            <a:r>
              <a:rPr lang="en-US" sz="5600" dirty="0"/>
              <a:t> </a:t>
            </a:r>
            <a:r>
              <a:rPr lang="en-US" sz="5600" dirty="0" err="1"/>
              <a:t>kõrvaldatakse</a:t>
            </a:r>
            <a:r>
              <a:rPr lang="en-US" sz="5600" dirty="0"/>
              <a:t> ja </a:t>
            </a:r>
            <a:r>
              <a:rPr lang="en-US" sz="5600" dirty="0" err="1"/>
              <a:t>kulunud</a:t>
            </a:r>
            <a:r>
              <a:rPr lang="en-US" sz="5600" dirty="0"/>
              <a:t> </a:t>
            </a:r>
            <a:r>
              <a:rPr lang="en-US" sz="5600" dirty="0" err="1"/>
              <a:t>või</a:t>
            </a:r>
            <a:r>
              <a:rPr lang="en-US" sz="5600" dirty="0"/>
              <a:t> </a:t>
            </a:r>
            <a:r>
              <a:rPr lang="en-US" sz="5600" dirty="0" err="1"/>
              <a:t>kahjustatud</a:t>
            </a:r>
            <a:r>
              <a:rPr lang="en-US" sz="5600" dirty="0"/>
              <a:t> </a:t>
            </a:r>
            <a:r>
              <a:rPr lang="en-US" sz="5600" dirty="0" err="1"/>
              <a:t>osa</a:t>
            </a:r>
            <a:r>
              <a:rPr lang="en-US" sz="5600" dirty="0"/>
              <a:t> </a:t>
            </a:r>
            <a:r>
              <a:rPr lang="en-US" sz="5600" dirty="0" err="1"/>
              <a:t>asendatakse</a:t>
            </a:r>
            <a:r>
              <a:rPr lang="en-US" sz="5600" dirty="0"/>
              <a:t>. Tee </a:t>
            </a:r>
            <a:r>
              <a:rPr lang="en-US" sz="5600" dirty="0" err="1"/>
              <a:t>osa</a:t>
            </a:r>
            <a:r>
              <a:rPr lang="en-US" sz="5600" dirty="0"/>
              <a:t> </a:t>
            </a:r>
            <a:r>
              <a:rPr lang="en-US" sz="5600" dirty="0" err="1"/>
              <a:t>samaväärsega</a:t>
            </a:r>
            <a:r>
              <a:rPr lang="en-US" sz="5600" dirty="0"/>
              <a:t> </a:t>
            </a:r>
            <a:r>
              <a:rPr lang="en-US" sz="5600" dirty="0" err="1"/>
              <a:t>asendamisena</a:t>
            </a:r>
            <a:r>
              <a:rPr lang="en-US" sz="5600" dirty="0"/>
              <a:t> </a:t>
            </a:r>
            <a:r>
              <a:rPr lang="en-US" sz="5600" dirty="0" err="1"/>
              <a:t>käsitletakse</a:t>
            </a:r>
            <a:r>
              <a:rPr lang="en-US" sz="5600" dirty="0"/>
              <a:t> </a:t>
            </a:r>
            <a:r>
              <a:rPr lang="en-US" sz="5600" dirty="0" err="1"/>
              <a:t>eelkõige</a:t>
            </a:r>
            <a:r>
              <a:rPr lang="en-US" sz="5600" dirty="0"/>
              <a:t> </a:t>
            </a:r>
            <a:r>
              <a:rPr lang="en-US" sz="5600" dirty="0" err="1"/>
              <a:t>järgmisi</a:t>
            </a:r>
            <a:r>
              <a:rPr lang="en-US" sz="5600" dirty="0"/>
              <a:t> </a:t>
            </a:r>
            <a:r>
              <a:rPr lang="en-US" sz="5600" dirty="0" err="1"/>
              <a:t>tegevusi</a:t>
            </a:r>
            <a:r>
              <a:rPr lang="en-US" sz="5600" dirty="0"/>
              <a:t>:</a:t>
            </a:r>
            <a:br>
              <a:rPr lang="en-US" sz="5600" dirty="0"/>
            </a:br>
            <a:r>
              <a:rPr lang="en-US" sz="5600" dirty="0"/>
              <a:t>  1) </a:t>
            </a:r>
            <a:r>
              <a:rPr lang="en-US" sz="5600" dirty="0" err="1"/>
              <a:t>kattega</a:t>
            </a:r>
            <a:r>
              <a:rPr lang="en-US" sz="5600" dirty="0"/>
              <a:t> </a:t>
            </a:r>
            <a:r>
              <a:rPr lang="en-US" sz="5600" dirty="0" err="1"/>
              <a:t>teele</a:t>
            </a:r>
            <a:r>
              <a:rPr lang="en-US" sz="5600" dirty="0"/>
              <a:t> </a:t>
            </a:r>
            <a:r>
              <a:rPr lang="en-US" sz="5600" dirty="0" err="1"/>
              <a:t>ühe</a:t>
            </a:r>
            <a:r>
              <a:rPr lang="en-US" sz="5600" dirty="0"/>
              <a:t>- ja </a:t>
            </a:r>
            <a:r>
              <a:rPr lang="en-US" sz="5600" dirty="0" err="1"/>
              <a:t>kahekihilise</a:t>
            </a:r>
            <a:r>
              <a:rPr lang="en-US" sz="5600" dirty="0"/>
              <a:t> </a:t>
            </a:r>
            <a:r>
              <a:rPr lang="en-US" sz="5600" dirty="0" err="1"/>
              <a:t>ülekatte</a:t>
            </a:r>
            <a:r>
              <a:rPr lang="en-US" sz="5600" dirty="0"/>
              <a:t> </a:t>
            </a:r>
            <a:r>
              <a:rPr lang="en-US" sz="5600" dirty="0" err="1"/>
              <a:t>tegemine</a:t>
            </a:r>
            <a:r>
              <a:rPr lang="en-US" sz="5600" dirty="0"/>
              <a:t>, </a:t>
            </a:r>
            <a:r>
              <a:rPr lang="en-US" sz="5600" dirty="0" err="1"/>
              <a:t>kui</a:t>
            </a:r>
            <a:r>
              <a:rPr lang="en-US" sz="5600" dirty="0"/>
              <a:t> </a:t>
            </a:r>
            <a:r>
              <a:rPr lang="en-US" sz="5600" dirty="0" err="1"/>
              <a:t>alumisi</a:t>
            </a:r>
            <a:r>
              <a:rPr lang="en-US" sz="5600" dirty="0"/>
              <a:t> </a:t>
            </a:r>
            <a:r>
              <a:rPr lang="en-US" sz="5600" dirty="0" err="1"/>
              <a:t>kihte</a:t>
            </a:r>
            <a:r>
              <a:rPr lang="en-US" sz="5600" dirty="0"/>
              <a:t> </a:t>
            </a:r>
            <a:r>
              <a:rPr lang="en-US" sz="5600" dirty="0" err="1"/>
              <a:t>ei</a:t>
            </a:r>
            <a:r>
              <a:rPr lang="en-US" sz="5600" dirty="0"/>
              <a:t> </a:t>
            </a:r>
            <a:r>
              <a:rPr lang="en-US" sz="5600" dirty="0" err="1"/>
              <a:t>asendata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2) </a:t>
            </a:r>
            <a:r>
              <a:rPr lang="en-US" sz="5600" dirty="0" err="1"/>
              <a:t>jalgratta</a:t>
            </a:r>
            <a:r>
              <a:rPr lang="en-US" sz="5600" dirty="0"/>
              <a:t>- ja </a:t>
            </a:r>
            <a:r>
              <a:rPr lang="en-US" sz="5600" dirty="0" err="1"/>
              <a:t>jalgtee</a:t>
            </a:r>
            <a:r>
              <a:rPr lang="en-US" sz="5600" dirty="0"/>
              <a:t>, </a:t>
            </a:r>
            <a:r>
              <a:rPr lang="en-US" sz="5600" dirty="0" err="1"/>
              <a:t>jalgtee</a:t>
            </a:r>
            <a:r>
              <a:rPr lang="en-US" sz="5600" dirty="0"/>
              <a:t>, </a:t>
            </a:r>
            <a:r>
              <a:rPr lang="en-US" sz="5600" dirty="0" err="1"/>
              <a:t>jalgrattatee</a:t>
            </a:r>
            <a:r>
              <a:rPr lang="en-US" sz="5600" dirty="0"/>
              <a:t> ja </a:t>
            </a:r>
            <a:r>
              <a:rPr lang="en-US" sz="5600" dirty="0" err="1"/>
              <a:t>kõnnitee</a:t>
            </a:r>
            <a:r>
              <a:rPr lang="en-US" sz="5600" dirty="0"/>
              <a:t> </a:t>
            </a:r>
            <a:r>
              <a:rPr lang="en-US" sz="5600" dirty="0" err="1"/>
              <a:t>remontimine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3) </a:t>
            </a:r>
            <a:r>
              <a:rPr lang="en-US" sz="5600" dirty="0" err="1"/>
              <a:t>pindamine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4) </a:t>
            </a:r>
            <a:r>
              <a:rPr lang="en-US" sz="5600" dirty="0" err="1"/>
              <a:t>pikiroobaste</a:t>
            </a:r>
            <a:r>
              <a:rPr lang="en-US" sz="5600" dirty="0"/>
              <a:t> </a:t>
            </a:r>
            <a:r>
              <a:rPr lang="en-US" sz="5600" dirty="0" err="1"/>
              <a:t>remontimine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5) </a:t>
            </a:r>
            <a:r>
              <a:rPr lang="en-US" sz="5600" dirty="0" err="1"/>
              <a:t>kruusateede</a:t>
            </a:r>
            <a:r>
              <a:rPr lang="en-US" sz="5600" dirty="0"/>
              <a:t> </a:t>
            </a:r>
            <a:r>
              <a:rPr lang="en-US" sz="5600" dirty="0" err="1"/>
              <a:t>remontimine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6) </a:t>
            </a:r>
            <a:r>
              <a:rPr lang="en-US" sz="5600" dirty="0" err="1"/>
              <a:t>teepeenarde</a:t>
            </a:r>
            <a:r>
              <a:rPr lang="en-US" sz="5600" dirty="0"/>
              <a:t> </a:t>
            </a:r>
            <a:r>
              <a:rPr lang="en-US" sz="5600" dirty="0" err="1"/>
              <a:t>remontimine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7) </a:t>
            </a:r>
            <a:r>
              <a:rPr lang="en-US" sz="5600" dirty="0" err="1"/>
              <a:t>veeviimarite</a:t>
            </a:r>
            <a:r>
              <a:rPr lang="en-US" sz="5600" dirty="0"/>
              <a:t> </a:t>
            </a:r>
            <a:r>
              <a:rPr lang="en-US" sz="5600" dirty="0" err="1"/>
              <a:t>remontimine</a:t>
            </a:r>
            <a:r>
              <a:rPr lang="en-US" sz="5600" dirty="0"/>
              <a:t> ja </a:t>
            </a:r>
            <a:r>
              <a:rPr lang="en-US" sz="5600" dirty="0" err="1"/>
              <a:t>vahetamine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8) </a:t>
            </a:r>
            <a:r>
              <a:rPr lang="en-US" sz="5600" dirty="0" err="1"/>
              <a:t>liikluskorraldusvahendite</a:t>
            </a:r>
            <a:r>
              <a:rPr lang="en-US" sz="5600" dirty="0"/>
              <a:t> </a:t>
            </a:r>
            <a:r>
              <a:rPr lang="en-US" sz="5600" dirty="0" err="1"/>
              <a:t>remont</a:t>
            </a:r>
            <a:r>
              <a:rPr lang="en-US" sz="5600" dirty="0"/>
              <a:t> ja </a:t>
            </a:r>
            <a:r>
              <a:rPr lang="en-US" sz="5600" dirty="0" err="1"/>
              <a:t>vahetamine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9) </a:t>
            </a:r>
            <a:r>
              <a:rPr lang="en-US" sz="5600" dirty="0" err="1"/>
              <a:t>äärekivide</a:t>
            </a:r>
            <a:r>
              <a:rPr lang="en-US" sz="5600" dirty="0"/>
              <a:t> </a:t>
            </a:r>
            <a:r>
              <a:rPr lang="en-US" sz="5600" dirty="0" err="1"/>
              <a:t>remontimine</a:t>
            </a:r>
            <a:r>
              <a:rPr lang="en-US" sz="5600" dirty="0"/>
              <a:t> ja </a:t>
            </a:r>
            <a:r>
              <a:rPr lang="en-US" sz="5600" dirty="0" err="1"/>
              <a:t>vahetamine</a:t>
            </a:r>
            <a:r>
              <a:rPr lang="en-US" sz="5600" dirty="0"/>
              <a:t>;</a:t>
            </a:r>
            <a:br>
              <a:rPr lang="en-US" sz="5600" dirty="0"/>
            </a:br>
            <a:r>
              <a:rPr lang="en-US" sz="5600" dirty="0"/>
              <a:t>  10) </a:t>
            </a:r>
            <a:r>
              <a:rPr lang="en-US" sz="5600" dirty="0" err="1"/>
              <a:t>tehnovõrkude</a:t>
            </a:r>
            <a:r>
              <a:rPr lang="en-US" sz="5600" dirty="0"/>
              <a:t> </a:t>
            </a:r>
            <a:r>
              <a:rPr lang="en-US" sz="5600" dirty="0" err="1"/>
              <a:t>kaevude</a:t>
            </a:r>
            <a:r>
              <a:rPr lang="en-US" sz="5600" dirty="0"/>
              <a:t> </a:t>
            </a:r>
            <a:r>
              <a:rPr lang="en-US" sz="5600" dirty="0" err="1"/>
              <a:t>asendamine</a:t>
            </a:r>
            <a:r>
              <a:rPr lang="en-US" sz="5600" dirty="0"/>
              <a:t> ja </a:t>
            </a:r>
            <a:r>
              <a:rPr lang="en-US" sz="5600" dirty="0" err="1"/>
              <a:t>remontimine</a:t>
            </a:r>
            <a:r>
              <a:rPr lang="en-US" sz="5600" dirty="0"/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5600" dirty="0"/>
              <a:t>(2) Tee </a:t>
            </a:r>
            <a:r>
              <a:rPr lang="en-US" sz="5600" dirty="0" err="1"/>
              <a:t>osa</a:t>
            </a:r>
            <a:r>
              <a:rPr lang="en-US" sz="5600" dirty="0"/>
              <a:t> </a:t>
            </a:r>
            <a:r>
              <a:rPr lang="en-US" sz="5600" dirty="0" err="1"/>
              <a:t>asendamine</a:t>
            </a:r>
            <a:r>
              <a:rPr lang="en-US" sz="5600" dirty="0"/>
              <a:t> </a:t>
            </a:r>
            <a:r>
              <a:rPr lang="en-US" sz="5600" dirty="0" err="1"/>
              <a:t>samaväärsega</a:t>
            </a:r>
            <a:r>
              <a:rPr lang="en-US" sz="5600" dirty="0"/>
              <a:t> on ka need </a:t>
            </a:r>
            <a:r>
              <a:rPr lang="en-US" sz="5600" dirty="0" err="1"/>
              <a:t>ehitustööd</a:t>
            </a:r>
            <a:r>
              <a:rPr lang="en-US" sz="5600" dirty="0"/>
              <a:t>, </a:t>
            </a:r>
            <a:r>
              <a:rPr lang="en-US" sz="5600" dirty="0" err="1"/>
              <a:t>mida</a:t>
            </a:r>
            <a:r>
              <a:rPr lang="en-US" sz="5600" dirty="0"/>
              <a:t> </a:t>
            </a:r>
            <a:r>
              <a:rPr lang="en-US" sz="5600" dirty="0" err="1"/>
              <a:t>ei</a:t>
            </a:r>
            <a:r>
              <a:rPr lang="en-US" sz="5600" dirty="0"/>
              <a:t> </a:t>
            </a:r>
            <a:r>
              <a:rPr lang="en-US" sz="5600" dirty="0" err="1"/>
              <a:t>käsitleta</a:t>
            </a:r>
            <a:r>
              <a:rPr lang="en-US" sz="5600" dirty="0"/>
              <a:t> </a:t>
            </a:r>
            <a:r>
              <a:rPr lang="en-US" sz="5600" dirty="0" err="1"/>
              <a:t>rajamise</a:t>
            </a:r>
            <a:r>
              <a:rPr lang="en-US" sz="5600" dirty="0"/>
              <a:t>, </a:t>
            </a:r>
            <a:r>
              <a:rPr lang="en-US" sz="5600" dirty="0" err="1"/>
              <a:t>ümberehitamise</a:t>
            </a:r>
            <a:r>
              <a:rPr lang="en-US" sz="5600" dirty="0"/>
              <a:t>, </a:t>
            </a:r>
            <a:r>
              <a:rPr lang="en-US" sz="5600" dirty="0" err="1"/>
              <a:t>laiendamise</a:t>
            </a:r>
            <a:r>
              <a:rPr lang="en-US" sz="5600" dirty="0"/>
              <a:t> </a:t>
            </a:r>
            <a:r>
              <a:rPr lang="en-US" sz="5600" dirty="0" err="1"/>
              <a:t>või</a:t>
            </a:r>
            <a:r>
              <a:rPr lang="en-US" sz="5600" dirty="0"/>
              <a:t> </a:t>
            </a:r>
            <a:r>
              <a:rPr lang="en-US" sz="5600" dirty="0" err="1"/>
              <a:t>lammutamisena</a:t>
            </a:r>
            <a:r>
              <a:rPr lang="en-US" sz="5600" dirty="0"/>
              <a:t> ja mis </a:t>
            </a:r>
            <a:r>
              <a:rPr lang="en-US" sz="5600" dirty="0" err="1"/>
              <a:t>ei</a:t>
            </a:r>
            <a:r>
              <a:rPr lang="en-US" sz="5600" dirty="0"/>
              <a:t> </a:t>
            </a:r>
            <a:r>
              <a:rPr lang="en-US" sz="5600" dirty="0" err="1"/>
              <a:t>avalda</a:t>
            </a:r>
            <a:r>
              <a:rPr lang="en-US" sz="5600" dirty="0"/>
              <a:t> </a:t>
            </a:r>
            <a:r>
              <a:rPr lang="en-US" sz="5600" dirty="0" err="1"/>
              <a:t>olulist</a:t>
            </a:r>
            <a:r>
              <a:rPr lang="en-US" sz="5600" dirty="0"/>
              <a:t> </a:t>
            </a:r>
            <a:r>
              <a:rPr lang="en-US" sz="5600" dirty="0" err="1"/>
              <a:t>mõju</a:t>
            </a:r>
            <a:r>
              <a:rPr lang="en-US" sz="5600" dirty="0"/>
              <a:t> </a:t>
            </a:r>
            <a:r>
              <a:rPr lang="en-US" sz="5600" dirty="0" err="1"/>
              <a:t>ümbritsevale</a:t>
            </a:r>
            <a:r>
              <a:rPr lang="en-US" sz="5600" dirty="0"/>
              <a:t> </a:t>
            </a:r>
            <a:r>
              <a:rPr lang="en-US" sz="5600" dirty="0" err="1"/>
              <a:t>keskkonnale</a:t>
            </a:r>
            <a:r>
              <a:rPr lang="en-US" sz="5600" dirty="0"/>
              <a:t> ja </a:t>
            </a:r>
            <a:r>
              <a:rPr lang="en-US" sz="5600" dirty="0" err="1">
                <a:highlight>
                  <a:srgbClr val="FFFF00"/>
                </a:highlight>
              </a:rPr>
              <a:t>oluliselt</a:t>
            </a:r>
            <a:r>
              <a:rPr lang="en-US" sz="5600" dirty="0">
                <a:highlight>
                  <a:srgbClr val="FFFF00"/>
                </a:highlight>
              </a:rPr>
              <a:t> </a:t>
            </a:r>
            <a:r>
              <a:rPr lang="en-US" sz="5600" dirty="0" err="1">
                <a:highlight>
                  <a:srgbClr val="FFFF00"/>
                </a:highlight>
              </a:rPr>
              <a:t>ei</a:t>
            </a:r>
            <a:r>
              <a:rPr lang="en-US" sz="5600" dirty="0">
                <a:highlight>
                  <a:srgbClr val="FFFF00"/>
                </a:highlight>
              </a:rPr>
              <a:t> </a:t>
            </a:r>
            <a:r>
              <a:rPr lang="en-US" sz="5600" dirty="0" err="1">
                <a:highlight>
                  <a:srgbClr val="FFFF00"/>
                </a:highlight>
              </a:rPr>
              <a:t>muuda</a:t>
            </a:r>
            <a:r>
              <a:rPr lang="en-US" sz="5600" dirty="0">
                <a:highlight>
                  <a:srgbClr val="FFFF00"/>
                </a:highlight>
              </a:rPr>
              <a:t> tee </a:t>
            </a:r>
            <a:r>
              <a:rPr lang="en-US" sz="5600" dirty="0" err="1">
                <a:highlight>
                  <a:srgbClr val="FFFF00"/>
                </a:highlight>
              </a:rPr>
              <a:t>omadusi</a:t>
            </a:r>
            <a:r>
              <a:rPr lang="en-US" sz="5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3C2DD-BD79-9958-FCDD-F3C05C18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2466-6E6E-0A9D-B289-22337580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Ehitusprojekt</a:t>
            </a:r>
            <a:r>
              <a:rPr lang="en-US" dirty="0"/>
              <a:t> – MTM M97 </a:t>
            </a:r>
            <a:br>
              <a:rPr lang="en-US" dirty="0"/>
            </a:br>
            <a:r>
              <a:rPr lang="en-US" sz="3200" dirty="0"/>
              <a:t>(</a:t>
            </a:r>
            <a:r>
              <a:rPr lang="en-US" sz="3200" dirty="0" err="1"/>
              <a:t>kui</a:t>
            </a:r>
            <a:r>
              <a:rPr lang="en-US" sz="3200" dirty="0"/>
              <a:t> </a:t>
            </a:r>
            <a:r>
              <a:rPr lang="en-US" sz="3200" dirty="0" err="1"/>
              <a:t>ei</a:t>
            </a:r>
            <a:r>
              <a:rPr lang="en-US" sz="3200" dirty="0"/>
              <a:t> ole </a:t>
            </a:r>
            <a:r>
              <a:rPr lang="en-US" sz="3200" dirty="0" err="1"/>
              <a:t>tegemist</a:t>
            </a:r>
            <a:r>
              <a:rPr lang="en-US" sz="3200" dirty="0"/>
              <a:t> </a:t>
            </a:r>
            <a:r>
              <a:rPr lang="en-US" sz="3200" dirty="0" err="1"/>
              <a:t>avalike</a:t>
            </a:r>
            <a:r>
              <a:rPr lang="en-US" sz="3200" dirty="0"/>
              <a:t> </a:t>
            </a:r>
            <a:r>
              <a:rPr lang="en-US" sz="3200" dirty="0" err="1"/>
              <a:t>teedega</a:t>
            </a:r>
            <a:r>
              <a:rPr lang="en-US" sz="3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4E6F-118B-02DB-CEFC-6BFC814F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59" y="2172447"/>
            <a:ext cx="10381876" cy="4416612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err="1"/>
              <a:t>Sellest</a:t>
            </a:r>
            <a:r>
              <a:rPr lang="en-US" sz="2000" dirty="0"/>
              <a:t> </a:t>
            </a:r>
            <a:r>
              <a:rPr lang="en-US" sz="2000" dirty="0" err="1"/>
              <a:t>juhindutakse</a:t>
            </a:r>
            <a:r>
              <a:rPr lang="en-US" sz="2000" dirty="0"/>
              <a:t>, </a:t>
            </a:r>
            <a:r>
              <a:rPr lang="en-US" sz="2000" dirty="0" err="1"/>
              <a:t>kui</a:t>
            </a:r>
            <a:r>
              <a:rPr lang="en-US" sz="2000" dirty="0"/>
              <a:t> </a:t>
            </a:r>
            <a:r>
              <a:rPr lang="en-US" sz="2000" dirty="0" err="1"/>
              <a:t>teede</a:t>
            </a:r>
            <a:r>
              <a:rPr lang="en-US" sz="2000" dirty="0"/>
              <a:t> </a:t>
            </a:r>
            <a:r>
              <a:rPr lang="en-US" sz="2000" dirty="0" err="1"/>
              <a:t>osa</a:t>
            </a:r>
            <a:r>
              <a:rPr lang="en-US" sz="2000" dirty="0"/>
              <a:t> on </a:t>
            </a:r>
            <a:r>
              <a:rPr lang="en-US" sz="2000" dirty="0" err="1"/>
              <a:t>hoone</a:t>
            </a:r>
            <a:r>
              <a:rPr lang="en-US" sz="2000" dirty="0"/>
              <a:t>(</a:t>
            </a:r>
            <a:r>
              <a:rPr lang="en-US" sz="2000" dirty="0" err="1"/>
              <a:t>kompleksi</a:t>
            </a:r>
            <a:r>
              <a:rPr lang="en-US" sz="2000" dirty="0"/>
              <a:t>) </a:t>
            </a:r>
            <a:r>
              <a:rPr lang="en-US" sz="2000" dirty="0" err="1"/>
              <a:t>ehituse</a:t>
            </a:r>
            <a:r>
              <a:rPr lang="en-US" sz="2000" dirty="0"/>
              <a:t> </a:t>
            </a:r>
            <a:r>
              <a:rPr lang="en-US" sz="2000" dirty="0" err="1"/>
              <a:t>koosseisus</a:t>
            </a:r>
            <a:r>
              <a:rPr lang="en-US" sz="2000" dirty="0"/>
              <a:t>, </a:t>
            </a:r>
            <a:r>
              <a:rPr lang="en-US" sz="2000" dirty="0" err="1"/>
              <a:t>mitte</a:t>
            </a:r>
            <a:r>
              <a:rPr lang="en-US" sz="2000" dirty="0"/>
              <a:t> </a:t>
            </a:r>
            <a:r>
              <a:rPr lang="en-US" sz="2000" dirty="0" err="1"/>
              <a:t>eraldi</a:t>
            </a:r>
            <a:r>
              <a:rPr lang="en-US" sz="2000" dirty="0"/>
              <a:t> </a:t>
            </a:r>
            <a:r>
              <a:rPr lang="en-US" sz="2000" dirty="0" err="1"/>
              <a:t>teeprojektina</a:t>
            </a:r>
            <a:endParaRPr lang="en-US" sz="2000" dirty="0"/>
          </a:p>
          <a:p>
            <a:r>
              <a:rPr lang="en-US" sz="2000" dirty="0" err="1"/>
              <a:t>Määrus</a:t>
            </a:r>
            <a:r>
              <a:rPr lang="en-US" sz="2000" dirty="0"/>
              <a:t> EI LAIENE </a:t>
            </a:r>
            <a:r>
              <a:rPr lang="en-US" sz="2000" dirty="0" err="1"/>
              <a:t>avalikult</a:t>
            </a:r>
            <a:r>
              <a:rPr lang="en-US" sz="2000" dirty="0"/>
              <a:t> </a:t>
            </a:r>
            <a:r>
              <a:rPr lang="en-US" sz="2000" dirty="0" err="1"/>
              <a:t>kasutatavatele</a:t>
            </a:r>
            <a:r>
              <a:rPr lang="en-US" sz="2000" dirty="0"/>
              <a:t> ja </a:t>
            </a:r>
            <a:r>
              <a:rPr lang="en-US" sz="2000" dirty="0" err="1"/>
              <a:t>avalikkusele</a:t>
            </a:r>
            <a:r>
              <a:rPr lang="en-US" sz="2000" dirty="0"/>
              <a:t> </a:t>
            </a:r>
            <a:r>
              <a:rPr lang="en-US" sz="2000" dirty="0" err="1"/>
              <a:t>suunatud</a:t>
            </a:r>
            <a:r>
              <a:rPr lang="en-US" sz="2000" dirty="0"/>
              <a:t> </a:t>
            </a:r>
            <a:r>
              <a:rPr lang="en-US" sz="2000" dirty="0" err="1"/>
              <a:t>erateedele</a:t>
            </a:r>
            <a:endParaRPr lang="en-US" sz="2000" dirty="0"/>
          </a:p>
          <a:p>
            <a:r>
              <a:rPr lang="en-US" sz="2000" dirty="0" err="1"/>
              <a:t>Vastuolude</a:t>
            </a:r>
            <a:r>
              <a:rPr lang="en-US" sz="2000" dirty="0"/>
              <a:t> </a:t>
            </a:r>
            <a:r>
              <a:rPr lang="en-US" sz="2000" dirty="0" err="1"/>
              <a:t>korral</a:t>
            </a:r>
            <a:r>
              <a:rPr lang="en-US" sz="2000" dirty="0"/>
              <a:t> </a:t>
            </a:r>
            <a:r>
              <a:rPr lang="en-US" sz="2000" dirty="0" err="1"/>
              <a:t>prioriteet</a:t>
            </a:r>
            <a:r>
              <a:rPr lang="en-US" sz="2000" dirty="0"/>
              <a:t>: </a:t>
            </a:r>
            <a:r>
              <a:rPr lang="en-US" sz="2000" dirty="0" err="1"/>
              <a:t>seletuskiri</a:t>
            </a:r>
            <a:r>
              <a:rPr lang="en-US" sz="2000" dirty="0"/>
              <a:t> – </a:t>
            </a:r>
            <a:r>
              <a:rPr lang="en-US" sz="2000" dirty="0" err="1"/>
              <a:t>joonised</a:t>
            </a:r>
            <a:r>
              <a:rPr lang="en-US" sz="2000" dirty="0"/>
              <a:t> – </a:t>
            </a:r>
            <a:r>
              <a:rPr lang="en-US" sz="2000" dirty="0" err="1"/>
              <a:t>muud</a:t>
            </a:r>
            <a:r>
              <a:rPr lang="en-US" sz="2000" dirty="0"/>
              <a:t> </a:t>
            </a:r>
            <a:r>
              <a:rPr lang="en-US" sz="2000" dirty="0" err="1"/>
              <a:t>dokumendid</a:t>
            </a:r>
            <a:endParaRPr lang="en-US" sz="2000" dirty="0"/>
          </a:p>
          <a:p>
            <a:r>
              <a:rPr lang="en-US" sz="2000" dirty="0"/>
              <a:t>Kui </a:t>
            </a:r>
            <a:r>
              <a:rPr lang="en-US" sz="2000" dirty="0" err="1"/>
              <a:t>ehitamiseks</a:t>
            </a:r>
            <a:r>
              <a:rPr lang="en-US" sz="2000" dirty="0"/>
              <a:t> on </a:t>
            </a:r>
            <a:r>
              <a:rPr lang="en-US" sz="2000" dirty="0" err="1"/>
              <a:t>nõutav</a:t>
            </a:r>
            <a:r>
              <a:rPr lang="en-US" sz="2000" dirty="0"/>
              <a:t> </a:t>
            </a:r>
            <a:r>
              <a:rPr lang="en-US" sz="2000" dirty="0" err="1"/>
              <a:t>ehitusluba</a:t>
            </a:r>
            <a:r>
              <a:rPr lang="en-US" sz="2000" dirty="0"/>
              <a:t>, </a:t>
            </a:r>
            <a:r>
              <a:rPr lang="en-US" sz="2000" dirty="0" err="1"/>
              <a:t>siis</a:t>
            </a:r>
            <a:r>
              <a:rPr lang="en-US" sz="2000" dirty="0"/>
              <a:t> </a:t>
            </a:r>
            <a:r>
              <a:rPr lang="en-US" sz="2000" dirty="0" err="1"/>
              <a:t>selle</a:t>
            </a:r>
            <a:r>
              <a:rPr lang="en-US" sz="2000" dirty="0"/>
              <a:t> </a:t>
            </a:r>
            <a:r>
              <a:rPr lang="en-US" sz="2000" dirty="0" err="1"/>
              <a:t>allkirjastaja</a:t>
            </a:r>
            <a:r>
              <a:rPr lang="en-US" sz="2000" dirty="0"/>
              <a:t> on </a:t>
            </a:r>
            <a:r>
              <a:rPr lang="en-US" sz="2000" dirty="0" err="1"/>
              <a:t>vastutav</a:t>
            </a:r>
            <a:r>
              <a:rPr lang="en-US" sz="2000" dirty="0"/>
              <a:t> </a:t>
            </a:r>
            <a:r>
              <a:rPr lang="en-US" sz="2000" dirty="0" err="1"/>
              <a:t>pädev</a:t>
            </a:r>
            <a:r>
              <a:rPr lang="en-US" sz="2000" dirty="0"/>
              <a:t> </a:t>
            </a:r>
            <a:r>
              <a:rPr lang="en-US" sz="2000" dirty="0" err="1"/>
              <a:t>isik</a:t>
            </a:r>
            <a:r>
              <a:rPr lang="en-US" sz="2000" dirty="0"/>
              <a:t> </a:t>
            </a:r>
            <a:r>
              <a:rPr lang="en-US" sz="2000" dirty="0">
                <a:highlight>
                  <a:srgbClr val="00FFFF"/>
                </a:highlight>
              </a:rPr>
              <a:t>(see, </a:t>
            </a:r>
            <a:r>
              <a:rPr lang="en-US" sz="2000" dirty="0" err="1">
                <a:highlight>
                  <a:srgbClr val="00FFFF"/>
                </a:highlight>
              </a:rPr>
              <a:t>kes</a:t>
            </a:r>
            <a:r>
              <a:rPr lang="en-US" sz="2000" dirty="0">
                <a:highlight>
                  <a:srgbClr val="00FFFF"/>
                </a:highlight>
              </a:rPr>
              <a:t> on </a:t>
            </a:r>
            <a:r>
              <a:rPr lang="en-US" sz="2000" dirty="0" err="1">
                <a:highlight>
                  <a:srgbClr val="00FFFF"/>
                </a:highlight>
              </a:rPr>
              <a:t>kirjas</a:t>
            </a:r>
            <a:r>
              <a:rPr lang="en-US" sz="2000" dirty="0">
                <a:highlight>
                  <a:srgbClr val="00FFFF"/>
                </a:highlight>
              </a:rPr>
              <a:t> </a:t>
            </a:r>
            <a:r>
              <a:rPr lang="en-US" sz="2000" dirty="0" err="1">
                <a:highlight>
                  <a:srgbClr val="00FFFF"/>
                </a:highlight>
              </a:rPr>
              <a:t>MTR’is</a:t>
            </a:r>
            <a:r>
              <a:rPr lang="en-US" sz="2000" dirty="0">
                <a:highlight>
                  <a:srgbClr val="00FFFF"/>
                </a:highlight>
              </a:rPr>
              <a:t>)</a:t>
            </a:r>
          </a:p>
          <a:p>
            <a:r>
              <a:rPr lang="en-US" sz="2000" dirty="0" err="1"/>
              <a:t>Märkused</a:t>
            </a:r>
            <a:r>
              <a:rPr lang="en-US" sz="2000" dirty="0"/>
              <a:t> ja </a:t>
            </a:r>
            <a:r>
              <a:rPr lang="en-US" sz="2000" dirty="0" err="1"/>
              <a:t>lisanõuded</a:t>
            </a:r>
            <a:r>
              <a:rPr lang="en-US" sz="2000" dirty="0"/>
              <a:t> </a:t>
            </a:r>
            <a:r>
              <a:rPr lang="en-US" sz="2000" dirty="0" err="1"/>
              <a:t>esitatakse</a:t>
            </a:r>
            <a:r>
              <a:rPr lang="en-US" sz="2000" dirty="0"/>
              <a:t> </a:t>
            </a:r>
            <a:r>
              <a:rPr lang="en-US" sz="2000" dirty="0" err="1"/>
              <a:t>viisil</a:t>
            </a:r>
            <a:r>
              <a:rPr lang="en-US" sz="2000" dirty="0"/>
              <a:t>, mis </a:t>
            </a:r>
            <a:r>
              <a:rPr lang="en-US" sz="2000" dirty="0" err="1"/>
              <a:t>võimaldab</a:t>
            </a:r>
            <a:r>
              <a:rPr lang="en-US" sz="2000" dirty="0"/>
              <a:t> </a:t>
            </a:r>
            <a:r>
              <a:rPr lang="en-US" sz="2000" dirty="0" err="1"/>
              <a:t>kogu</a:t>
            </a:r>
            <a:r>
              <a:rPr lang="en-US" sz="2000" dirty="0"/>
              <a:t> </a:t>
            </a:r>
            <a:r>
              <a:rPr lang="en-US" sz="2000" dirty="0" err="1"/>
              <a:t>vajaliku</a:t>
            </a:r>
            <a:r>
              <a:rPr lang="en-US" sz="2000" dirty="0"/>
              <a:t> info </a:t>
            </a:r>
            <a:r>
              <a:rPr lang="en-US" sz="2000" dirty="0" err="1"/>
              <a:t>saada</a:t>
            </a:r>
            <a:r>
              <a:rPr lang="en-US" sz="2000" dirty="0"/>
              <a:t> </a:t>
            </a:r>
            <a:r>
              <a:rPr lang="en-US" sz="2000" dirty="0" err="1"/>
              <a:t>ühest</a:t>
            </a:r>
            <a:r>
              <a:rPr lang="en-US" sz="2000" dirty="0"/>
              <a:t> </a:t>
            </a:r>
            <a:r>
              <a:rPr lang="en-US" sz="2000" dirty="0" err="1"/>
              <a:t>kohast</a:t>
            </a:r>
            <a:r>
              <a:rPr lang="en-US" sz="2000" dirty="0"/>
              <a:t> (</a:t>
            </a:r>
            <a:r>
              <a:rPr lang="en-US" sz="2000" dirty="0" err="1"/>
              <a:t>jooniselt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 err="1"/>
              <a:t>Päästeautode</a:t>
            </a:r>
            <a:r>
              <a:rPr lang="en-US" sz="2000" dirty="0"/>
              <a:t> </a:t>
            </a:r>
            <a:r>
              <a:rPr lang="en-US" sz="2000" dirty="0" err="1"/>
              <a:t>andmed</a:t>
            </a:r>
            <a:r>
              <a:rPr lang="en-US" sz="1800" dirty="0"/>
              <a:t> (</a:t>
            </a:r>
            <a:r>
              <a:rPr lang="en-US" sz="1800" dirty="0" err="1"/>
              <a:t>vajalik</a:t>
            </a:r>
            <a:r>
              <a:rPr lang="en-US" sz="1800" dirty="0"/>
              <a:t> </a:t>
            </a:r>
            <a:r>
              <a:rPr lang="en-US" sz="1800" dirty="0" err="1"/>
              <a:t>vaba</a:t>
            </a:r>
            <a:r>
              <a:rPr lang="en-US" sz="1800" dirty="0"/>
              <a:t> </a:t>
            </a:r>
            <a:r>
              <a:rPr lang="en-US" sz="1800" dirty="0" err="1"/>
              <a:t>koridor</a:t>
            </a:r>
            <a:r>
              <a:rPr lang="en-US" sz="1800" dirty="0"/>
              <a:t> 3,5 m </a:t>
            </a:r>
            <a:r>
              <a:rPr lang="en-US" sz="1800" dirty="0" err="1"/>
              <a:t>ukseni</a:t>
            </a:r>
            <a:r>
              <a:rPr lang="en-US" sz="1800" dirty="0"/>
              <a:t> </a:t>
            </a:r>
            <a:r>
              <a:rPr lang="en-US" sz="1800" dirty="0" err="1"/>
              <a:t>kui</a:t>
            </a:r>
            <a:r>
              <a:rPr lang="en-US" sz="1800" dirty="0"/>
              <a:t> 2+ </a:t>
            </a:r>
            <a:r>
              <a:rPr lang="en-US" sz="1800" dirty="0" err="1"/>
              <a:t>korterit</a:t>
            </a:r>
            <a:r>
              <a:rPr lang="en-US" sz="1800" dirty="0"/>
              <a:t>; </a:t>
            </a:r>
            <a:r>
              <a:rPr lang="en-US" sz="1800" dirty="0" err="1"/>
              <a:t>värav</a:t>
            </a:r>
            <a:r>
              <a:rPr lang="en-US" sz="1800" dirty="0"/>
              <a:t>/</a:t>
            </a:r>
            <a:r>
              <a:rPr lang="en-US" sz="1800" dirty="0" err="1"/>
              <a:t>kangialune</a:t>
            </a:r>
            <a:r>
              <a:rPr lang="en-US" sz="1800" dirty="0"/>
              <a:t> 4*4 m </a:t>
            </a:r>
            <a:r>
              <a:rPr lang="en-US" sz="1800" dirty="0" err="1"/>
              <a:t>läbipääs</a:t>
            </a:r>
            <a:r>
              <a:rPr lang="en-US" sz="1800" dirty="0"/>
              <a:t>)</a:t>
            </a:r>
            <a:endParaRPr lang="en-US" sz="2000" dirty="0"/>
          </a:p>
          <a:p>
            <a:r>
              <a:rPr lang="en-US" sz="1400" dirty="0" err="1"/>
              <a:t>põhiauto</a:t>
            </a:r>
            <a:r>
              <a:rPr lang="en-US" sz="1400" dirty="0"/>
              <a:t>: </a:t>
            </a:r>
            <a:r>
              <a:rPr lang="en-US" sz="1400" dirty="0" err="1"/>
              <a:t>pikkus</a:t>
            </a:r>
            <a:r>
              <a:rPr lang="en-US" sz="1400" dirty="0"/>
              <a:t> 8,5 m, </a:t>
            </a:r>
            <a:r>
              <a:rPr lang="en-US" sz="1400" dirty="0" err="1"/>
              <a:t>laius</a:t>
            </a:r>
            <a:r>
              <a:rPr lang="en-US" sz="1400" dirty="0"/>
              <a:t> 2,55 m, </a:t>
            </a:r>
            <a:r>
              <a:rPr lang="en-US" sz="1400" dirty="0" err="1"/>
              <a:t>kõrgus</a:t>
            </a:r>
            <a:r>
              <a:rPr lang="en-US" sz="1400" dirty="0"/>
              <a:t> 3,3 m, </a:t>
            </a:r>
            <a:r>
              <a:rPr lang="en-US" sz="1400" dirty="0" err="1"/>
              <a:t>pöörderaadius</a:t>
            </a:r>
            <a:r>
              <a:rPr lang="en-US" sz="1400" dirty="0"/>
              <a:t> 9,5 m, </a:t>
            </a:r>
            <a:r>
              <a:rPr lang="en-US" sz="1400" dirty="0" err="1"/>
              <a:t>registrimass</a:t>
            </a:r>
            <a:r>
              <a:rPr lang="en-US" sz="1400" dirty="0"/>
              <a:t> 18 000 kg, </a:t>
            </a:r>
            <a:r>
              <a:rPr lang="en-US" sz="1400" dirty="0" err="1"/>
              <a:t>teljekoormus</a:t>
            </a:r>
            <a:r>
              <a:rPr lang="en-US" sz="1400" dirty="0"/>
              <a:t> 11 500 kg;</a:t>
            </a:r>
          </a:p>
          <a:p>
            <a:r>
              <a:rPr lang="en-US" sz="1400" dirty="0" err="1"/>
              <a:t>paakauto</a:t>
            </a:r>
            <a:r>
              <a:rPr lang="en-US" sz="1400" dirty="0"/>
              <a:t>: </a:t>
            </a:r>
            <a:r>
              <a:rPr lang="en-US" sz="1400" dirty="0" err="1"/>
              <a:t>pikkus</a:t>
            </a:r>
            <a:r>
              <a:rPr lang="en-US" sz="1400" dirty="0"/>
              <a:t> 8,5 m, </a:t>
            </a:r>
            <a:r>
              <a:rPr lang="en-US" sz="1400" dirty="0" err="1"/>
              <a:t>laius</a:t>
            </a:r>
            <a:r>
              <a:rPr lang="en-US" sz="1400" dirty="0"/>
              <a:t> 2,55 m, </a:t>
            </a:r>
            <a:r>
              <a:rPr lang="en-US" sz="1400" dirty="0" err="1"/>
              <a:t>kõrgus</a:t>
            </a:r>
            <a:r>
              <a:rPr lang="en-US" sz="1400" dirty="0"/>
              <a:t> 3,2 m, </a:t>
            </a:r>
            <a:r>
              <a:rPr lang="en-US" sz="1400" dirty="0" err="1"/>
              <a:t>pöörderaadius</a:t>
            </a:r>
            <a:r>
              <a:rPr lang="en-US" sz="1400" dirty="0"/>
              <a:t> 9,5 m, </a:t>
            </a:r>
            <a:r>
              <a:rPr lang="en-US" sz="1400" dirty="0" err="1"/>
              <a:t>registrimass</a:t>
            </a:r>
            <a:r>
              <a:rPr lang="en-US" sz="1400" dirty="0"/>
              <a:t> 26 000 kg, </a:t>
            </a:r>
            <a:r>
              <a:rPr lang="en-US" sz="1400" dirty="0" err="1"/>
              <a:t>teljekoormus</a:t>
            </a:r>
            <a:r>
              <a:rPr lang="en-US" sz="1400" dirty="0"/>
              <a:t> 10 500 kg;</a:t>
            </a:r>
          </a:p>
          <a:p>
            <a:r>
              <a:rPr lang="en-US" sz="1400" dirty="0" err="1"/>
              <a:t>redelauto</a:t>
            </a:r>
            <a:r>
              <a:rPr lang="en-US" sz="1400" dirty="0"/>
              <a:t>: </a:t>
            </a:r>
            <a:r>
              <a:rPr lang="en-US" sz="1400" dirty="0" err="1"/>
              <a:t>pikkus</a:t>
            </a:r>
            <a:r>
              <a:rPr lang="en-US" sz="1400" dirty="0"/>
              <a:t> 10,16 m, </a:t>
            </a:r>
            <a:r>
              <a:rPr lang="en-US" sz="1400" dirty="0" err="1"/>
              <a:t>laius</a:t>
            </a:r>
            <a:r>
              <a:rPr lang="en-US" sz="1400" dirty="0"/>
              <a:t> 2,55 m, </a:t>
            </a:r>
            <a:r>
              <a:rPr lang="en-US" sz="1400" dirty="0" err="1"/>
              <a:t>kõrgus</a:t>
            </a:r>
            <a:r>
              <a:rPr lang="en-US" sz="1400" dirty="0"/>
              <a:t> 3,4 m, </a:t>
            </a:r>
            <a:r>
              <a:rPr lang="en-US" sz="1400" dirty="0" err="1"/>
              <a:t>pöörderaadius</a:t>
            </a:r>
            <a:r>
              <a:rPr lang="en-US" sz="1400" dirty="0"/>
              <a:t> 9,5 m, </a:t>
            </a:r>
            <a:r>
              <a:rPr lang="en-US" sz="1400" dirty="0" err="1"/>
              <a:t>registrimass</a:t>
            </a:r>
            <a:r>
              <a:rPr lang="en-US" sz="1400" dirty="0"/>
              <a:t> 18 000 kg, </a:t>
            </a:r>
            <a:r>
              <a:rPr lang="en-US" sz="1400" dirty="0" err="1"/>
              <a:t>teljekoormus</a:t>
            </a:r>
            <a:r>
              <a:rPr lang="en-US" sz="1400" dirty="0"/>
              <a:t> 12 000 kg, </a:t>
            </a:r>
            <a:r>
              <a:rPr lang="en-US" sz="1400" dirty="0" err="1"/>
              <a:t>tugijalgade</a:t>
            </a:r>
            <a:r>
              <a:rPr lang="en-US" sz="1400" dirty="0"/>
              <a:t> </a:t>
            </a:r>
            <a:r>
              <a:rPr lang="en-US" sz="1400" dirty="0" err="1"/>
              <a:t>ulatus</a:t>
            </a:r>
            <a:r>
              <a:rPr lang="en-US" sz="1400" dirty="0"/>
              <a:t> 5 m.</a:t>
            </a:r>
          </a:p>
          <a:p>
            <a:r>
              <a:rPr lang="en-US" sz="1400" dirty="0" err="1"/>
              <a:t>tõstukauto</a:t>
            </a:r>
            <a:r>
              <a:rPr lang="en-US" sz="1400" dirty="0"/>
              <a:t>: </a:t>
            </a:r>
            <a:r>
              <a:rPr lang="en-US" sz="1400" dirty="0" err="1"/>
              <a:t>pikkus</a:t>
            </a:r>
            <a:r>
              <a:rPr lang="en-US" sz="1400" dirty="0"/>
              <a:t> 12,85 m, </a:t>
            </a:r>
            <a:r>
              <a:rPr lang="en-US" sz="1400" dirty="0" err="1"/>
              <a:t>laius</a:t>
            </a:r>
            <a:r>
              <a:rPr lang="en-US" sz="1400" dirty="0"/>
              <a:t> 2,55 m, </a:t>
            </a:r>
            <a:r>
              <a:rPr lang="en-US" sz="1400" dirty="0" err="1"/>
              <a:t>kõrgus</a:t>
            </a:r>
            <a:r>
              <a:rPr lang="en-US" sz="1400" dirty="0"/>
              <a:t> 3,9 m, </a:t>
            </a:r>
            <a:r>
              <a:rPr lang="en-US" sz="1400" dirty="0" err="1"/>
              <a:t>pöörderaadius</a:t>
            </a:r>
            <a:r>
              <a:rPr lang="en-US" sz="1400" dirty="0"/>
              <a:t> 13 m, </a:t>
            </a:r>
            <a:r>
              <a:rPr lang="en-US" sz="1400" dirty="0" err="1"/>
              <a:t>registrimass</a:t>
            </a:r>
            <a:r>
              <a:rPr lang="en-US" sz="1400" dirty="0"/>
              <a:t> 32 000 kg, </a:t>
            </a:r>
            <a:r>
              <a:rPr lang="en-US" sz="1400" dirty="0" err="1"/>
              <a:t>teljekoormus</a:t>
            </a:r>
            <a:r>
              <a:rPr lang="en-US" sz="1400" dirty="0"/>
              <a:t> 11 000 kg.</a:t>
            </a:r>
          </a:p>
          <a:p>
            <a:r>
              <a:rPr lang="en-US" sz="1400" dirty="0" err="1"/>
              <a:t>Eritehnika</a:t>
            </a:r>
            <a:r>
              <a:rPr lang="en-US" sz="1400" dirty="0"/>
              <a:t> – </a:t>
            </a:r>
            <a:r>
              <a:rPr lang="en-US" sz="1400" dirty="0" err="1"/>
              <a:t>vajalik</a:t>
            </a:r>
            <a:r>
              <a:rPr lang="en-US" sz="1400" dirty="0"/>
              <a:t> </a:t>
            </a:r>
            <a:r>
              <a:rPr lang="en-US" sz="1400" dirty="0" err="1"/>
              <a:t>kõrgus</a:t>
            </a:r>
            <a:r>
              <a:rPr lang="en-US" sz="1400" dirty="0"/>
              <a:t> 4,5 m (</a:t>
            </a:r>
            <a:r>
              <a:rPr lang="en-US" sz="1400" dirty="0" err="1"/>
              <a:t>sh</a:t>
            </a:r>
            <a:r>
              <a:rPr lang="en-US" sz="1400" dirty="0"/>
              <a:t> </a:t>
            </a:r>
            <a:r>
              <a:rPr lang="en-US" sz="1400" dirty="0" err="1"/>
              <a:t>veokastis</a:t>
            </a:r>
            <a:r>
              <a:rPr lang="en-US" sz="1400" dirty="0"/>
              <a:t> </a:t>
            </a:r>
            <a:r>
              <a:rPr lang="en-US" sz="1400" dirty="0" err="1"/>
              <a:t>eritehnika</a:t>
            </a:r>
            <a:r>
              <a:rPr lang="en-US" sz="1400" dirty="0"/>
              <a:t> </a:t>
            </a:r>
            <a:r>
              <a:rPr lang="en-US" sz="1400" dirty="0" err="1"/>
              <a:t>kohaletoimetamine</a:t>
            </a:r>
            <a:r>
              <a:rPr lang="en-US" sz="1400" dirty="0"/>
              <a:t>)</a:t>
            </a:r>
          </a:p>
          <a:p>
            <a:r>
              <a:rPr lang="en-US" sz="1400" dirty="0" err="1"/>
              <a:t>Vaba</a:t>
            </a:r>
            <a:r>
              <a:rPr lang="en-US" sz="1400" dirty="0"/>
              <a:t> </a:t>
            </a:r>
            <a:r>
              <a:rPr lang="en-US" sz="1400" dirty="0" err="1"/>
              <a:t>koridor</a:t>
            </a:r>
            <a:r>
              <a:rPr lang="en-US" sz="1400" dirty="0"/>
              <a:t> </a:t>
            </a:r>
            <a:r>
              <a:rPr lang="en-US" sz="1400" dirty="0" err="1"/>
              <a:t>parkivate</a:t>
            </a:r>
            <a:r>
              <a:rPr lang="en-US" sz="1400" dirty="0"/>
              <a:t> </a:t>
            </a:r>
            <a:r>
              <a:rPr lang="en-US" sz="1400" dirty="0" err="1"/>
              <a:t>sõidukite</a:t>
            </a:r>
            <a:r>
              <a:rPr lang="en-US" sz="1400" dirty="0"/>
              <a:t> </a:t>
            </a:r>
            <a:r>
              <a:rPr lang="en-US" sz="1400" dirty="0" err="1"/>
              <a:t>vahel</a:t>
            </a:r>
            <a:r>
              <a:rPr lang="en-US" sz="1400" dirty="0"/>
              <a:t> – </a:t>
            </a:r>
            <a:r>
              <a:rPr lang="en-US" sz="1400" dirty="0" err="1"/>
              <a:t>kiirabi</a:t>
            </a:r>
            <a:r>
              <a:rPr lang="en-US" sz="1400" dirty="0"/>
              <a:t> 3 m </a:t>
            </a:r>
            <a:r>
              <a:rPr lang="en-US" sz="1400" dirty="0" err="1"/>
              <a:t>päästeauto</a:t>
            </a:r>
            <a:r>
              <a:rPr lang="en-US" sz="1400" dirty="0"/>
              <a:t> 4 m (see </a:t>
            </a:r>
            <a:r>
              <a:rPr lang="en-US" sz="1400" dirty="0" err="1"/>
              <a:t>tagaks</a:t>
            </a:r>
            <a:r>
              <a:rPr lang="en-US" sz="1400" dirty="0"/>
              <a:t> ka </a:t>
            </a:r>
            <a:r>
              <a:rPr lang="en-US" sz="1400" dirty="0" err="1"/>
              <a:t>manööverdamise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400" dirty="0" err="1">
                <a:highlight>
                  <a:srgbClr val="00FFFF"/>
                </a:highlight>
              </a:rPr>
              <a:t>Vajalik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määrata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nende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sõidukite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detailsed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parameetrid</a:t>
            </a:r>
            <a:r>
              <a:rPr lang="en-US" sz="1400" dirty="0">
                <a:highlight>
                  <a:srgbClr val="00FFFF"/>
                </a:highlight>
              </a:rPr>
              <a:t> et </a:t>
            </a:r>
            <a:r>
              <a:rPr lang="en-US" sz="1400" dirty="0" err="1">
                <a:highlight>
                  <a:srgbClr val="00FFFF"/>
                </a:highlight>
              </a:rPr>
              <a:t>tarkvaraliselt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vaba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pöördekoridori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kontrollida</a:t>
            </a:r>
            <a:r>
              <a:rPr lang="en-US" sz="1400" dirty="0">
                <a:highlight>
                  <a:srgbClr val="00FFFF"/>
                </a:highlight>
              </a:rPr>
              <a:t> – Autodesk Vehicle Tracking </a:t>
            </a:r>
            <a:r>
              <a:rPr lang="en-US" sz="1400" dirty="0" err="1">
                <a:highlight>
                  <a:srgbClr val="00FFFF"/>
                </a:highlight>
              </a:rPr>
              <a:t>või</a:t>
            </a:r>
            <a:r>
              <a:rPr lang="en-US" sz="1400" dirty="0">
                <a:highlight>
                  <a:srgbClr val="00FFFF"/>
                </a:highlight>
              </a:rPr>
              <a:t> </a:t>
            </a:r>
            <a:r>
              <a:rPr lang="en-US" sz="1400" dirty="0" err="1">
                <a:highlight>
                  <a:srgbClr val="00FFFF"/>
                </a:highlight>
              </a:rPr>
              <a:t>analoogid</a:t>
            </a:r>
            <a:endParaRPr lang="en-US" sz="1400" dirty="0">
              <a:highlight>
                <a:srgbClr val="00FFFF"/>
              </a:highlight>
            </a:endParaRP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276F0-3878-F68E-4C8D-ED809FB8E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15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27B1-7D2D-86FE-E405-C9BCEB9A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Ülevaade</a:t>
            </a:r>
            <a:r>
              <a:rPr lang="en-US" dirty="0"/>
              <a:t> </a:t>
            </a:r>
            <a:r>
              <a:rPr lang="en-US" dirty="0" err="1"/>
              <a:t>teemadest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A7735-9114-8097-9CD4-9A8779443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836" y="1825625"/>
            <a:ext cx="5181600" cy="4895850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b="1" dirty="0" err="1"/>
              <a:t>Kutsed</a:t>
            </a:r>
            <a:r>
              <a:rPr lang="en-US" sz="3400" dirty="0"/>
              <a:t> – </a:t>
            </a:r>
            <a:r>
              <a:rPr lang="en-US" sz="3400" dirty="0" err="1"/>
              <a:t>kes</a:t>
            </a:r>
            <a:r>
              <a:rPr lang="en-US" sz="3400" dirty="0"/>
              <a:t> </a:t>
            </a:r>
            <a:r>
              <a:rPr lang="en-US" sz="3400" dirty="0" err="1"/>
              <a:t>mida</a:t>
            </a:r>
            <a:r>
              <a:rPr lang="en-US" sz="3400" dirty="0"/>
              <a:t> </a:t>
            </a:r>
            <a:r>
              <a:rPr lang="en-US" sz="3400" dirty="0" err="1"/>
              <a:t>tohib</a:t>
            </a:r>
            <a:r>
              <a:rPr lang="en-US" sz="3400" dirty="0"/>
              <a:t> </a:t>
            </a:r>
            <a:r>
              <a:rPr lang="en-US" sz="3400" dirty="0" err="1"/>
              <a:t>teha</a:t>
            </a:r>
            <a:r>
              <a:rPr lang="en-US" sz="3400" dirty="0"/>
              <a:t>; MTR – </a:t>
            </a:r>
            <a:r>
              <a:rPr lang="en-US" sz="3400" dirty="0" err="1"/>
              <a:t>kes</a:t>
            </a:r>
            <a:r>
              <a:rPr lang="en-US" sz="3400" dirty="0"/>
              <a:t> </a:t>
            </a:r>
            <a:r>
              <a:rPr lang="en-US" sz="3400" dirty="0" err="1"/>
              <a:t>millegi</a:t>
            </a:r>
            <a:r>
              <a:rPr lang="en-US" sz="3400" dirty="0"/>
              <a:t> </a:t>
            </a:r>
            <a:r>
              <a:rPr lang="en-US" sz="3400" dirty="0" err="1"/>
              <a:t>eest</a:t>
            </a:r>
            <a:r>
              <a:rPr lang="en-US" sz="3400" dirty="0"/>
              <a:t> peaks </a:t>
            </a:r>
            <a:r>
              <a:rPr lang="en-US" sz="3400" dirty="0" err="1"/>
              <a:t>vastutama</a:t>
            </a:r>
            <a:endParaRPr lang="en-US" sz="3400" dirty="0"/>
          </a:p>
          <a:p>
            <a:pPr marL="514350" indent="-514350">
              <a:buFont typeface="+mj-lt"/>
              <a:buAutoNum type="arabicPeriod"/>
            </a:pPr>
            <a:r>
              <a:rPr lang="en-US" sz="3400" b="1" dirty="0" err="1"/>
              <a:t>Normatiivbaas</a:t>
            </a:r>
            <a:r>
              <a:rPr lang="en-US" sz="3400" dirty="0"/>
              <a:t> – </a:t>
            </a:r>
            <a:r>
              <a:rPr lang="en-US" sz="3400" dirty="0" err="1"/>
              <a:t>EhS</a:t>
            </a:r>
            <a:r>
              <a:rPr lang="en-US" sz="3400" dirty="0"/>
              <a:t>, LS, </a:t>
            </a:r>
            <a:r>
              <a:rPr lang="en-US" sz="3400" dirty="0" err="1"/>
              <a:t>standardid</a:t>
            </a:r>
            <a:r>
              <a:rPr lang="en-US" sz="3400" dirty="0"/>
              <a:t>, </a:t>
            </a:r>
            <a:r>
              <a:rPr lang="en-US" sz="3400" dirty="0" err="1"/>
              <a:t>määrused</a:t>
            </a:r>
            <a:r>
              <a:rPr lang="en-US" sz="3400" dirty="0"/>
              <a:t>, </a:t>
            </a:r>
            <a:r>
              <a:rPr lang="en-US" sz="3400" dirty="0" err="1"/>
              <a:t>juhendid</a:t>
            </a:r>
            <a:r>
              <a:rPr lang="en-US" sz="3400" dirty="0"/>
              <a:t> ja  Hea Tava</a:t>
            </a:r>
          </a:p>
          <a:p>
            <a:pPr lvl="1"/>
            <a:r>
              <a:rPr lang="en-US" sz="2900" dirty="0"/>
              <a:t>Mis on </a:t>
            </a:r>
            <a:r>
              <a:rPr lang="en-US" sz="2900" dirty="0" err="1"/>
              <a:t>kohustuslik</a:t>
            </a:r>
            <a:r>
              <a:rPr lang="en-US" sz="2900" dirty="0"/>
              <a:t>, mis </a:t>
            </a:r>
            <a:r>
              <a:rPr lang="en-US" sz="2900" dirty="0" err="1"/>
              <a:t>soovituslik</a:t>
            </a:r>
            <a:r>
              <a:rPr lang="en-US" sz="2900" dirty="0"/>
              <a:t> ja </a:t>
            </a:r>
            <a:r>
              <a:rPr lang="en-US" sz="2900" dirty="0" err="1"/>
              <a:t>kus</a:t>
            </a:r>
            <a:r>
              <a:rPr lang="en-US" sz="2900" dirty="0"/>
              <a:t>.</a:t>
            </a:r>
          </a:p>
          <a:p>
            <a:pPr lvl="1"/>
            <a:r>
              <a:rPr lang="en-US" sz="2900" dirty="0" err="1"/>
              <a:t>Projekti</a:t>
            </a:r>
            <a:r>
              <a:rPr lang="en-US" sz="2900" dirty="0"/>
              <a:t> sisu: M71 </a:t>
            </a:r>
            <a:r>
              <a:rPr lang="en-US" sz="2900" dirty="0" err="1"/>
              <a:t>asulavälistel</a:t>
            </a:r>
            <a:r>
              <a:rPr lang="en-US" sz="2900" dirty="0"/>
              <a:t> </a:t>
            </a:r>
            <a:r>
              <a:rPr lang="en-US" sz="2900" dirty="0" err="1"/>
              <a:t>avalikel</a:t>
            </a:r>
            <a:r>
              <a:rPr lang="en-US" sz="2900" dirty="0"/>
              <a:t> </a:t>
            </a:r>
            <a:r>
              <a:rPr lang="en-US" sz="2900" dirty="0" err="1"/>
              <a:t>teedel</a:t>
            </a:r>
            <a:r>
              <a:rPr lang="en-US" sz="2900" dirty="0"/>
              <a:t>; EVS 843 </a:t>
            </a:r>
            <a:r>
              <a:rPr lang="en-US" sz="2900" dirty="0" err="1"/>
              <a:t>asulas</a:t>
            </a:r>
            <a:r>
              <a:rPr lang="en-US" sz="2900" dirty="0"/>
              <a:t> sees; KOV </a:t>
            </a:r>
            <a:r>
              <a:rPr lang="en-US" sz="2900" dirty="0" err="1"/>
              <a:t>reglemendid</a:t>
            </a:r>
            <a:endParaRPr lang="en-US" sz="2900" dirty="0"/>
          </a:p>
          <a:p>
            <a:pPr lvl="1"/>
            <a:r>
              <a:rPr lang="en-US" sz="2900" dirty="0" err="1"/>
              <a:t>Projekti</a:t>
            </a:r>
            <a:r>
              <a:rPr lang="en-US" sz="2900" dirty="0"/>
              <a:t> </a:t>
            </a:r>
            <a:r>
              <a:rPr lang="en-US" sz="2900" dirty="0" err="1"/>
              <a:t>vorm</a:t>
            </a:r>
            <a:r>
              <a:rPr lang="en-US" sz="2900" dirty="0"/>
              <a:t> - </a:t>
            </a:r>
            <a:r>
              <a:rPr lang="en-US" sz="2900" dirty="0" err="1"/>
              <a:t>nõuded</a:t>
            </a:r>
            <a:r>
              <a:rPr lang="en-US" sz="2900" dirty="0"/>
              <a:t> </a:t>
            </a:r>
            <a:r>
              <a:rPr lang="en-US" sz="2900" dirty="0" err="1"/>
              <a:t>projektile</a:t>
            </a:r>
            <a:r>
              <a:rPr lang="en-US" sz="2900" dirty="0"/>
              <a:t> – M2 </a:t>
            </a:r>
            <a:r>
              <a:rPr lang="en-US" sz="2900" dirty="0" err="1"/>
              <a:t>avalikele</a:t>
            </a:r>
            <a:r>
              <a:rPr lang="en-US" sz="2900" dirty="0"/>
              <a:t> </a:t>
            </a:r>
            <a:r>
              <a:rPr lang="en-US" sz="2900" dirty="0" err="1"/>
              <a:t>teedele</a:t>
            </a:r>
            <a:r>
              <a:rPr lang="en-US" sz="2900" dirty="0"/>
              <a:t> , M97 </a:t>
            </a:r>
            <a:r>
              <a:rPr lang="en-US" sz="2900" dirty="0" err="1"/>
              <a:t>mitteavalikele</a:t>
            </a:r>
            <a:endParaRPr lang="en-US" sz="2900" dirty="0"/>
          </a:p>
          <a:p>
            <a:pPr lvl="1"/>
            <a:r>
              <a:rPr lang="en-US" sz="2900" dirty="0" err="1"/>
              <a:t>Ehitus</a:t>
            </a:r>
            <a:r>
              <a:rPr lang="en-US" sz="2900" dirty="0"/>
              <a:t> – M101 </a:t>
            </a:r>
            <a:r>
              <a:rPr lang="en-US" sz="2900" dirty="0" err="1"/>
              <a:t>avalike</a:t>
            </a:r>
            <a:r>
              <a:rPr lang="en-US" sz="2900" dirty="0"/>
              <a:t> </a:t>
            </a:r>
            <a:r>
              <a:rPr lang="en-US" sz="2900" dirty="0" err="1"/>
              <a:t>teede</a:t>
            </a:r>
            <a:r>
              <a:rPr lang="en-US" sz="2900" dirty="0"/>
              <a:t> </a:t>
            </a:r>
            <a:r>
              <a:rPr lang="en-US" sz="2900" dirty="0" err="1"/>
              <a:t>ehitamise</a:t>
            </a:r>
            <a:r>
              <a:rPr lang="en-US" sz="2900" dirty="0"/>
              <a:t> </a:t>
            </a:r>
            <a:r>
              <a:rPr lang="en-US" sz="2900" dirty="0" err="1"/>
              <a:t>kvaliteedinõuded</a:t>
            </a:r>
            <a:endParaRPr lang="en-US" sz="2900" dirty="0"/>
          </a:p>
          <a:p>
            <a:pPr lvl="1"/>
            <a:r>
              <a:rPr lang="en-US" sz="2900" dirty="0" err="1"/>
              <a:t>Kasutus</a:t>
            </a:r>
            <a:r>
              <a:rPr lang="en-US" sz="2900" dirty="0"/>
              <a:t> – M92  tee </a:t>
            </a:r>
            <a:r>
              <a:rPr lang="en-US" sz="2900" dirty="0" err="1"/>
              <a:t>seisundinõuded</a:t>
            </a:r>
            <a:endParaRPr lang="en-US" sz="2900" dirty="0"/>
          </a:p>
          <a:p>
            <a:pPr marL="514350" indent="-514350">
              <a:buFont typeface="+mj-lt"/>
              <a:buAutoNum type="arabicPeriod"/>
            </a:pPr>
            <a:r>
              <a:rPr lang="en-US" sz="3400" b="1" dirty="0" err="1"/>
              <a:t>Katendi</a:t>
            </a:r>
            <a:r>
              <a:rPr lang="en-US" sz="3400" b="1" dirty="0"/>
              <a:t> </a:t>
            </a:r>
            <a:r>
              <a:rPr lang="en-US" sz="3400" b="1" dirty="0" err="1"/>
              <a:t>kavandamise</a:t>
            </a:r>
            <a:r>
              <a:rPr lang="en-US" sz="3400" b="1" dirty="0"/>
              <a:t> </a:t>
            </a:r>
            <a:r>
              <a:rPr lang="en-US" sz="3400" b="1" dirty="0" err="1"/>
              <a:t>aluseks</a:t>
            </a:r>
            <a:r>
              <a:rPr lang="en-US" sz="3400" b="1" dirty="0"/>
              <a:t> </a:t>
            </a:r>
            <a:r>
              <a:rPr lang="en-US" sz="3400" dirty="0"/>
              <a:t>on </a:t>
            </a:r>
            <a:r>
              <a:rPr lang="en-US" sz="3400" dirty="0" err="1"/>
              <a:t>eeldatav</a:t>
            </a:r>
            <a:r>
              <a:rPr lang="en-US" sz="3400" dirty="0"/>
              <a:t> </a:t>
            </a:r>
            <a:r>
              <a:rPr lang="en-US" sz="3400" dirty="0" err="1"/>
              <a:t>koormus</a:t>
            </a:r>
            <a:r>
              <a:rPr lang="en-US" sz="3400" dirty="0"/>
              <a:t>, </a:t>
            </a:r>
            <a:r>
              <a:rPr lang="en-US" sz="3400" dirty="0" err="1"/>
              <a:t>aluspinnased</a:t>
            </a:r>
            <a:r>
              <a:rPr lang="en-US" sz="3400" dirty="0"/>
              <a:t> ja </a:t>
            </a:r>
            <a:r>
              <a:rPr lang="en-US" sz="3400" dirty="0" err="1"/>
              <a:t>kasutatavad</a:t>
            </a:r>
            <a:r>
              <a:rPr lang="en-US" sz="3400" dirty="0"/>
              <a:t> </a:t>
            </a:r>
            <a:r>
              <a:rPr lang="en-US" sz="3400" dirty="0" err="1"/>
              <a:t>materjalid</a:t>
            </a:r>
            <a:endParaRPr lang="en-US" sz="3400" dirty="0"/>
          </a:p>
          <a:p>
            <a:pPr lvl="1"/>
            <a:r>
              <a:rPr lang="en-US" sz="2900" dirty="0" err="1"/>
              <a:t>Koormus</a:t>
            </a:r>
            <a:r>
              <a:rPr lang="en-US" sz="2900" dirty="0"/>
              <a:t> </a:t>
            </a:r>
            <a:r>
              <a:rPr lang="en-US" sz="2900" dirty="0" err="1"/>
              <a:t>taandatakse</a:t>
            </a:r>
            <a:r>
              <a:rPr lang="en-US" sz="2900" dirty="0"/>
              <a:t> </a:t>
            </a:r>
            <a:r>
              <a:rPr lang="en-US" sz="2900" dirty="0" err="1"/>
              <a:t>normtelgedeks</a:t>
            </a:r>
            <a:r>
              <a:rPr lang="en-US" sz="2900" dirty="0"/>
              <a:t> </a:t>
            </a:r>
            <a:r>
              <a:rPr lang="en-US" sz="2900" dirty="0" err="1"/>
              <a:t>katendi</a:t>
            </a:r>
            <a:r>
              <a:rPr lang="en-US" sz="2900" dirty="0"/>
              <a:t> </a:t>
            </a:r>
            <a:r>
              <a:rPr lang="en-US" sz="2900" dirty="0" err="1"/>
              <a:t>kasutusea</a:t>
            </a:r>
            <a:r>
              <a:rPr lang="en-US" sz="2900" dirty="0"/>
              <a:t> </a:t>
            </a:r>
            <a:r>
              <a:rPr lang="en-US" sz="2900" dirty="0" err="1"/>
              <a:t>jooksul</a:t>
            </a:r>
            <a:endParaRPr lang="en-US" sz="2900" dirty="0"/>
          </a:p>
          <a:p>
            <a:pPr lvl="1"/>
            <a:r>
              <a:rPr lang="en-US" sz="2900" dirty="0" err="1"/>
              <a:t>Aluspinnased</a:t>
            </a:r>
            <a:r>
              <a:rPr lang="en-US" sz="2900" dirty="0"/>
              <a:t> </a:t>
            </a:r>
            <a:r>
              <a:rPr lang="en-US" sz="2900" dirty="0" err="1"/>
              <a:t>hindab</a:t>
            </a:r>
            <a:r>
              <a:rPr lang="en-US" sz="2900" dirty="0"/>
              <a:t> </a:t>
            </a:r>
            <a:r>
              <a:rPr lang="en-US" sz="2900" dirty="0" err="1"/>
              <a:t>geoloog</a:t>
            </a:r>
            <a:r>
              <a:rPr lang="en-US" sz="2900" dirty="0"/>
              <a:t> (</a:t>
            </a:r>
            <a:r>
              <a:rPr lang="en-US" sz="2900" dirty="0" err="1"/>
              <a:t>esialgse</a:t>
            </a:r>
            <a:r>
              <a:rPr lang="en-US" sz="2900" dirty="0"/>
              <a:t> info </a:t>
            </a:r>
            <a:r>
              <a:rPr lang="en-US" sz="2900" dirty="0" err="1"/>
              <a:t>võib</a:t>
            </a:r>
            <a:r>
              <a:rPr lang="en-US" sz="2900" dirty="0"/>
              <a:t> </a:t>
            </a:r>
            <a:r>
              <a:rPr lang="en-US" sz="2900" dirty="0" err="1"/>
              <a:t>saada</a:t>
            </a:r>
            <a:r>
              <a:rPr lang="en-US" sz="2900" dirty="0"/>
              <a:t> Maa- ja </a:t>
            </a:r>
            <a:r>
              <a:rPr lang="en-US" sz="2900" dirty="0" err="1"/>
              <a:t>Ruumiameti</a:t>
            </a:r>
            <a:r>
              <a:rPr lang="en-US" sz="2900" dirty="0"/>
              <a:t> </a:t>
            </a:r>
            <a:r>
              <a:rPr lang="en-US" sz="2900" dirty="0" err="1"/>
              <a:t>veebist</a:t>
            </a:r>
            <a:r>
              <a:rPr lang="en-US" sz="2900" dirty="0"/>
              <a:t> – </a:t>
            </a:r>
            <a:r>
              <a:rPr lang="en-US" sz="2900" dirty="0" err="1"/>
              <a:t>Mullastik</a:t>
            </a:r>
            <a:r>
              <a:rPr lang="en-US" sz="2900" dirty="0"/>
              <a:t>, </a:t>
            </a:r>
            <a:r>
              <a:rPr lang="en-US" sz="2900" dirty="0" err="1"/>
              <a:t>ehitusgeoloogia</a:t>
            </a:r>
            <a:endParaRPr lang="en-US" sz="2900" dirty="0"/>
          </a:p>
          <a:p>
            <a:pPr lvl="1"/>
            <a:r>
              <a:rPr lang="en-US" sz="2900" dirty="0" err="1"/>
              <a:t>Kasutatavad</a:t>
            </a:r>
            <a:r>
              <a:rPr lang="en-US" sz="2900" dirty="0"/>
              <a:t> </a:t>
            </a:r>
            <a:r>
              <a:rPr lang="en-US" sz="2900" dirty="0" err="1"/>
              <a:t>materjalid</a:t>
            </a:r>
            <a:r>
              <a:rPr lang="en-US" sz="2900" dirty="0"/>
              <a:t> </a:t>
            </a:r>
            <a:r>
              <a:rPr lang="en-US" sz="2900" dirty="0" err="1"/>
              <a:t>määrab</a:t>
            </a:r>
            <a:r>
              <a:rPr lang="en-US" sz="2900" dirty="0"/>
              <a:t> </a:t>
            </a:r>
            <a:r>
              <a:rPr lang="en-US" sz="2900" dirty="0" err="1"/>
              <a:t>tellija</a:t>
            </a:r>
            <a:r>
              <a:rPr lang="en-US" sz="2900" dirty="0"/>
              <a:t> – </a:t>
            </a:r>
            <a:r>
              <a:rPr lang="en-US" sz="2900" dirty="0" err="1"/>
              <a:t>kuid</a:t>
            </a:r>
            <a:r>
              <a:rPr lang="en-US" sz="2900" dirty="0"/>
              <a:t> – </a:t>
            </a:r>
            <a:r>
              <a:rPr lang="en-US" sz="2900" dirty="0" err="1"/>
              <a:t>tellija</a:t>
            </a:r>
            <a:r>
              <a:rPr lang="en-US" sz="2900" dirty="0"/>
              <a:t> peaks </a:t>
            </a:r>
            <a:r>
              <a:rPr lang="en-US" sz="2900" dirty="0" err="1"/>
              <a:t>arvestama</a:t>
            </a:r>
            <a:r>
              <a:rPr lang="en-US" sz="2900" dirty="0"/>
              <a:t> </a:t>
            </a:r>
            <a:r>
              <a:rPr lang="en-US" sz="2900" dirty="0" err="1"/>
              <a:t>tehnoloogiliste</a:t>
            </a:r>
            <a:r>
              <a:rPr lang="en-US" sz="2900" dirty="0"/>
              <a:t> </a:t>
            </a:r>
            <a:r>
              <a:rPr lang="en-US" sz="2900" dirty="0" err="1"/>
              <a:t>võimalustega</a:t>
            </a:r>
            <a:endParaRPr lang="en-US" sz="2900" dirty="0"/>
          </a:p>
          <a:p>
            <a:pPr marL="457200" lvl="1" indent="0">
              <a:buNone/>
            </a:pPr>
            <a:r>
              <a:rPr lang="en-US" sz="2900" b="1" dirty="0"/>
              <a:t>KERGLIIKLUS, JALGTEED</a:t>
            </a:r>
            <a:r>
              <a:rPr lang="en-US" sz="2900" dirty="0"/>
              <a:t>, VÄLJAKUD – </a:t>
            </a:r>
            <a:r>
              <a:rPr lang="en-US" sz="2900" dirty="0" err="1"/>
              <a:t>taandada</a:t>
            </a:r>
            <a:r>
              <a:rPr lang="en-US" sz="2900" dirty="0"/>
              <a:t> pole </a:t>
            </a:r>
            <a:r>
              <a:rPr lang="en-US" sz="2900" dirty="0" err="1"/>
              <a:t>midagi</a:t>
            </a:r>
            <a:r>
              <a:rPr lang="en-US" sz="2900" dirty="0"/>
              <a:t>, </a:t>
            </a:r>
            <a:r>
              <a:rPr lang="en-US" sz="2900" dirty="0" err="1"/>
              <a:t>valida</a:t>
            </a:r>
            <a:r>
              <a:rPr lang="en-US" sz="2900" dirty="0"/>
              <a:t> on </a:t>
            </a:r>
            <a:r>
              <a:rPr lang="en-US" sz="2900" dirty="0" err="1"/>
              <a:t>kataloogilahendid</a:t>
            </a:r>
            <a:r>
              <a:rPr lang="en-US" sz="2900" dirty="0"/>
              <a:t> </a:t>
            </a:r>
            <a:r>
              <a:rPr lang="en-US" sz="2900" dirty="0" err="1"/>
              <a:t>lähtuvalt</a:t>
            </a:r>
            <a:r>
              <a:rPr lang="en-US" sz="2900" dirty="0"/>
              <a:t> </a:t>
            </a:r>
            <a:r>
              <a:rPr lang="en-US" sz="2900" dirty="0" err="1"/>
              <a:t>maksimaalsest</a:t>
            </a:r>
            <a:r>
              <a:rPr lang="en-US" sz="2900" dirty="0"/>
              <a:t> </a:t>
            </a:r>
            <a:r>
              <a:rPr lang="en-US" sz="2900" dirty="0" err="1"/>
              <a:t>võimalikust</a:t>
            </a:r>
            <a:r>
              <a:rPr lang="en-US" sz="2900" dirty="0"/>
              <a:t> </a:t>
            </a:r>
            <a:r>
              <a:rPr lang="en-US" sz="2900" dirty="0" err="1"/>
              <a:t>koormusest</a:t>
            </a:r>
            <a:endParaRPr lang="en-US" sz="2900" dirty="0"/>
          </a:p>
          <a:p>
            <a:pPr marL="0" indent="0">
              <a:buNone/>
            </a:pPr>
            <a:r>
              <a:rPr lang="en-US" sz="2300" b="1" dirty="0"/>
              <a:t>             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FB65B-21DA-3753-729E-969D60FC4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1769" y="1396872"/>
            <a:ext cx="5846093" cy="500852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500" b="1" dirty="0" err="1"/>
              <a:t>Kataloog</a:t>
            </a:r>
            <a:r>
              <a:rPr lang="en-US" sz="3500" b="1" dirty="0"/>
              <a:t> </a:t>
            </a:r>
            <a:r>
              <a:rPr lang="en-US" sz="3500" dirty="0"/>
              <a:t>– </a:t>
            </a:r>
            <a:r>
              <a:rPr lang="en-US" sz="3500" b="1" dirty="0" err="1"/>
              <a:t>Tüüpkatend</a:t>
            </a:r>
            <a:r>
              <a:rPr lang="en-US" sz="3500" b="1" dirty="0"/>
              <a:t> </a:t>
            </a:r>
            <a:r>
              <a:rPr lang="en-US" sz="3500" dirty="0"/>
              <a:t>(KAP, KRP) – </a:t>
            </a:r>
            <a:r>
              <a:rPr lang="en-US" sz="3500" b="1" dirty="0" err="1"/>
              <a:t>Erilahendus</a:t>
            </a:r>
            <a:endParaRPr lang="en-US" sz="3500" b="1" dirty="0"/>
          </a:p>
          <a:p>
            <a:pPr lvl="1"/>
            <a:r>
              <a:rPr lang="en-US" sz="3500" dirty="0" err="1"/>
              <a:t>Kataloogid</a:t>
            </a:r>
            <a:r>
              <a:rPr lang="en-US" sz="3500" dirty="0"/>
              <a:t>: Tallinn RT 2019/2025; </a:t>
            </a:r>
            <a:r>
              <a:rPr lang="en-US" sz="3500" dirty="0" err="1"/>
              <a:t>TrAm</a:t>
            </a:r>
            <a:r>
              <a:rPr lang="en-US" sz="3500" dirty="0"/>
              <a:t> &lt;1000 AKÖL; Espoo; RMK </a:t>
            </a:r>
            <a:r>
              <a:rPr lang="en-US" sz="3500" dirty="0" err="1"/>
              <a:t>teekatendilahendused</a:t>
            </a:r>
            <a:endParaRPr lang="en-US" sz="3500" dirty="0"/>
          </a:p>
          <a:p>
            <a:pPr lvl="1"/>
            <a:r>
              <a:rPr lang="en-US" sz="3500" dirty="0" err="1"/>
              <a:t>Tüüplahendused</a:t>
            </a:r>
            <a:r>
              <a:rPr lang="en-US" sz="3500" dirty="0"/>
              <a:t>: KAP (1983 NL </a:t>
            </a:r>
            <a:r>
              <a:rPr lang="en-US" sz="3500" dirty="0" err="1"/>
              <a:t>juhendi</a:t>
            </a:r>
            <a:r>
              <a:rPr lang="en-US" sz="3500" dirty="0"/>
              <a:t> </a:t>
            </a:r>
            <a:r>
              <a:rPr lang="en-US" sz="3500" dirty="0" err="1"/>
              <a:t>baasil</a:t>
            </a:r>
            <a:r>
              <a:rPr lang="en-US" sz="3500" dirty="0"/>
              <a:t>) ja KRP (2018 </a:t>
            </a:r>
            <a:r>
              <a:rPr lang="en-US" sz="3500" dirty="0" err="1"/>
              <a:t>Soome</a:t>
            </a:r>
            <a:r>
              <a:rPr lang="en-US" sz="3500" dirty="0"/>
              <a:t> </a:t>
            </a:r>
            <a:r>
              <a:rPr lang="en-US" sz="3500" dirty="0" err="1"/>
              <a:t>juhendi</a:t>
            </a:r>
            <a:r>
              <a:rPr lang="en-US" sz="3500" dirty="0"/>
              <a:t> </a:t>
            </a:r>
            <a:r>
              <a:rPr lang="en-US" sz="3500" dirty="0" err="1"/>
              <a:t>baasil</a:t>
            </a:r>
            <a:r>
              <a:rPr lang="en-US" sz="3500" dirty="0"/>
              <a:t>)</a:t>
            </a:r>
          </a:p>
          <a:p>
            <a:pPr lvl="1"/>
            <a:r>
              <a:rPr lang="en-US" sz="3500" dirty="0" err="1"/>
              <a:t>Erilahendused</a:t>
            </a:r>
            <a:r>
              <a:rPr lang="en-US" sz="3500" dirty="0"/>
              <a:t>:  </a:t>
            </a:r>
            <a:r>
              <a:rPr lang="en-US" sz="3500" dirty="0" err="1"/>
              <a:t>geotehnik</a:t>
            </a:r>
            <a:r>
              <a:rPr lang="en-US" sz="3500" dirty="0"/>
              <a:t>, </a:t>
            </a:r>
            <a:r>
              <a:rPr lang="en-US" sz="3500" dirty="0" err="1"/>
              <a:t>lähtuvalt</a:t>
            </a:r>
            <a:r>
              <a:rPr lang="en-US" sz="3500" dirty="0"/>
              <a:t> </a:t>
            </a:r>
            <a:r>
              <a:rPr lang="en-US" sz="3500" dirty="0" err="1"/>
              <a:t>mõõdetud</a:t>
            </a:r>
            <a:r>
              <a:rPr lang="en-US" sz="3500" dirty="0"/>
              <a:t> </a:t>
            </a:r>
            <a:r>
              <a:rPr lang="en-US" sz="3500" dirty="0" err="1"/>
              <a:t>parameetritest</a:t>
            </a:r>
            <a:r>
              <a:rPr lang="en-US" sz="3500" dirty="0"/>
              <a:t> ja </a:t>
            </a:r>
            <a:r>
              <a:rPr lang="en-US" sz="3500" dirty="0" err="1"/>
              <a:t>kasutades</a:t>
            </a:r>
            <a:r>
              <a:rPr lang="en-US" sz="3500" dirty="0"/>
              <a:t> </a:t>
            </a:r>
            <a:r>
              <a:rPr lang="en-US" sz="3500" dirty="0" err="1"/>
              <a:t>vastavat</a:t>
            </a:r>
            <a:r>
              <a:rPr lang="en-US" sz="3500" dirty="0"/>
              <a:t> </a:t>
            </a:r>
            <a:r>
              <a:rPr lang="en-US" sz="3500" dirty="0" err="1"/>
              <a:t>eritarkvara</a:t>
            </a:r>
            <a:endParaRPr lang="en-US" sz="3500" dirty="0"/>
          </a:p>
          <a:p>
            <a:pPr marL="0" indent="0">
              <a:buNone/>
            </a:pPr>
            <a:r>
              <a:rPr lang="en-US" sz="4000" dirty="0"/>
              <a:t>4.  </a:t>
            </a:r>
            <a:r>
              <a:rPr lang="en-US" sz="4000" dirty="0" err="1"/>
              <a:t>Põhimõtted</a:t>
            </a:r>
            <a:r>
              <a:rPr lang="en-US" sz="4000" dirty="0"/>
              <a:t> </a:t>
            </a:r>
            <a:r>
              <a:rPr lang="en-US" sz="4000" dirty="0" err="1"/>
              <a:t>katendi</a:t>
            </a:r>
            <a:r>
              <a:rPr lang="en-US" sz="4000" dirty="0"/>
              <a:t> </a:t>
            </a:r>
            <a:r>
              <a:rPr lang="en-US" sz="4000" dirty="0" err="1"/>
              <a:t>kavandamisel</a:t>
            </a:r>
            <a:endParaRPr lang="en-US" sz="4000" dirty="0"/>
          </a:p>
          <a:p>
            <a:pPr lvl="1"/>
            <a:r>
              <a:rPr lang="en-US" sz="3500" dirty="0" err="1"/>
              <a:t>Ühe</a:t>
            </a:r>
            <a:r>
              <a:rPr lang="en-US" sz="3500" dirty="0"/>
              <a:t>- </a:t>
            </a:r>
            <a:r>
              <a:rPr lang="en-US" sz="3500" dirty="0" err="1"/>
              <a:t>või</a:t>
            </a:r>
            <a:r>
              <a:rPr lang="en-US" sz="3500" dirty="0"/>
              <a:t> </a:t>
            </a:r>
            <a:r>
              <a:rPr lang="en-US" sz="3500" dirty="0" err="1"/>
              <a:t>mitmekihiline</a:t>
            </a:r>
            <a:r>
              <a:rPr lang="en-US" sz="3500" dirty="0"/>
              <a:t> </a:t>
            </a:r>
            <a:r>
              <a:rPr lang="en-US" sz="3500" dirty="0" err="1"/>
              <a:t>asfalt</a:t>
            </a:r>
            <a:r>
              <a:rPr lang="en-US" sz="3500" dirty="0"/>
              <a:t>, </a:t>
            </a:r>
            <a:r>
              <a:rPr lang="en-US" sz="3500" dirty="0" err="1"/>
              <a:t>prügiautol</a:t>
            </a:r>
            <a:r>
              <a:rPr lang="en-US" sz="3500" dirty="0"/>
              <a:t> </a:t>
            </a:r>
            <a:r>
              <a:rPr lang="en-US" sz="3500" dirty="0" err="1"/>
              <a:t>kahekihiline</a:t>
            </a:r>
            <a:endParaRPr lang="en-US" sz="3500" dirty="0"/>
          </a:p>
          <a:p>
            <a:pPr lvl="1"/>
            <a:r>
              <a:rPr lang="en-US" sz="3500" dirty="0" err="1"/>
              <a:t>Tüüpne</a:t>
            </a:r>
            <a:r>
              <a:rPr lang="en-US" sz="3500" dirty="0"/>
              <a:t> </a:t>
            </a:r>
            <a:r>
              <a:rPr lang="en-US" sz="3500" dirty="0" err="1"/>
              <a:t>kergliiklustee</a:t>
            </a:r>
            <a:r>
              <a:rPr lang="en-US" sz="3500" dirty="0"/>
              <a:t>, </a:t>
            </a:r>
            <a:r>
              <a:rPr lang="en-US" sz="3500" dirty="0" err="1"/>
              <a:t>etapiviisiline</a:t>
            </a:r>
            <a:r>
              <a:rPr lang="en-US" sz="3500" dirty="0"/>
              <a:t> </a:t>
            </a:r>
            <a:r>
              <a:rPr lang="en-US" sz="3500" dirty="0" err="1"/>
              <a:t>ehitus</a:t>
            </a:r>
            <a:r>
              <a:rPr lang="en-US" sz="3500" dirty="0"/>
              <a:t> -  </a:t>
            </a:r>
            <a:r>
              <a:rPr lang="en-US" sz="3500" dirty="0" err="1"/>
              <a:t>kui</a:t>
            </a:r>
            <a:r>
              <a:rPr lang="en-US" sz="3500" dirty="0"/>
              <a:t> </a:t>
            </a:r>
            <a:r>
              <a:rPr lang="en-US" sz="3500" dirty="0" err="1"/>
              <a:t>vaja</a:t>
            </a:r>
            <a:r>
              <a:rPr lang="en-US" sz="3500" dirty="0"/>
              <a:t>, </a:t>
            </a:r>
            <a:r>
              <a:rPr lang="en-US" sz="3500" dirty="0" err="1"/>
              <a:t>siis</a:t>
            </a:r>
            <a:r>
              <a:rPr lang="en-US" sz="3500" dirty="0"/>
              <a:t> </a:t>
            </a:r>
            <a:r>
              <a:rPr lang="en-US" sz="3500" dirty="0" err="1"/>
              <a:t>asfalt</a:t>
            </a:r>
            <a:r>
              <a:rPr lang="en-US" sz="3500" dirty="0"/>
              <a:t> </a:t>
            </a:r>
            <a:r>
              <a:rPr lang="en-US" sz="3500" dirty="0" err="1"/>
              <a:t>hiljem</a:t>
            </a:r>
            <a:r>
              <a:rPr lang="en-US" sz="3500" dirty="0"/>
              <a:t> </a:t>
            </a:r>
            <a:r>
              <a:rPr lang="en-US" sz="3500" dirty="0" err="1"/>
              <a:t>kui</a:t>
            </a:r>
            <a:r>
              <a:rPr lang="en-US" sz="3500" dirty="0"/>
              <a:t> </a:t>
            </a:r>
            <a:r>
              <a:rPr lang="en-US" sz="3500" dirty="0" err="1"/>
              <a:t>selge</a:t>
            </a:r>
            <a:r>
              <a:rPr lang="en-US" sz="3500" dirty="0"/>
              <a:t> kas </a:t>
            </a:r>
            <a:r>
              <a:rPr lang="en-US" sz="3500" dirty="0" err="1"/>
              <a:t>õhem</a:t>
            </a:r>
            <a:r>
              <a:rPr lang="en-US" sz="3500" dirty="0"/>
              <a:t> alus </a:t>
            </a:r>
            <a:r>
              <a:rPr lang="en-US" sz="3500" dirty="0" err="1"/>
              <a:t>toimib</a:t>
            </a:r>
            <a:endParaRPr lang="en-US" sz="3500" dirty="0"/>
          </a:p>
          <a:p>
            <a:pPr marL="914400" lvl="1" indent="-457200">
              <a:buFont typeface="+mj-lt"/>
              <a:buAutoNum type="arabicPeriod"/>
            </a:pPr>
            <a:endParaRPr lang="en-US" sz="3500" dirty="0"/>
          </a:p>
          <a:p>
            <a:pPr marL="0" indent="0">
              <a:buNone/>
            </a:pPr>
            <a:r>
              <a:rPr lang="en-US" sz="4000" dirty="0"/>
              <a:t>5. </a:t>
            </a:r>
            <a:r>
              <a:rPr lang="en-US" sz="4000" dirty="0" err="1"/>
              <a:t>Sillutis</a:t>
            </a:r>
            <a:r>
              <a:rPr lang="en-US" sz="4000" dirty="0"/>
              <a:t> – </a:t>
            </a:r>
            <a:r>
              <a:rPr lang="en-US" sz="4000" dirty="0" err="1"/>
              <a:t>garanteeritud</a:t>
            </a:r>
            <a:r>
              <a:rPr lang="en-US" sz="4000" dirty="0"/>
              <a:t> </a:t>
            </a:r>
            <a:r>
              <a:rPr lang="en-US" sz="4000" dirty="0" err="1"/>
              <a:t>vaid</a:t>
            </a:r>
            <a:r>
              <a:rPr lang="en-US" sz="4000" dirty="0"/>
              <a:t> </a:t>
            </a:r>
            <a:r>
              <a:rPr lang="en-US" sz="4000" dirty="0" err="1"/>
              <a:t>sidumata</a:t>
            </a:r>
            <a:r>
              <a:rPr lang="en-US" sz="4000" dirty="0"/>
              <a:t> </a:t>
            </a:r>
            <a:r>
              <a:rPr lang="en-US" sz="4000" dirty="0" err="1"/>
              <a:t>aluse</a:t>
            </a:r>
            <a:r>
              <a:rPr lang="en-US" sz="4000" dirty="0"/>
              <a:t> ja </a:t>
            </a:r>
            <a:r>
              <a:rPr lang="en-US" sz="4000" dirty="0" err="1"/>
              <a:t>vuugiga</a:t>
            </a:r>
            <a:endParaRPr lang="en-US" sz="4000" dirty="0"/>
          </a:p>
          <a:p>
            <a:pPr lvl="1"/>
            <a:r>
              <a:rPr lang="en-US" sz="3500" dirty="0" err="1"/>
              <a:t>Soome</a:t>
            </a:r>
            <a:r>
              <a:rPr lang="en-US" sz="3500" dirty="0"/>
              <a:t> </a:t>
            </a:r>
            <a:r>
              <a:rPr lang="en-US" sz="3500" dirty="0" err="1"/>
              <a:t>lahendus</a:t>
            </a:r>
            <a:r>
              <a:rPr lang="en-US" sz="3500" dirty="0"/>
              <a:t> - </a:t>
            </a:r>
            <a:r>
              <a:rPr lang="en-US" sz="3500" dirty="0" err="1"/>
              <a:t>alla</a:t>
            </a:r>
            <a:r>
              <a:rPr lang="en-US" sz="3500" dirty="0"/>
              <a:t> </a:t>
            </a:r>
            <a:r>
              <a:rPr lang="en-US" sz="3500" dirty="0" err="1"/>
              <a:t>killustikalus</a:t>
            </a:r>
            <a:r>
              <a:rPr lang="en-US" sz="3500" dirty="0"/>
              <a:t>, </a:t>
            </a:r>
            <a:r>
              <a:rPr lang="en-US" sz="3500" dirty="0" err="1"/>
              <a:t>poorne</a:t>
            </a:r>
            <a:r>
              <a:rPr lang="en-US" sz="3500" dirty="0"/>
              <a:t> </a:t>
            </a:r>
            <a:r>
              <a:rPr lang="en-US" sz="3500" dirty="0" err="1"/>
              <a:t>asfalt</a:t>
            </a:r>
            <a:r>
              <a:rPr lang="en-US" sz="3500" dirty="0"/>
              <a:t>, </a:t>
            </a:r>
            <a:r>
              <a:rPr lang="en-US" sz="3500" dirty="0" err="1"/>
              <a:t>sängitus</a:t>
            </a:r>
            <a:r>
              <a:rPr lang="en-US" sz="3500" dirty="0"/>
              <a:t>, </a:t>
            </a:r>
            <a:r>
              <a:rPr lang="en-US" sz="3500" dirty="0" err="1"/>
              <a:t>kivi</a:t>
            </a:r>
            <a:endParaRPr lang="en-US" sz="3500" dirty="0"/>
          </a:p>
          <a:p>
            <a:pPr lvl="1"/>
            <a:r>
              <a:rPr lang="en-US" sz="3500" dirty="0" err="1"/>
              <a:t>Murukivi</a:t>
            </a:r>
            <a:r>
              <a:rPr lang="en-US" sz="3500" dirty="0"/>
              <a:t> - </a:t>
            </a:r>
            <a:r>
              <a:rPr lang="en-US" sz="3500" dirty="0" err="1"/>
              <a:t>sängituskihis</a:t>
            </a:r>
            <a:r>
              <a:rPr lang="en-US" sz="3500" dirty="0"/>
              <a:t> </a:t>
            </a:r>
            <a:r>
              <a:rPr lang="en-US" sz="3500" dirty="0" err="1"/>
              <a:t>mullasegu</a:t>
            </a:r>
            <a:r>
              <a:rPr lang="en-US" sz="3500" dirty="0"/>
              <a:t> </a:t>
            </a:r>
            <a:r>
              <a:rPr lang="en-US" sz="3500" dirty="0" err="1"/>
              <a:t>kasutuse</a:t>
            </a:r>
            <a:r>
              <a:rPr lang="en-US" sz="3500" dirty="0"/>
              <a:t> </a:t>
            </a:r>
            <a:r>
              <a:rPr lang="en-US" sz="3500" dirty="0" err="1"/>
              <a:t>võimalus</a:t>
            </a:r>
            <a:r>
              <a:rPr lang="en-US" sz="3500" dirty="0"/>
              <a:t>?</a:t>
            </a:r>
          </a:p>
          <a:p>
            <a:pPr lvl="1"/>
            <a:r>
              <a:rPr lang="en-US" sz="3500" dirty="0" err="1"/>
              <a:t>Sillutiskatte</a:t>
            </a:r>
            <a:r>
              <a:rPr lang="en-US" sz="3500" dirty="0"/>
              <a:t> </a:t>
            </a:r>
            <a:r>
              <a:rPr lang="en-US" sz="3500" dirty="0" err="1"/>
              <a:t>äärised</a:t>
            </a:r>
            <a:endParaRPr lang="en-US" sz="3500" dirty="0"/>
          </a:p>
          <a:p>
            <a:pPr lvl="1"/>
            <a:r>
              <a:rPr lang="en-US" sz="3500" dirty="0"/>
              <a:t>Kivid ja </a:t>
            </a:r>
            <a:r>
              <a:rPr lang="en-US" sz="3500" dirty="0" err="1"/>
              <a:t>plaadid</a:t>
            </a:r>
            <a:r>
              <a:rPr lang="en-US" sz="3500" dirty="0"/>
              <a:t>; </a:t>
            </a:r>
            <a:r>
              <a:rPr lang="en-US" sz="3500" dirty="0" err="1"/>
              <a:t>külmakindlus</a:t>
            </a:r>
            <a:r>
              <a:rPr lang="en-US" sz="3500" dirty="0"/>
              <a:t> ja </a:t>
            </a:r>
            <a:r>
              <a:rPr lang="en-US" sz="3500" dirty="0" err="1"/>
              <a:t>murdumistugevus</a:t>
            </a:r>
            <a:r>
              <a:rPr lang="en-US" sz="3500" dirty="0"/>
              <a:t>; </a:t>
            </a:r>
            <a:r>
              <a:rPr lang="en-US" sz="3500" dirty="0" err="1"/>
              <a:t>sängitus</a:t>
            </a:r>
            <a:r>
              <a:rPr lang="en-US" sz="3500" dirty="0"/>
              <a:t> ja </a:t>
            </a:r>
            <a:r>
              <a:rPr lang="en-US" sz="3500" dirty="0" err="1"/>
              <a:t>vuugisegud</a:t>
            </a:r>
            <a:endParaRPr lang="en-US" sz="3500" dirty="0"/>
          </a:p>
          <a:p>
            <a:pPr marL="0" indent="0">
              <a:buNone/>
            </a:pPr>
            <a:r>
              <a:rPr lang="en-US" sz="4000" dirty="0"/>
              <a:t>6. </a:t>
            </a:r>
            <a:r>
              <a:rPr lang="en-US" sz="4000" dirty="0" err="1"/>
              <a:t>Ehitusprotsess</a:t>
            </a:r>
            <a:r>
              <a:rPr lang="en-US" sz="4000" dirty="0"/>
              <a:t> ja </a:t>
            </a:r>
            <a:r>
              <a:rPr lang="en-US" sz="4000" dirty="0" err="1"/>
              <a:t>mõõtmised</a:t>
            </a:r>
            <a:endParaRPr lang="en-US" sz="4000" dirty="0"/>
          </a:p>
          <a:p>
            <a:pPr lvl="1"/>
            <a:r>
              <a:rPr lang="en-US" sz="2800" dirty="0"/>
              <a:t>Heal </a:t>
            </a:r>
            <a:r>
              <a:rPr lang="en-US" sz="2800" dirty="0" err="1"/>
              <a:t>lapsel</a:t>
            </a:r>
            <a:r>
              <a:rPr lang="en-US" sz="2800" dirty="0"/>
              <a:t> </a:t>
            </a:r>
            <a:r>
              <a:rPr lang="en-US" sz="2800" dirty="0" err="1"/>
              <a:t>mitu</a:t>
            </a:r>
            <a:r>
              <a:rPr lang="en-US" sz="2800" dirty="0"/>
              <a:t> </a:t>
            </a:r>
            <a:r>
              <a:rPr lang="en-US" sz="2800" dirty="0" err="1"/>
              <a:t>nime</a:t>
            </a:r>
            <a:r>
              <a:rPr lang="en-US" sz="2800" dirty="0"/>
              <a:t> – </a:t>
            </a:r>
            <a:r>
              <a:rPr lang="en-US" sz="2800" dirty="0" err="1"/>
              <a:t>kandevõime</a:t>
            </a:r>
            <a:r>
              <a:rPr lang="en-US" sz="2800" dirty="0"/>
              <a:t>, </a:t>
            </a:r>
            <a:r>
              <a:rPr lang="en-US" sz="2800" dirty="0" err="1"/>
              <a:t>kandvus</a:t>
            </a:r>
            <a:r>
              <a:rPr lang="en-US" sz="2800" dirty="0"/>
              <a:t>, </a:t>
            </a:r>
            <a:r>
              <a:rPr lang="en-US" sz="2800" dirty="0" err="1"/>
              <a:t>elastsusmoodul</a:t>
            </a:r>
            <a:endParaRPr lang="en-US" sz="2800" dirty="0"/>
          </a:p>
          <a:p>
            <a:pPr lvl="1"/>
            <a:r>
              <a:rPr lang="en-US" sz="2800" dirty="0" err="1"/>
              <a:t>Kuid</a:t>
            </a:r>
            <a:r>
              <a:rPr lang="en-US" sz="2800" dirty="0"/>
              <a:t> </a:t>
            </a:r>
            <a:r>
              <a:rPr lang="en-US" sz="2800" dirty="0" err="1"/>
              <a:t>probleem</a:t>
            </a:r>
            <a:r>
              <a:rPr lang="en-US" sz="2800" dirty="0"/>
              <a:t> on </a:t>
            </a:r>
            <a:r>
              <a:rPr lang="en-US" sz="2800" dirty="0" err="1"/>
              <a:t>tiheduse</a:t>
            </a:r>
            <a:r>
              <a:rPr lang="en-US" sz="2800" dirty="0"/>
              <a:t> ja </a:t>
            </a:r>
            <a:r>
              <a:rPr lang="en-US" sz="2800" dirty="0" err="1"/>
              <a:t>tihenduse</a:t>
            </a:r>
            <a:r>
              <a:rPr lang="en-US" sz="2800" dirty="0"/>
              <a:t> </a:t>
            </a:r>
            <a:r>
              <a:rPr lang="en-US" sz="2800" dirty="0" err="1"/>
              <a:t>segaminiajamises</a:t>
            </a:r>
            <a:r>
              <a:rPr lang="en-US" sz="2800" dirty="0"/>
              <a:t>, </a:t>
            </a:r>
            <a:r>
              <a:rPr lang="en-US" sz="2800" dirty="0" err="1"/>
              <a:t>sest</a:t>
            </a:r>
            <a:r>
              <a:rPr lang="en-US" sz="2800" dirty="0"/>
              <a:t> </a:t>
            </a:r>
            <a:r>
              <a:rPr lang="en-US" sz="2800" dirty="0" err="1"/>
              <a:t>tihedus</a:t>
            </a:r>
            <a:r>
              <a:rPr lang="en-US" sz="2800" dirty="0"/>
              <a:t> on </a:t>
            </a:r>
            <a:r>
              <a:rPr lang="en-US" sz="2800" dirty="0" err="1"/>
              <a:t>absoluutväärtus</a:t>
            </a:r>
            <a:r>
              <a:rPr lang="en-US" sz="2800" dirty="0"/>
              <a:t>, </a:t>
            </a:r>
            <a:r>
              <a:rPr lang="en-US" sz="2800" dirty="0" err="1"/>
              <a:t>tihendus</a:t>
            </a:r>
            <a:r>
              <a:rPr lang="en-US" sz="2800" dirty="0"/>
              <a:t> aga </a:t>
            </a:r>
            <a:r>
              <a:rPr lang="en-US" sz="2800" dirty="0" err="1"/>
              <a:t>suhteline</a:t>
            </a:r>
            <a:r>
              <a:rPr lang="en-US" sz="2800" dirty="0"/>
              <a:t> </a:t>
            </a:r>
            <a:r>
              <a:rPr lang="en-US" sz="2800" dirty="0" err="1"/>
              <a:t>näit</a:t>
            </a:r>
            <a:r>
              <a:rPr lang="en-US" sz="2800" dirty="0"/>
              <a:t> </a:t>
            </a:r>
            <a:r>
              <a:rPr lang="en-US" sz="2800" dirty="0" err="1"/>
              <a:t>väljas</a:t>
            </a:r>
            <a:r>
              <a:rPr lang="en-US" sz="2800" dirty="0"/>
              <a:t> </a:t>
            </a:r>
            <a:r>
              <a:rPr lang="en-US" sz="2800" dirty="0" err="1"/>
              <a:t>fikseeritu</a:t>
            </a:r>
            <a:r>
              <a:rPr lang="en-US" sz="2800" dirty="0"/>
              <a:t> ja </a:t>
            </a:r>
            <a:r>
              <a:rPr lang="en-US" sz="2800" dirty="0" err="1"/>
              <a:t>laboritulemuse</a:t>
            </a:r>
            <a:r>
              <a:rPr lang="en-US" sz="2800" dirty="0"/>
              <a:t> </a:t>
            </a:r>
            <a:r>
              <a:rPr lang="en-US" sz="2800" dirty="0" err="1"/>
              <a:t>vahel</a:t>
            </a:r>
            <a:endParaRPr lang="en-US" sz="2800" dirty="0"/>
          </a:p>
          <a:p>
            <a:pPr lvl="1"/>
            <a:endParaRPr lang="en-US" sz="2300" dirty="0"/>
          </a:p>
          <a:p>
            <a:pPr marL="0" indent="0">
              <a:buNone/>
            </a:pPr>
            <a:r>
              <a:rPr lang="en-US" sz="2500" dirty="0" err="1">
                <a:solidFill>
                  <a:srgbClr val="FF0000"/>
                </a:solidFill>
              </a:rPr>
              <a:t>Ettevalmistusprotsessis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esitatud</a:t>
            </a:r>
            <a:r>
              <a:rPr lang="en-US" sz="2500" dirty="0">
                <a:solidFill>
                  <a:srgbClr val="FF0000"/>
                </a:solidFill>
              </a:rPr>
              <a:t> 12 </a:t>
            </a:r>
            <a:r>
              <a:rPr lang="en-US" sz="2500" dirty="0" err="1">
                <a:solidFill>
                  <a:srgbClr val="FF0000"/>
                </a:solidFill>
              </a:rPr>
              <a:t>küsimust</a:t>
            </a:r>
            <a:r>
              <a:rPr lang="en-US" sz="2500" dirty="0">
                <a:solidFill>
                  <a:srgbClr val="FF0000"/>
                </a:solidFill>
              </a:rPr>
              <a:t> on </a:t>
            </a:r>
            <a:r>
              <a:rPr lang="en-US" sz="2500" dirty="0" err="1">
                <a:solidFill>
                  <a:srgbClr val="FF0000"/>
                </a:solidFill>
              </a:rPr>
              <a:t>lisatud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slaididesse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vastava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err="1">
                <a:solidFill>
                  <a:srgbClr val="FF0000"/>
                </a:solidFill>
              </a:rPr>
              <a:t>teema</a:t>
            </a:r>
            <a:r>
              <a:rPr lang="en-US" sz="2500" dirty="0">
                <a:solidFill>
                  <a:srgbClr val="FF0000"/>
                </a:solidFill>
              </a:rPr>
              <a:t> all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25B14-F89B-67C6-F66A-DDCF9F30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92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1560-E6D9-D9BF-1C6E-4DAD5469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Päästeteenistus</a:t>
            </a:r>
            <a:r>
              <a:rPr lang="en-US" dirty="0"/>
              <a:t> ja </a:t>
            </a:r>
            <a:r>
              <a:rPr lang="en-US" dirty="0" err="1"/>
              <a:t>nõuded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7732-1301-AB28-33D7-3D0C81F68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04" y="1825625"/>
            <a:ext cx="465728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EVS 843 - </a:t>
            </a:r>
            <a:r>
              <a:rPr lang="en-US" sz="2400" dirty="0" err="1"/>
              <a:t>Kinnisesse</a:t>
            </a:r>
            <a:r>
              <a:rPr lang="en-US" sz="2400" dirty="0"/>
              <a:t> </a:t>
            </a:r>
            <a:r>
              <a:rPr lang="en-US" sz="2400" dirty="0" err="1"/>
              <a:t>siseõue</a:t>
            </a:r>
            <a:r>
              <a:rPr lang="en-US" sz="2400" dirty="0"/>
              <a:t> </a:t>
            </a:r>
            <a:r>
              <a:rPr lang="en-US" sz="2400" dirty="0" err="1"/>
              <a:t>pääsu</a:t>
            </a:r>
            <a:r>
              <a:rPr lang="en-US" sz="2400" dirty="0"/>
              <a:t> </a:t>
            </a:r>
            <a:r>
              <a:rPr lang="en-US" sz="2400" dirty="0" err="1"/>
              <a:t>gabariit</a:t>
            </a:r>
            <a:r>
              <a:rPr lang="en-US" sz="2400" dirty="0"/>
              <a:t> W 3,5 (4,0) H 4,6</a:t>
            </a:r>
          </a:p>
          <a:p>
            <a:r>
              <a:rPr lang="en-US" dirty="0" err="1"/>
              <a:t>Kortermaja</a:t>
            </a:r>
            <a:r>
              <a:rPr lang="en-US" dirty="0"/>
              <a:t> </a:t>
            </a:r>
            <a:r>
              <a:rPr lang="en-US" sz="2400" dirty="0"/>
              <a:t>– W 3,5 </a:t>
            </a:r>
            <a:r>
              <a:rPr lang="en-US" sz="2400" dirty="0" err="1"/>
              <a:t>pääs</a:t>
            </a:r>
            <a:r>
              <a:rPr lang="en-US" sz="2400" dirty="0"/>
              <a:t> </a:t>
            </a:r>
            <a:r>
              <a:rPr lang="en-US" sz="2400" dirty="0" err="1"/>
              <a:t>ukseni</a:t>
            </a:r>
            <a:r>
              <a:rPr lang="en-US" sz="2400" dirty="0"/>
              <a:t> ka </a:t>
            </a:r>
            <a:r>
              <a:rPr lang="en-US" sz="2400" dirty="0" err="1"/>
              <a:t>parkivate</a:t>
            </a:r>
            <a:r>
              <a:rPr lang="en-US" sz="2400" dirty="0"/>
              <a:t> </a:t>
            </a:r>
            <a:r>
              <a:rPr lang="en-US" sz="2400" dirty="0" err="1"/>
              <a:t>sõidukite</a:t>
            </a:r>
            <a:r>
              <a:rPr lang="en-US" sz="2400" dirty="0"/>
              <a:t> </a:t>
            </a:r>
            <a:r>
              <a:rPr lang="en-US" sz="2400" dirty="0" err="1"/>
              <a:t>vahelt</a:t>
            </a:r>
            <a:endParaRPr lang="en-US" sz="2400" dirty="0"/>
          </a:p>
          <a:p>
            <a:pPr lvl="1"/>
            <a:r>
              <a:rPr lang="en-US" dirty="0"/>
              <a:t>Sama </a:t>
            </a:r>
            <a:r>
              <a:rPr lang="en-US" dirty="0" err="1"/>
              <a:t>nõue</a:t>
            </a:r>
            <a:r>
              <a:rPr lang="en-US" dirty="0"/>
              <a:t> ka </a:t>
            </a:r>
            <a:r>
              <a:rPr lang="en-US" dirty="0" err="1"/>
              <a:t>kiirabile</a:t>
            </a:r>
            <a:endParaRPr lang="en-US" dirty="0"/>
          </a:p>
          <a:p>
            <a:r>
              <a:rPr lang="en-US" dirty="0" err="1"/>
              <a:t>Päästesõiduki</a:t>
            </a:r>
            <a:r>
              <a:rPr lang="en-US" dirty="0"/>
              <a:t> </a:t>
            </a:r>
            <a:r>
              <a:rPr lang="en-US" sz="2400" dirty="0" err="1"/>
              <a:t>vajalik</a:t>
            </a:r>
            <a:r>
              <a:rPr lang="en-US" sz="2400" dirty="0"/>
              <a:t> </a:t>
            </a:r>
            <a:r>
              <a:rPr lang="en-US" sz="2400" dirty="0" err="1"/>
              <a:t>tööpositsioon</a:t>
            </a:r>
            <a:r>
              <a:rPr lang="en-US" sz="2400" dirty="0"/>
              <a:t> 5 </a:t>
            </a:r>
            <a:r>
              <a:rPr lang="en-US" sz="2400" dirty="0" err="1"/>
              <a:t>meetri</a:t>
            </a:r>
            <a:r>
              <a:rPr lang="en-US" sz="2400" dirty="0"/>
              <a:t> </a:t>
            </a:r>
            <a:r>
              <a:rPr lang="en-US" sz="2400" dirty="0" err="1"/>
              <a:t>laiuses</a:t>
            </a:r>
            <a:endParaRPr lang="en-US" sz="2200" dirty="0"/>
          </a:p>
          <a:p>
            <a:r>
              <a:rPr lang="en-US" dirty="0"/>
              <a:t>Eramu – </a:t>
            </a:r>
            <a:r>
              <a:rPr lang="en-US" sz="2400" dirty="0"/>
              <a:t>50 </a:t>
            </a:r>
            <a:r>
              <a:rPr lang="en-US" sz="2400" dirty="0" err="1"/>
              <a:t>meetrit</a:t>
            </a:r>
            <a:r>
              <a:rPr lang="en-US" sz="2400" dirty="0"/>
              <a:t> </a:t>
            </a:r>
            <a:r>
              <a:rPr lang="en-US" sz="2400" dirty="0" err="1"/>
              <a:t>peasissepääsust</a:t>
            </a:r>
            <a:endParaRPr lang="en-US" dirty="0"/>
          </a:p>
          <a:p>
            <a:r>
              <a:rPr lang="en-US" dirty="0" err="1"/>
              <a:t>Pääsutee</a:t>
            </a:r>
            <a:r>
              <a:rPr lang="en-US" dirty="0"/>
              <a:t> </a:t>
            </a:r>
            <a:r>
              <a:rPr lang="en-US" sz="2400" dirty="0" err="1"/>
              <a:t>peab</a:t>
            </a:r>
            <a:r>
              <a:rPr lang="en-US" sz="2400" dirty="0"/>
              <a:t> </a:t>
            </a:r>
            <a:r>
              <a:rPr lang="en-US" sz="2400" dirty="0" err="1"/>
              <a:t>olema</a:t>
            </a:r>
            <a:r>
              <a:rPr lang="en-US" sz="2400" dirty="0"/>
              <a:t> </a:t>
            </a:r>
            <a:r>
              <a:rPr lang="en-US" sz="2400" dirty="0" err="1"/>
              <a:t>vaba</a:t>
            </a:r>
            <a:r>
              <a:rPr lang="en-US" sz="2400" dirty="0"/>
              <a:t> ka </a:t>
            </a:r>
            <a:r>
              <a:rPr lang="en-US" sz="2400" dirty="0" err="1"/>
              <a:t>talvel</a:t>
            </a:r>
            <a:r>
              <a:rPr lang="en-US" sz="2400" dirty="0"/>
              <a:t> – </a:t>
            </a:r>
            <a:r>
              <a:rPr lang="en-US" sz="2400" dirty="0" err="1"/>
              <a:t>seega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kasutada</a:t>
            </a:r>
            <a:r>
              <a:rPr lang="en-US" sz="2400" dirty="0"/>
              <a:t> </a:t>
            </a:r>
            <a:r>
              <a:rPr lang="en-US" sz="2400" dirty="0" err="1"/>
              <a:t>pelgalt</a:t>
            </a:r>
            <a:r>
              <a:rPr lang="en-US" sz="2400" dirty="0"/>
              <a:t> </a:t>
            </a:r>
            <a:r>
              <a:rPr lang="en-US" sz="2400" dirty="0" err="1"/>
              <a:t>tugevdatud</a:t>
            </a:r>
            <a:r>
              <a:rPr lang="en-US" sz="2400" dirty="0"/>
              <a:t> </a:t>
            </a:r>
            <a:r>
              <a:rPr lang="en-US" sz="2400" dirty="0" err="1"/>
              <a:t>alusega</a:t>
            </a:r>
            <a:r>
              <a:rPr lang="en-US" sz="2400" dirty="0"/>
              <a:t> </a:t>
            </a:r>
            <a:r>
              <a:rPr lang="en-US" sz="2400" dirty="0" err="1"/>
              <a:t>murukatet</a:t>
            </a:r>
            <a:endParaRPr lang="en-US" sz="2200" dirty="0"/>
          </a:p>
          <a:p>
            <a:r>
              <a:rPr lang="en-US" sz="2600" b="1" dirty="0" err="1"/>
              <a:t>Kandevõime</a:t>
            </a:r>
            <a:r>
              <a:rPr lang="en-US" sz="2200" dirty="0"/>
              <a:t> – </a:t>
            </a:r>
            <a:r>
              <a:rPr lang="en-US" sz="2400" dirty="0" err="1"/>
              <a:t>lähtuvalt</a:t>
            </a:r>
            <a:r>
              <a:rPr lang="en-US" sz="2400" dirty="0"/>
              <a:t> </a:t>
            </a:r>
            <a:r>
              <a:rPr lang="en-US" sz="2400" dirty="0" err="1"/>
              <a:t>Soome</a:t>
            </a:r>
            <a:r>
              <a:rPr lang="en-US" sz="2400" dirty="0"/>
              <a:t> </a:t>
            </a:r>
            <a:r>
              <a:rPr lang="en-US" sz="2400" dirty="0" err="1"/>
              <a:t>kruusateede</a:t>
            </a:r>
            <a:r>
              <a:rPr lang="en-US" sz="2400" dirty="0"/>
              <a:t> </a:t>
            </a:r>
            <a:r>
              <a:rPr lang="en-US" sz="2400" dirty="0" err="1"/>
              <a:t>normist</a:t>
            </a:r>
            <a:r>
              <a:rPr lang="en-US" sz="2400" dirty="0"/>
              <a:t> E</a:t>
            </a:r>
            <a:r>
              <a:rPr lang="en-US" sz="2400" baseline="-25000" dirty="0"/>
              <a:t>V2</a:t>
            </a:r>
            <a:r>
              <a:rPr lang="en-US" sz="2400" dirty="0"/>
              <a:t> min 60 MPa (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nõue</a:t>
            </a:r>
            <a:r>
              <a:rPr lang="en-US" sz="2400" dirty="0"/>
              <a:t> </a:t>
            </a:r>
            <a:r>
              <a:rPr lang="en-US" sz="2400" dirty="0" err="1"/>
              <a:t>võiks</a:t>
            </a:r>
            <a:r>
              <a:rPr lang="en-US" sz="2400" dirty="0"/>
              <a:t> </a:t>
            </a:r>
            <a:r>
              <a:rPr lang="en-US" sz="2400" dirty="0" err="1"/>
              <a:t>kehtida</a:t>
            </a:r>
            <a:r>
              <a:rPr lang="en-US" sz="2400" dirty="0"/>
              <a:t> ka </a:t>
            </a:r>
            <a:r>
              <a:rPr lang="en-US" sz="2400" dirty="0" err="1"/>
              <a:t>prügiautole</a:t>
            </a:r>
            <a:r>
              <a:rPr lang="en-US" sz="2400" dirty="0"/>
              <a:t>)</a:t>
            </a:r>
            <a:endParaRPr lang="en-US" sz="2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17B3E-7287-DBC6-2B15-64DCE6E1D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93" y="1880916"/>
            <a:ext cx="7294003" cy="49770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00A56-6221-6EF5-3C9A-108E7A8C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7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E2EC-DF71-78C3-28B4-CC377D93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Q12: </a:t>
            </a:r>
            <a:r>
              <a:rPr lang="en-US" dirty="0" err="1"/>
              <a:t>Hooldusjuhendi</a:t>
            </a:r>
            <a:r>
              <a:rPr lang="en-US" dirty="0"/>
              <a:t> </a:t>
            </a:r>
            <a:r>
              <a:rPr lang="en-US" dirty="0" err="1"/>
              <a:t>detailsus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CB8A-E19E-621C-101A-ABD1DB459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 err="1"/>
              <a:t>Teede</a:t>
            </a:r>
            <a:r>
              <a:rPr lang="en-GB" dirty="0"/>
              <a:t> </a:t>
            </a:r>
            <a:r>
              <a:rPr lang="en-GB" dirty="0" err="1"/>
              <a:t>planeerimisel</a:t>
            </a:r>
            <a:r>
              <a:rPr lang="en-GB" dirty="0"/>
              <a:t>/</a:t>
            </a:r>
            <a:r>
              <a:rPr lang="en-GB" dirty="0" err="1"/>
              <a:t>tehnilisse</a:t>
            </a:r>
            <a:r>
              <a:rPr lang="en-GB" dirty="0"/>
              <a:t> </a:t>
            </a:r>
            <a:r>
              <a:rPr lang="en-GB" dirty="0" err="1"/>
              <a:t>kirjeldusse</a:t>
            </a:r>
            <a:r>
              <a:rPr lang="en-GB" dirty="0"/>
              <a:t> </a:t>
            </a:r>
            <a:r>
              <a:rPr lang="en-GB" dirty="0" err="1"/>
              <a:t>sisendi</a:t>
            </a:r>
            <a:r>
              <a:rPr lang="en-GB" dirty="0"/>
              <a:t> </a:t>
            </a:r>
            <a:r>
              <a:rPr lang="en-GB" dirty="0" err="1"/>
              <a:t>andmisel</a:t>
            </a:r>
            <a:r>
              <a:rPr lang="en-GB" dirty="0"/>
              <a:t> on </a:t>
            </a:r>
            <a:r>
              <a:rPr lang="en-GB" dirty="0" err="1"/>
              <a:t>tekkinud</a:t>
            </a:r>
            <a:r>
              <a:rPr lang="en-GB" dirty="0"/>
              <a:t> </a:t>
            </a:r>
            <a:r>
              <a:rPr lang="en-GB" dirty="0" err="1"/>
              <a:t>küsimusi</a:t>
            </a:r>
            <a:r>
              <a:rPr lang="en-GB" dirty="0"/>
              <a:t> </a:t>
            </a:r>
            <a:r>
              <a:rPr lang="en-GB" dirty="0" err="1"/>
              <a:t>graniitsõelmetega</a:t>
            </a:r>
            <a:r>
              <a:rPr lang="en-GB" dirty="0"/>
              <a:t> </a:t>
            </a:r>
            <a:r>
              <a:rPr lang="en-GB" dirty="0" err="1"/>
              <a:t>pargiteede</a:t>
            </a:r>
            <a:r>
              <a:rPr lang="en-GB" dirty="0"/>
              <a:t> </a:t>
            </a:r>
            <a:r>
              <a:rPr lang="en-GB" dirty="0" err="1"/>
              <a:t>metallääristest</a:t>
            </a:r>
            <a:r>
              <a:rPr lang="en-GB" dirty="0"/>
              <a:t>: </a:t>
            </a:r>
            <a:r>
              <a:rPr lang="en-GB" dirty="0" err="1"/>
              <a:t>millise</a:t>
            </a:r>
            <a:r>
              <a:rPr lang="en-GB" dirty="0"/>
              <a:t> </a:t>
            </a:r>
            <a:r>
              <a:rPr lang="en-GB" dirty="0" err="1"/>
              <a:t>paksusega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kuidas</a:t>
            </a:r>
            <a:r>
              <a:rPr lang="en-GB" dirty="0"/>
              <a:t> see peaks </a:t>
            </a:r>
            <a:r>
              <a:rPr lang="en-GB" dirty="0" err="1"/>
              <a:t>olema</a:t>
            </a:r>
            <a:r>
              <a:rPr lang="en-GB" dirty="0"/>
              <a:t> </a:t>
            </a:r>
            <a:r>
              <a:rPr lang="en-GB" dirty="0" err="1"/>
              <a:t>töödeldud</a:t>
            </a:r>
            <a:r>
              <a:rPr lang="en-GB" dirty="0"/>
              <a:t>, et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hakkaks</a:t>
            </a:r>
            <a:r>
              <a:rPr lang="en-GB" dirty="0"/>
              <a:t> </a:t>
            </a:r>
            <a:r>
              <a:rPr lang="en-GB" dirty="0" err="1"/>
              <a:t>lainetama</a:t>
            </a:r>
            <a:r>
              <a:rPr lang="en-GB" dirty="0"/>
              <a:t>/</a:t>
            </a:r>
            <a:r>
              <a:rPr lang="en-GB" dirty="0" err="1"/>
              <a:t>painduma</a:t>
            </a:r>
            <a:r>
              <a:rPr lang="en-GB" dirty="0"/>
              <a:t>. </a:t>
            </a:r>
            <a:r>
              <a:rPr lang="en-GB" dirty="0" err="1"/>
              <a:t>Oleme</a:t>
            </a:r>
            <a:r>
              <a:rPr lang="en-GB" dirty="0"/>
              <a:t> </a:t>
            </a:r>
            <a:r>
              <a:rPr lang="en-GB" dirty="0" err="1"/>
              <a:t>kasutanud</a:t>
            </a:r>
            <a:r>
              <a:rPr lang="en-GB" dirty="0"/>
              <a:t> 5 mm </a:t>
            </a:r>
            <a:r>
              <a:rPr lang="en-GB" dirty="0" err="1"/>
              <a:t>läbimõõduga</a:t>
            </a:r>
            <a:r>
              <a:rPr lang="en-GB" dirty="0"/>
              <a:t> </a:t>
            </a:r>
            <a:r>
              <a:rPr lang="en-GB" dirty="0" err="1"/>
              <a:t>ääriseid</a:t>
            </a:r>
            <a:r>
              <a:rPr lang="en-GB" dirty="0"/>
              <a:t>, </a:t>
            </a:r>
            <a:r>
              <a:rPr lang="en-GB" dirty="0" err="1"/>
              <a:t>kuid</a:t>
            </a:r>
            <a:r>
              <a:rPr lang="en-GB" dirty="0"/>
              <a:t> need </a:t>
            </a:r>
            <a:r>
              <a:rPr lang="en-GB" dirty="0" err="1"/>
              <a:t>painduvad</a:t>
            </a:r>
            <a:r>
              <a:rPr lang="en-GB" dirty="0"/>
              <a:t> </a:t>
            </a:r>
            <a:r>
              <a:rPr lang="en-GB" dirty="0" err="1"/>
              <a:t>kiiresti</a:t>
            </a:r>
            <a:r>
              <a:rPr lang="en-GB" dirty="0"/>
              <a:t>. </a:t>
            </a:r>
            <a:r>
              <a:rPr lang="en-GB" dirty="0" err="1"/>
              <a:t>Öeldakse</a:t>
            </a:r>
            <a:r>
              <a:rPr lang="en-GB" dirty="0"/>
              <a:t>, et </a:t>
            </a:r>
            <a:r>
              <a:rPr lang="en-GB" dirty="0" err="1"/>
              <a:t>ei</a:t>
            </a:r>
            <a:r>
              <a:rPr lang="en-GB" dirty="0"/>
              <a:t> tohi </a:t>
            </a:r>
            <a:r>
              <a:rPr lang="en-GB" dirty="0" err="1"/>
              <a:t>masinatega</a:t>
            </a:r>
            <a:r>
              <a:rPr lang="en-GB" dirty="0"/>
              <a:t> peal </a:t>
            </a:r>
            <a:r>
              <a:rPr lang="en-GB" dirty="0" err="1"/>
              <a:t>sõita</a:t>
            </a:r>
            <a:r>
              <a:rPr lang="en-GB" dirty="0"/>
              <a:t>, </a:t>
            </a:r>
            <a:r>
              <a:rPr lang="en-GB" dirty="0" err="1"/>
              <a:t>kuid</a:t>
            </a:r>
            <a:r>
              <a:rPr lang="en-GB" dirty="0"/>
              <a:t> </a:t>
            </a:r>
            <a:r>
              <a:rPr lang="en-GB" dirty="0" err="1"/>
              <a:t>heakorratöid</a:t>
            </a:r>
            <a:r>
              <a:rPr lang="en-GB" dirty="0"/>
              <a:t> </a:t>
            </a:r>
            <a:r>
              <a:rPr lang="en-GB" dirty="0" err="1"/>
              <a:t>teostavale</a:t>
            </a:r>
            <a:r>
              <a:rPr lang="en-GB" dirty="0"/>
              <a:t> </a:t>
            </a:r>
            <a:r>
              <a:rPr lang="en-GB" dirty="0" err="1"/>
              <a:t>ettevõttele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saa</a:t>
            </a:r>
            <a:r>
              <a:rPr lang="en-GB" dirty="0"/>
              <a:t> </a:t>
            </a:r>
            <a:r>
              <a:rPr lang="en-GB" dirty="0" err="1"/>
              <a:t>seda</a:t>
            </a:r>
            <a:r>
              <a:rPr lang="en-GB" dirty="0"/>
              <a:t> </a:t>
            </a:r>
            <a:r>
              <a:rPr lang="en-GB" dirty="0" err="1"/>
              <a:t>keelata</a:t>
            </a:r>
            <a:r>
              <a:rPr lang="en-GB" dirty="0"/>
              <a:t>.</a:t>
            </a:r>
            <a:endParaRPr lang="en-US" dirty="0"/>
          </a:p>
          <a:p>
            <a:r>
              <a:rPr lang="en-GB" dirty="0" err="1">
                <a:solidFill>
                  <a:srgbClr val="00B0F0"/>
                </a:solidFill>
              </a:rPr>
              <a:t>Pargiteede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hooldustehnika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tuleb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piirata</a:t>
            </a:r>
            <a:r>
              <a:rPr lang="en-GB" dirty="0">
                <a:solidFill>
                  <a:srgbClr val="00B0F0"/>
                </a:solidFill>
              </a:rPr>
              <a:t>. </a:t>
            </a:r>
            <a:r>
              <a:rPr lang="en-GB" dirty="0" err="1">
                <a:solidFill>
                  <a:srgbClr val="00B0F0"/>
                </a:solidFill>
              </a:rPr>
              <a:t>Pakun</a:t>
            </a:r>
            <a:r>
              <a:rPr lang="en-GB" dirty="0">
                <a:solidFill>
                  <a:srgbClr val="00B0F0"/>
                </a:solidFill>
              </a:rPr>
              <a:t> et </a:t>
            </a:r>
            <a:r>
              <a:rPr lang="en-GB" dirty="0" err="1">
                <a:solidFill>
                  <a:srgbClr val="00B0F0"/>
                </a:solidFill>
              </a:rPr>
              <a:t>reegliks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võiks</a:t>
            </a:r>
            <a:r>
              <a:rPr lang="en-GB" dirty="0">
                <a:solidFill>
                  <a:srgbClr val="00B0F0"/>
                </a:solidFill>
              </a:rPr>
              <a:t> olla </a:t>
            </a:r>
            <a:r>
              <a:rPr lang="en-GB" dirty="0" err="1">
                <a:solidFill>
                  <a:srgbClr val="00B0F0"/>
                </a:solidFill>
              </a:rPr>
              <a:t>mitte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üle</a:t>
            </a:r>
            <a:r>
              <a:rPr lang="en-GB" dirty="0">
                <a:solidFill>
                  <a:srgbClr val="00B0F0"/>
                </a:solidFill>
              </a:rPr>
              <a:t> 3,5 </a:t>
            </a:r>
            <a:r>
              <a:rPr lang="en-GB" dirty="0" err="1">
                <a:solidFill>
                  <a:srgbClr val="00B0F0"/>
                </a:solidFill>
              </a:rPr>
              <a:t>tonni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täismass</a:t>
            </a:r>
            <a:r>
              <a:rPr lang="en-GB" dirty="0">
                <a:solidFill>
                  <a:srgbClr val="00B0F0"/>
                </a:solidFill>
              </a:rPr>
              <a:t>. Sama </a:t>
            </a:r>
            <a:r>
              <a:rPr lang="en-GB" dirty="0" err="1">
                <a:solidFill>
                  <a:srgbClr val="00B0F0"/>
                </a:solidFill>
              </a:rPr>
              <a:t>nõue</a:t>
            </a:r>
            <a:r>
              <a:rPr lang="en-GB" dirty="0">
                <a:solidFill>
                  <a:srgbClr val="00B0F0"/>
                </a:solidFill>
              </a:rPr>
              <a:t> on ka </a:t>
            </a:r>
            <a:r>
              <a:rPr lang="en-GB" dirty="0" err="1">
                <a:solidFill>
                  <a:srgbClr val="00B0F0"/>
                </a:solidFill>
              </a:rPr>
              <a:t>kergliiklusteede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puhul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adekvaatne</a:t>
            </a:r>
            <a:r>
              <a:rPr lang="en-GB" dirty="0">
                <a:solidFill>
                  <a:srgbClr val="00B0F0"/>
                </a:solidFill>
              </a:rPr>
              <a:t>, </a:t>
            </a:r>
            <a:r>
              <a:rPr lang="en-GB" dirty="0" err="1">
                <a:solidFill>
                  <a:srgbClr val="00B0F0"/>
                </a:solidFill>
              </a:rPr>
              <a:t>kui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soovime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konstruktsioonides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kokkuhoidu</a:t>
            </a:r>
            <a:r>
              <a:rPr lang="en-GB" dirty="0">
                <a:solidFill>
                  <a:srgbClr val="00B0F0"/>
                </a:solidFill>
              </a:rPr>
              <a:t>.</a:t>
            </a:r>
          </a:p>
          <a:p>
            <a:r>
              <a:rPr lang="en-GB" dirty="0" err="1">
                <a:solidFill>
                  <a:srgbClr val="FF0000"/>
                </a:solidFill>
              </a:rPr>
              <a:t>Hooldusnõuete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puhul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tuleb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projekteerijal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juhinduda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konkreetsetest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materjalidest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ja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toodete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kasutusjuhistest</a:t>
            </a:r>
            <a:r>
              <a:rPr lang="en-GB" dirty="0">
                <a:solidFill>
                  <a:srgbClr val="FF0000"/>
                </a:solidFill>
              </a:rPr>
              <a:t> – </a:t>
            </a:r>
            <a:r>
              <a:rPr lang="en-GB" dirty="0" err="1">
                <a:solidFill>
                  <a:srgbClr val="FF0000"/>
                </a:solidFill>
              </a:rPr>
              <a:t>senine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kopipasteeritud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tavatekst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ei</a:t>
            </a:r>
            <a:r>
              <a:rPr lang="en-GB" dirty="0">
                <a:solidFill>
                  <a:srgbClr val="FF0000"/>
                </a:solidFill>
              </a:rPr>
              <a:t> ole </a:t>
            </a:r>
            <a:r>
              <a:rPr lang="en-GB" dirty="0" err="1">
                <a:solidFill>
                  <a:srgbClr val="FF0000"/>
                </a:solidFill>
              </a:rPr>
              <a:t>piisav</a:t>
            </a:r>
            <a:r>
              <a:rPr lang="en-GB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52B95-B023-914C-A6A1-8F5C346A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39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031E3-8000-3A26-FC8B-E5109E03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</a:t>
            </a:r>
            <a:r>
              <a:rPr lang="en-US" dirty="0" err="1"/>
              <a:t>Teekonstruktsioon</a:t>
            </a:r>
            <a:r>
              <a:rPr lang="en-US" dirty="0"/>
              <a:t> = </a:t>
            </a:r>
            <a:r>
              <a:rPr lang="en-US" dirty="0" err="1"/>
              <a:t>muldkeha</a:t>
            </a:r>
            <a:r>
              <a:rPr lang="en-US" dirty="0"/>
              <a:t> + </a:t>
            </a:r>
            <a:r>
              <a:rPr lang="en-US" dirty="0" err="1"/>
              <a:t>katend</a:t>
            </a:r>
            <a:endParaRPr lang="en-US" dirty="0"/>
          </a:p>
        </p:txBody>
      </p:sp>
      <p:pic>
        <p:nvPicPr>
          <p:cNvPr id="4" name="Picture 3" descr="A diagram of a cross section of a concrete slab&#10;&#10;Description automatically generated">
            <a:extLst>
              <a:ext uri="{FF2B5EF4-FFF2-40B4-BE49-F238E27FC236}">
                <a16:creationId xmlns:a16="http://schemas.microsoft.com/office/drawing/2014/main" id="{2D59CC76-8CC9-F83F-CD39-622E37DF1F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74" y="1325975"/>
            <a:ext cx="11807052" cy="4596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BD602-3929-A586-2579-722CBF5CF808}"/>
              </a:ext>
            </a:extLst>
          </p:cNvPr>
          <p:cNvSpPr txBox="1"/>
          <p:nvPr/>
        </p:nvSpPr>
        <p:spPr>
          <a:xfrm>
            <a:off x="322423" y="6107975"/>
            <a:ext cx="11161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Erinevus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senisest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praktikast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liiv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ei</a:t>
            </a:r>
            <a:r>
              <a:rPr lang="en-US" dirty="0">
                <a:solidFill>
                  <a:srgbClr val="FF0000"/>
                </a:solidFill>
              </a:rPr>
              <a:t> ole </a:t>
            </a:r>
            <a:r>
              <a:rPr lang="en-US" dirty="0" err="1">
                <a:solidFill>
                  <a:srgbClr val="FF0000"/>
                </a:solidFill>
              </a:rPr>
              <a:t>katendi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koosseisus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dreenkiht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selline</a:t>
            </a:r>
            <a:r>
              <a:rPr lang="en-US" dirty="0">
                <a:solidFill>
                  <a:srgbClr val="FF0000"/>
                </a:solidFill>
              </a:rPr>
              <a:t> on </a:t>
            </a:r>
            <a:r>
              <a:rPr lang="en-US" dirty="0" err="1">
                <a:solidFill>
                  <a:srgbClr val="FF0000"/>
                </a:solidFill>
              </a:rPr>
              <a:t>vajalik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pigem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kõige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alumine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KUID, </a:t>
            </a:r>
            <a:r>
              <a:rPr lang="en-US" dirty="0" err="1">
                <a:solidFill>
                  <a:srgbClr val="FF0000"/>
                </a:solidFill>
              </a:rPr>
              <a:t>materjal</a:t>
            </a:r>
            <a:r>
              <a:rPr lang="en-US" dirty="0">
                <a:solidFill>
                  <a:srgbClr val="FF0000"/>
                </a:solidFill>
              </a:rPr>
              <a:t> mis </a:t>
            </a:r>
            <a:r>
              <a:rPr lang="en-US" dirty="0" err="1">
                <a:solidFill>
                  <a:srgbClr val="FF0000"/>
                </a:solidFill>
              </a:rPr>
              <a:t>jääb</a:t>
            </a:r>
            <a:r>
              <a:rPr lang="en-US" dirty="0">
                <a:solidFill>
                  <a:srgbClr val="FF0000"/>
                </a:solidFill>
              </a:rPr>
              <a:t> vee </a:t>
            </a:r>
            <a:r>
              <a:rPr lang="en-US" dirty="0" err="1">
                <a:solidFill>
                  <a:srgbClr val="FF0000"/>
                </a:solidFill>
              </a:rPr>
              <a:t>alla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peab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olema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kõrgemate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kvaliteedinõuetega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7A518-8B88-24CE-54FE-EBF3F6A4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443D-1F8E-AF2B-B4C6-E1B5F2D9E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Terminitest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9DF35-5D8D-3F96-F4EE-253179AB7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27006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AKÖL – Aasta </a:t>
            </a:r>
            <a:r>
              <a:rPr lang="en-US" dirty="0" err="1"/>
              <a:t>Keskmine</a:t>
            </a:r>
            <a:r>
              <a:rPr lang="en-US" dirty="0"/>
              <a:t> </a:t>
            </a:r>
            <a:r>
              <a:rPr lang="en-US" dirty="0" err="1"/>
              <a:t>Ööpäevane</a:t>
            </a:r>
            <a:r>
              <a:rPr lang="en-US" dirty="0"/>
              <a:t>  </a:t>
            </a:r>
            <a:r>
              <a:rPr lang="en-US" dirty="0" err="1"/>
              <a:t>Liiklussagedus</a:t>
            </a:r>
            <a:r>
              <a:rPr lang="en-US" dirty="0"/>
              <a:t> – </a:t>
            </a:r>
            <a:r>
              <a:rPr lang="en-US" sz="2400" dirty="0" err="1"/>
              <a:t>reeglina</a:t>
            </a:r>
            <a:r>
              <a:rPr lang="en-US" sz="2400" dirty="0"/>
              <a:t> </a:t>
            </a:r>
            <a:r>
              <a:rPr lang="en-US" sz="2400" dirty="0" err="1"/>
              <a:t>perspektiivsele</a:t>
            </a:r>
            <a:r>
              <a:rPr lang="en-US" sz="2400" dirty="0"/>
              <a:t> </a:t>
            </a:r>
            <a:r>
              <a:rPr lang="en-US" sz="2400" dirty="0" err="1"/>
              <a:t>aastale</a:t>
            </a:r>
            <a:r>
              <a:rPr lang="en-US" sz="2400" dirty="0"/>
              <a:t>, mis on </a:t>
            </a:r>
            <a:r>
              <a:rPr lang="en-US" sz="2400" dirty="0" err="1"/>
              <a:t>seni</a:t>
            </a:r>
            <a:r>
              <a:rPr lang="en-US" sz="2400" dirty="0"/>
              <a:t> </a:t>
            </a:r>
            <a:r>
              <a:rPr lang="en-US" sz="2400" dirty="0" err="1"/>
              <a:t>olnud</a:t>
            </a:r>
            <a:r>
              <a:rPr lang="en-US" sz="2400" dirty="0"/>
              <a:t> 20 </a:t>
            </a:r>
            <a:r>
              <a:rPr lang="en-US" sz="2400" dirty="0" err="1"/>
              <a:t>kasutusaastat</a:t>
            </a:r>
            <a:r>
              <a:rPr lang="en-US" sz="2400" dirty="0"/>
              <a:t>  - </a:t>
            </a:r>
            <a:r>
              <a:rPr lang="en-US" sz="2400" dirty="0" err="1"/>
              <a:t>ristlõike</a:t>
            </a:r>
            <a:r>
              <a:rPr lang="en-US" sz="2400" dirty="0"/>
              <a:t> </a:t>
            </a:r>
            <a:r>
              <a:rPr lang="en-US" sz="2400" dirty="0" err="1"/>
              <a:t>valiku</a:t>
            </a:r>
            <a:r>
              <a:rPr lang="en-US" sz="2400" dirty="0"/>
              <a:t> ja </a:t>
            </a:r>
            <a:r>
              <a:rPr lang="en-US" sz="2400" dirty="0" err="1"/>
              <a:t>materjalide</a:t>
            </a:r>
            <a:r>
              <a:rPr lang="en-US" sz="2400" dirty="0"/>
              <a:t> </a:t>
            </a:r>
            <a:r>
              <a:rPr lang="en-US" sz="2400" dirty="0" err="1"/>
              <a:t>nõuete</a:t>
            </a:r>
            <a:r>
              <a:rPr lang="en-US" sz="2400" dirty="0"/>
              <a:t> </a:t>
            </a:r>
            <a:r>
              <a:rPr lang="en-US" sz="2400" dirty="0" err="1"/>
              <a:t>kriteerium</a:t>
            </a:r>
            <a:endParaRPr lang="en-US" dirty="0"/>
          </a:p>
          <a:p>
            <a:r>
              <a:rPr lang="en-US" dirty="0"/>
              <a:t>TTL – </a:t>
            </a:r>
            <a:r>
              <a:rPr lang="en-US" dirty="0" err="1"/>
              <a:t>TippTunniLiiklus</a:t>
            </a:r>
            <a:r>
              <a:rPr lang="en-US" dirty="0"/>
              <a:t> </a:t>
            </a:r>
            <a:r>
              <a:rPr lang="en-US" sz="2400" dirty="0"/>
              <a:t>(HTT – </a:t>
            </a:r>
            <a:r>
              <a:rPr lang="en-US" sz="2400" dirty="0" err="1"/>
              <a:t>hommik</a:t>
            </a:r>
            <a:r>
              <a:rPr lang="en-US" sz="2400" dirty="0"/>
              <a:t>, ÕTT – </a:t>
            </a:r>
            <a:r>
              <a:rPr lang="en-US" sz="2400" dirty="0" err="1"/>
              <a:t>õhtu</a:t>
            </a:r>
            <a:r>
              <a:rPr lang="en-US" sz="2400" dirty="0"/>
              <a:t>) – </a:t>
            </a:r>
            <a:r>
              <a:rPr lang="en-US" sz="2400" dirty="0" err="1"/>
              <a:t>läbilaskvusarvutused</a:t>
            </a:r>
            <a:r>
              <a:rPr lang="en-US" sz="2400" dirty="0"/>
              <a:t> (</a:t>
            </a:r>
            <a:r>
              <a:rPr lang="en-US" sz="2400" dirty="0" err="1"/>
              <a:t>teenindustase</a:t>
            </a:r>
            <a:r>
              <a:rPr lang="en-US" sz="2400" dirty="0"/>
              <a:t>)</a:t>
            </a:r>
            <a:endParaRPr lang="en-US" dirty="0"/>
          </a:p>
          <a:p>
            <a:pPr lvl="1"/>
            <a:r>
              <a:rPr lang="en-US" dirty="0" err="1"/>
              <a:t>Üldisemalt</a:t>
            </a:r>
            <a:r>
              <a:rPr lang="en-US" dirty="0"/>
              <a:t> – </a:t>
            </a:r>
            <a:r>
              <a:rPr lang="en-US" dirty="0" err="1"/>
              <a:t>tipptunnis</a:t>
            </a:r>
            <a:r>
              <a:rPr lang="en-US" dirty="0"/>
              <a:t> </a:t>
            </a:r>
            <a:r>
              <a:rPr lang="en-US" dirty="0" err="1"/>
              <a:t>liigub</a:t>
            </a:r>
            <a:r>
              <a:rPr lang="en-US" dirty="0"/>
              <a:t> 10% </a:t>
            </a:r>
            <a:r>
              <a:rPr lang="en-US" dirty="0" err="1"/>
              <a:t>ööpäevasest</a:t>
            </a:r>
            <a:r>
              <a:rPr lang="en-US" dirty="0"/>
              <a:t> </a:t>
            </a:r>
            <a:r>
              <a:rPr lang="en-US" dirty="0" err="1"/>
              <a:t>AKÖL’st</a:t>
            </a:r>
            <a:endParaRPr lang="en-US" dirty="0"/>
          </a:p>
          <a:p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liigid</a:t>
            </a:r>
            <a:r>
              <a:rPr lang="en-US" dirty="0"/>
              <a:t> ja </a:t>
            </a:r>
            <a:r>
              <a:rPr lang="en-US" dirty="0" err="1"/>
              <a:t>kasutusiga</a:t>
            </a:r>
            <a:r>
              <a:rPr lang="en-US" dirty="0"/>
              <a:t> M71 </a:t>
            </a:r>
            <a:r>
              <a:rPr lang="en-US" dirty="0" err="1"/>
              <a:t>alusel</a:t>
            </a:r>
            <a:endParaRPr lang="en-US" dirty="0"/>
          </a:p>
          <a:p>
            <a:pPr lvl="1"/>
            <a:r>
              <a:rPr lang="en-US" b="1" dirty="0" err="1"/>
              <a:t>Püsi</a:t>
            </a:r>
            <a:r>
              <a:rPr lang="en-US" dirty="0" err="1"/>
              <a:t>katend</a:t>
            </a:r>
            <a:r>
              <a:rPr lang="en-US" dirty="0"/>
              <a:t> (</a:t>
            </a:r>
            <a:r>
              <a:rPr lang="en-US" dirty="0" err="1"/>
              <a:t>asfalt</a:t>
            </a:r>
            <a:r>
              <a:rPr lang="en-US" dirty="0"/>
              <a:t>, </a:t>
            </a:r>
            <a:r>
              <a:rPr lang="en-US" dirty="0" err="1"/>
              <a:t>tsementbetoon</a:t>
            </a:r>
            <a:r>
              <a:rPr lang="en-US" dirty="0"/>
              <a:t>) – 15 a (</a:t>
            </a:r>
            <a:r>
              <a:rPr lang="en-US" dirty="0" err="1"/>
              <a:t>TrAm</a:t>
            </a:r>
            <a:r>
              <a:rPr lang="en-US" dirty="0"/>
              <a:t> 20 a, </a:t>
            </a:r>
            <a:r>
              <a:rPr lang="en-US" dirty="0" err="1"/>
              <a:t>soovitakse</a:t>
            </a:r>
            <a:r>
              <a:rPr lang="en-US" dirty="0"/>
              <a:t> </a:t>
            </a:r>
            <a:r>
              <a:rPr lang="en-US" dirty="0" err="1"/>
              <a:t>tõsta</a:t>
            </a:r>
            <a:r>
              <a:rPr lang="en-US" dirty="0"/>
              <a:t> 30 </a:t>
            </a:r>
            <a:r>
              <a:rPr lang="en-US" dirty="0" err="1"/>
              <a:t>aastani</a:t>
            </a:r>
            <a:r>
              <a:rPr lang="en-US" dirty="0"/>
              <a:t>)</a:t>
            </a:r>
          </a:p>
          <a:p>
            <a:pPr lvl="1"/>
            <a:r>
              <a:rPr lang="en-US" b="1" dirty="0" err="1"/>
              <a:t>Kerg</a:t>
            </a:r>
            <a:r>
              <a:rPr lang="en-US" dirty="0" err="1"/>
              <a:t>katend</a:t>
            </a:r>
            <a:r>
              <a:rPr lang="en-US" dirty="0"/>
              <a:t> (</a:t>
            </a:r>
            <a:r>
              <a:rPr lang="en-US" dirty="0" err="1"/>
              <a:t>pinnatud</a:t>
            </a:r>
            <a:r>
              <a:rPr lang="en-US" dirty="0"/>
              <a:t> </a:t>
            </a:r>
            <a:r>
              <a:rPr lang="en-US" dirty="0" err="1"/>
              <a:t>stabi</a:t>
            </a:r>
            <a:r>
              <a:rPr lang="en-US" dirty="0"/>
              <a:t>, </a:t>
            </a:r>
            <a:r>
              <a:rPr lang="en-US" dirty="0" err="1"/>
              <a:t>sillutiskate</a:t>
            </a:r>
            <a:r>
              <a:rPr lang="en-US" dirty="0"/>
              <a:t>) – 10 a (</a:t>
            </a: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soovib</a:t>
            </a:r>
            <a:r>
              <a:rPr lang="en-US" dirty="0"/>
              <a:t> 20 a)</a:t>
            </a:r>
          </a:p>
          <a:p>
            <a:pPr lvl="1"/>
            <a:r>
              <a:rPr lang="en-US" b="1" dirty="0" err="1"/>
              <a:t>Siirde</a:t>
            </a:r>
            <a:r>
              <a:rPr lang="en-US" dirty="0" err="1"/>
              <a:t>kate</a:t>
            </a:r>
            <a:r>
              <a:rPr lang="en-US" dirty="0"/>
              <a:t> (</a:t>
            </a:r>
            <a:r>
              <a:rPr lang="en-US" dirty="0" err="1"/>
              <a:t>kruus</a:t>
            </a:r>
            <a:r>
              <a:rPr lang="en-US" dirty="0"/>
              <a:t>, </a:t>
            </a:r>
            <a:r>
              <a:rPr lang="en-US" dirty="0" err="1"/>
              <a:t>killustik</a:t>
            </a:r>
            <a:r>
              <a:rPr lang="en-US" dirty="0"/>
              <a:t>, frees – ka </a:t>
            </a:r>
            <a:r>
              <a:rPr lang="en-US" dirty="0" err="1"/>
              <a:t>pinnatud</a:t>
            </a:r>
            <a:r>
              <a:rPr lang="en-US" dirty="0"/>
              <a:t>) – 7 a (</a:t>
            </a: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soovib</a:t>
            </a:r>
            <a:r>
              <a:rPr lang="en-US" dirty="0"/>
              <a:t> 20 a)</a:t>
            </a:r>
          </a:p>
          <a:p>
            <a:r>
              <a:rPr lang="en-US" dirty="0" err="1"/>
              <a:t>Projekteerimismeetodid</a:t>
            </a:r>
            <a:endParaRPr lang="en-US" dirty="0"/>
          </a:p>
          <a:p>
            <a:pPr lvl="1"/>
            <a:r>
              <a:rPr lang="en-US" b="1" dirty="0" err="1"/>
              <a:t>Kataloog</a:t>
            </a:r>
            <a:r>
              <a:rPr lang="en-US" dirty="0"/>
              <a:t> - </a:t>
            </a:r>
            <a:r>
              <a:rPr lang="en-US" dirty="0" err="1"/>
              <a:t>kord</a:t>
            </a:r>
            <a:r>
              <a:rPr lang="en-US" dirty="0"/>
              <a:t> </a:t>
            </a:r>
            <a:r>
              <a:rPr lang="en-US" dirty="0" err="1"/>
              <a:t>valmis</a:t>
            </a:r>
            <a:r>
              <a:rPr lang="en-US" dirty="0"/>
              <a:t> </a:t>
            </a:r>
            <a:r>
              <a:rPr lang="en-US" dirty="0" err="1"/>
              <a:t>arvutatud</a:t>
            </a:r>
            <a:r>
              <a:rPr lang="en-US" dirty="0"/>
              <a:t> </a:t>
            </a:r>
            <a:r>
              <a:rPr lang="en-US" dirty="0" err="1"/>
              <a:t>variandid</a:t>
            </a:r>
            <a:r>
              <a:rPr lang="en-US" dirty="0"/>
              <a:t> </a:t>
            </a:r>
            <a:r>
              <a:rPr lang="en-US" dirty="0" err="1"/>
              <a:t>erinevatele</a:t>
            </a:r>
            <a:r>
              <a:rPr lang="en-US" dirty="0"/>
              <a:t> </a:t>
            </a:r>
            <a:r>
              <a:rPr lang="en-US" dirty="0" err="1"/>
              <a:t>aluspinnastele</a:t>
            </a:r>
            <a:r>
              <a:rPr lang="en-US" dirty="0"/>
              <a:t> ja </a:t>
            </a:r>
            <a:r>
              <a:rPr lang="en-US" dirty="0" err="1"/>
              <a:t>koormustele</a:t>
            </a:r>
            <a:endParaRPr lang="en-US" dirty="0"/>
          </a:p>
          <a:p>
            <a:pPr lvl="1"/>
            <a:r>
              <a:rPr lang="en-US" b="1" dirty="0" err="1"/>
              <a:t>Tüüpkatend</a:t>
            </a:r>
            <a:r>
              <a:rPr lang="en-US" dirty="0"/>
              <a:t> – </a:t>
            </a:r>
            <a:r>
              <a:rPr lang="en-US" dirty="0" err="1"/>
              <a:t>igal</a:t>
            </a:r>
            <a:r>
              <a:rPr lang="en-US" dirty="0"/>
              <a:t> </a:t>
            </a:r>
            <a:r>
              <a:rPr lang="en-US" dirty="0" err="1"/>
              <a:t>konkreetsel</a:t>
            </a:r>
            <a:r>
              <a:rPr lang="en-US" dirty="0"/>
              <a:t> </a:t>
            </a:r>
            <a:r>
              <a:rPr lang="en-US" dirty="0" err="1"/>
              <a:t>juhtumil</a:t>
            </a:r>
            <a:r>
              <a:rPr lang="en-US" dirty="0"/>
              <a:t> </a:t>
            </a:r>
            <a:r>
              <a:rPr lang="en-US" dirty="0" err="1"/>
              <a:t>arvutatav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arvutusaluseks</a:t>
            </a:r>
            <a:r>
              <a:rPr lang="en-US" dirty="0"/>
              <a:t> on </a:t>
            </a:r>
            <a:r>
              <a:rPr lang="en-US" dirty="0" err="1"/>
              <a:t>geoloogi</a:t>
            </a:r>
            <a:r>
              <a:rPr lang="en-US" dirty="0"/>
              <a:t> </a:t>
            </a:r>
            <a:r>
              <a:rPr lang="en-US" dirty="0" err="1"/>
              <a:t>defineeritud</a:t>
            </a:r>
            <a:r>
              <a:rPr lang="en-US" dirty="0"/>
              <a:t> </a:t>
            </a:r>
            <a:r>
              <a:rPr lang="en-US" dirty="0" err="1"/>
              <a:t>pinnaste</a:t>
            </a:r>
            <a:r>
              <a:rPr lang="en-US" dirty="0"/>
              <a:t> </a:t>
            </a:r>
            <a:r>
              <a:rPr lang="en-US" dirty="0" err="1"/>
              <a:t>juhendi</a:t>
            </a:r>
            <a:r>
              <a:rPr lang="en-US" dirty="0"/>
              <a:t> </a:t>
            </a:r>
            <a:r>
              <a:rPr lang="en-US" dirty="0" err="1"/>
              <a:t>tabelitest</a:t>
            </a:r>
            <a:r>
              <a:rPr lang="en-US" dirty="0"/>
              <a:t> </a:t>
            </a:r>
            <a:r>
              <a:rPr lang="en-US" dirty="0" err="1"/>
              <a:t>võetud</a:t>
            </a:r>
            <a:r>
              <a:rPr lang="en-US" dirty="0"/>
              <a:t> </a:t>
            </a:r>
            <a:r>
              <a:rPr lang="en-US" dirty="0" err="1"/>
              <a:t>parameetrid</a:t>
            </a:r>
            <a:endParaRPr lang="en-US" dirty="0"/>
          </a:p>
          <a:p>
            <a:pPr lvl="1"/>
            <a:r>
              <a:rPr lang="en-US" b="1" dirty="0" err="1"/>
              <a:t>Erilahendus</a:t>
            </a:r>
            <a:r>
              <a:rPr lang="en-US" dirty="0"/>
              <a:t> –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piiratud</a:t>
            </a:r>
            <a:r>
              <a:rPr lang="en-US" dirty="0"/>
              <a:t> </a:t>
            </a:r>
            <a:r>
              <a:rPr lang="en-US" dirty="0" err="1"/>
              <a:t>ulatustel</a:t>
            </a:r>
            <a:r>
              <a:rPr lang="en-US" dirty="0"/>
              <a:t>, </a:t>
            </a:r>
            <a:r>
              <a:rPr lang="en-US" dirty="0" err="1"/>
              <a:t>komplitseeritud</a:t>
            </a:r>
            <a:r>
              <a:rPr lang="en-US" dirty="0"/>
              <a:t> </a:t>
            </a:r>
            <a:r>
              <a:rPr lang="en-US" dirty="0" err="1"/>
              <a:t>lahendid</a:t>
            </a:r>
            <a:r>
              <a:rPr lang="en-US" dirty="0"/>
              <a:t>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arvutusaluseks</a:t>
            </a:r>
            <a:r>
              <a:rPr lang="en-US" dirty="0"/>
              <a:t> on </a:t>
            </a:r>
            <a:r>
              <a:rPr lang="en-US" dirty="0" err="1"/>
              <a:t>otseselt</a:t>
            </a:r>
            <a:r>
              <a:rPr lang="en-US" dirty="0"/>
              <a:t> </a:t>
            </a:r>
            <a:r>
              <a:rPr lang="en-US" dirty="0" err="1"/>
              <a:t>väljas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</a:t>
            </a:r>
            <a:r>
              <a:rPr lang="en-US" dirty="0" err="1"/>
              <a:t>mõõdetud</a:t>
            </a:r>
            <a:r>
              <a:rPr lang="en-US" dirty="0"/>
              <a:t> </a:t>
            </a:r>
            <a:r>
              <a:rPr lang="en-US" dirty="0" err="1"/>
              <a:t>arvväärtused</a:t>
            </a:r>
            <a:r>
              <a:rPr lang="en-US" dirty="0"/>
              <a:t> –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geotehniku</a:t>
            </a:r>
            <a:r>
              <a:rPr lang="en-US" dirty="0"/>
              <a:t> </a:t>
            </a:r>
            <a:r>
              <a:rPr lang="en-US" dirty="0" err="1"/>
              <a:t>kapsamaa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66810-1336-CC7E-642F-378ECAC5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37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BFA8-2D20-3205-A0F8-43165978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Veel </a:t>
            </a:r>
            <a:r>
              <a:rPr lang="en-US" dirty="0" err="1"/>
              <a:t>termineid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44EFE-7325-3C27-DABF-6C0D967A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527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Katend</a:t>
            </a:r>
            <a:r>
              <a:rPr lang="en-US" dirty="0"/>
              <a:t> = </a:t>
            </a:r>
            <a:r>
              <a:rPr lang="en-US" dirty="0" err="1"/>
              <a:t>kate</a:t>
            </a:r>
            <a:r>
              <a:rPr lang="en-US" dirty="0"/>
              <a:t> + alus</a:t>
            </a:r>
          </a:p>
          <a:p>
            <a:pPr lvl="1"/>
            <a:r>
              <a:rPr lang="en-US" dirty="0"/>
              <a:t>Kate = </a:t>
            </a:r>
            <a:r>
              <a:rPr lang="en-US" dirty="0" err="1"/>
              <a:t>kulumiskiht</a:t>
            </a:r>
            <a:r>
              <a:rPr lang="en-US" dirty="0"/>
              <a:t> AC surf </a:t>
            </a:r>
            <a:r>
              <a:rPr lang="en-US" dirty="0" err="1"/>
              <a:t>või</a:t>
            </a:r>
            <a:r>
              <a:rPr lang="en-US" dirty="0"/>
              <a:t> SMA + </a:t>
            </a:r>
            <a:r>
              <a:rPr lang="en-US" dirty="0" err="1"/>
              <a:t>sidekiht</a:t>
            </a:r>
            <a:r>
              <a:rPr lang="en-US" dirty="0"/>
              <a:t> AC bin + </a:t>
            </a:r>
            <a:r>
              <a:rPr lang="en-US" dirty="0" err="1"/>
              <a:t>kandevkiht</a:t>
            </a:r>
            <a:r>
              <a:rPr lang="en-US" dirty="0"/>
              <a:t> AC base</a:t>
            </a:r>
          </a:p>
          <a:p>
            <a:pPr lvl="2"/>
            <a:r>
              <a:rPr lang="en-US" dirty="0" err="1"/>
              <a:t>Kruusateel</a:t>
            </a:r>
            <a:r>
              <a:rPr lang="en-US" dirty="0"/>
              <a:t> – </a:t>
            </a:r>
            <a:r>
              <a:rPr lang="en-US" dirty="0" err="1"/>
              <a:t>kulumiskiht</a:t>
            </a:r>
            <a:r>
              <a:rPr lang="en-US" dirty="0"/>
              <a:t> 8…15% </a:t>
            </a:r>
            <a:r>
              <a:rPr lang="en-US" dirty="0" err="1"/>
              <a:t>peenosiseid</a:t>
            </a:r>
            <a:r>
              <a:rPr lang="en-US" dirty="0"/>
              <a:t> </a:t>
            </a:r>
            <a:r>
              <a:rPr lang="en-US" dirty="0" err="1"/>
              <a:t>sisaldavast</a:t>
            </a:r>
            <a:r>
              <a:rPr lang="en-US" dirty="0"/>
              <a:t> </a:t>
            </a:r>
            <a:r>
              <a:rPr lang="en-US" dirty="0" err="1"/>
              <a:t>purustatud</a:t>
            </a:r>
            <a:r>
              <a:rPr lang="en-US" dirty="0"/>
              <a:t> </a:t>
            </a:r>
            <a:r>
              <a:rPr lang="en-US" dirty="0" err="1"/>
              <a:t>kruusast</a:t>
            </a:r>
            <a:endParaRPr lang="en-US" dirty="0"/>
          </a:p>
          <a:p>
            <a:pPr lvl="1"/>
            <a:r>
              <a:rPr lang="en-US" dirty="0"/>
              <a:t>Alus = </a:t>
            </a:r>
            <a:r>
              <a:rPr lang="en-US" dirty="0" err="1"/>
              <a:t>kandevkiht</a:t>
            </a:r>
            <a:r>
              <a:rPr lang="en-US" dirty="0"/>
              <a:t> </a:t>
            </a:r>
            <a:r>
              <a:rPr lang="en-US" dirty="0" err="1"/>
              <a:t>kvaliteetmaterjalist</a:t>
            </a:r>
            <a:r>
              <a:rPr lang="en-US" dirty="0"/>
              <a:t> (</a:t>
            </a:r>
            <a:r>
              <a:rPr lang="en-US" dirty="0" err="1"/>
              <a:t>stabi</a:t>
            </a:r>
            <a:r>
              <a:rPr lang="en-US" dirty="0"/>
              <a:t>, </a:t>
            </a:r>
            <a:r>
              <a:rPr lang="en-US" dirty="0" err="1"/>
              <a:t>graniit</a:t>
            </a:r>
            <a:r>
              <a:rPr lang="en-US" dirty="0"/>
              <a:t>, </a:t>
            </a:r>
            <a:r>
              <a:rPr lang="en-US" dirty="0" err="1"/>
              <a:t>tugev</a:t>
            </a:r>
            <a:r>
              <a:rPr lang="en-US" dirty="0"/>
              <a:t> </a:t>
            </a:r>
            <a:r>
              <a:rPr lang="en-US" dirty="0" err="1"/>
              <a:t>paekivi</a:t>
            </a:r>
            <a:r>
              <a:rPr lang="en-US" dirty="0"/>
              <a:t>) + </a:t>
            </a:r>
            <a:r>
              <a:rPr lang="en-US" dirty="0" err="1"/>
              <a:t>jagav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(</a:t>
            </a:r>
            <a:r>
              <a:rPr lang="en-US" dirty="0" err="1"/>
              <a:t>madalamate</a:t>
            </a:r>
            <a:r>
              <a:rPr lang="en-US" dirty="0"/>
              <a:t> </a:t>
            </a:r>
            <a:r>
              <a:rPr lang="en-US" dirty="0" err="1"/>
              <a:t>nõuetega</a:t>
            </a:r>
            <a:r>
              <a:rPr lang="en-US" dirty="0"/>
              <a:t> </a:t>
            </a:r>
            <a:r>
              <a:rPr lang="en-US" dirty="0" err="1"/>
              <a:t>killustik</a:t>
            </a:r>
            <a:r>
              <a:rPr lang="en-US" dirty="0"/>
              <a:t>, </a:t>
            </a:r>
            <a:r>
              <a:rPr lang="en-US" dirty="0" err="1"/>
              <a:t>kruus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peenosiste</a:t>
            </a:r>
            <a:r>
              <a:rPr lang="en-US" dirty="0"/>
              <a:t> </a:t>
            </a:r>
            <a:r>
              <a:rPr lang="en-US" dirty="0" err="1"/>
              <a:t>sisaldus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7% - </a:t>
            </a:r>
            <a:r>
              <a:rPr lang="en-US" dirty="0" err="1"/>
              <a:t>juhib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(</a:t>
            </a:r>
            <a:r>
              <a:rPr lang="en-US" dirty="0" err="1"/>
              <a:t>täidab</a:t>
            </a:r>
            <a:r>
              <a:rPr lang="en-US" dirty="0"/>
              <a:t> ka </a:t>
            </a:r>
            <a:r>
              <a:rPr lang="en-US" dirty="0" err="1"/>
              <a:t>dreenkihi</a:t>
            </a:r>
            <a:r>
              <a:rPr lang="en-US" dirty="0"/>
              <a:t> </a:t>
            </a:r>
            <a:r>
              <a:rPr lang="en-US" dirty="0" err="1"/>
              <a:t>funktsiooni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Tehnoloogiline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–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arvestata</a:t>
            </a:r>
            <a:r>
              <a:rPr lang="en-US" dirty="0"/>
              <a:t> </a:t>
            </a:r>
            <a:r>
              <a:rPr lang="en-US" dirty="0" err="1"/>
              <a:t>katendiarvutuses</a:t>
            </a:r>
            <a:r>
              <a:rPr lang="en-US" dirty="0"/>
              <a:t>, </a:t>
            </a:r>
            <a:r>
              <a:rPr lang="en-US" dirty="0" err="1"/>
              <a:t>näiteks</a:t>
            </a:r>
            <a:r>
              <a:rPr lang="en-US" dirty="0"/>
              <a:t> – </a:t>
            </a:r>
            <a:r>
              <a:rPr lang="en-US" dirty="0" err="1"/>
              <a:t>sillutiskatte</a:t>
            </a:r>
            <a:r>
              <a:rPr lang="en-US" dirty="0"/>
              <a:t> </a:t>
            </a:r>
            <a:r>
              <a:rPr lang="en-US" dirty="0" err="1"/>
              <a:t>sängituskiht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pindamine</a:t>
            </a:r>
            <a:r>
              <a:rPr lang="en-US" dirty="0"/>
              <a:t>. Ka </a:t>
            </a:r>
            <a:r>
              <a:rPr lang="en-US" dirty="0" err="1"/>
              <a:t>pindamine</a:t>
            </a:r>
            <a:r>
              <a:rPr lang="en-US" dirty="0"/>
              <a:t> on </a:t>
            </a:r>
            <a:r>
              <a:rPr lang="en-US" dirty="0" err="1"/>
              <a:t>tehnoloogiline</a:t>
            </a:r>
            <a:endParaRPr lang="en-US" dirty="0"/>
          </a:p>
          <a:p>
            <a:r>
              <a:rPr lang="en-US" dirty="0" err="1"/>
              <a:t>Muldkeha</a:t>
            </a:r>
            <a:endParaRPr lang="en-US" dirty="0"/>
          </a:p>
          <a:p>
            <a:pPr lvl="1"/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ülakiht</a:t>
            </a:r>
            <a:r>
              <a:rPr lang="en-US" dirty="0"/>
              <a:t> – </a:t>
            </a:r>
            <a:r>
              <a:rPr lang="en-US" dirty="0" err="1"/>
              <a:t>külmakaitsekiht</a:t>
            </a:r>
            <a:r>
              <a:rPr lang="en-US" dirty="0"/>
              <a:t> (</a:t>
            </a:r>
            <a:r>
              <a:rPr lang="en-US" dirty="0" err="1"/>
              <a:t>peenosis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7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15%) – </a:t>
            </a:r>
            <a:r>
              <a:rPr lang="en-US" dirty="0">
                <a:solidFill>
                  <a:srgbClr val="FF0000"/>
                </a:solidFill>
              </a:rPr>
              <a:t>NB! </a:t>
            </a:r>
            <a:r>
              <a:rPr lang="en-US" dirty="0" err="1">
                <a:solidFill>
                  <a:srgbClr val="FF0000"/>
                </a:solidFill>
              </a:rPr>
              <a:t>Täna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ei</a:t>
            </a:r>
            <a:r>
              <a:rPr lang="en-US" dirty="0">
                <a:solidFill>
                  <a:srgbClr val="FF0000"/>
                </a:solidFill>
              </a:rPr>
              <a:t> peaks </a:t>
            </a:r>
            <a:r>
              <a:rPr lang="en-US" dirty="0" err="1">
                <a:solidFill>
                  <a:srgbClr val="FF0000"/>
                </a:solidFill>
              </a:rPr>
              <a:t>küsima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filtratsiooni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põhiosa</a:t>
            </a:r>
            <a:r>
              <a:rPr lang="en-US" dirty="0"/>
              <a:t> – </a:t>
            </a:r>
            <a:r>
              <a:rPr lang="en-US" dirty="0" err="1"/>
              <a:t>maksimaalselt</a:t>
            </a:r>
            <a:r>
              <a:rPr lang="en-US" dirty="0"/>
              <a:t> </a:t>
            </a:r>
            <a:r>
              <a:rPr lang="en-US" dirty="0" err="1"/>
              <a:t>kohalikest</a:t>
            </a:r>
            <a:r>
              <a:rPr lang="en-US" dirty="0"/>
              <a:t> </a:t>
            </a:r>
            <a:r>
              <a:rPr lang="en-US" dirty="0" err="1"/>
              <a:t>materjalidest</a:t>
            </a:r>
            <a:endParaRPr lang="en-US" dirty="0"/>
          </a:p>
          <a:p>
            <a:pPr lvl="1"/>
            <a:r>
              <a:rPr lang="en-US" dirty="0" err="1"/>
              <a:t>Erijuhtumil</a:t>
            </a:r>
            <a:r>
              <a:rPr lang="en-US" dirty="0"/>
              <a:t> </a:t>
            </a:r>
            <a:r>
              <a:rPr lang="en-US" dirty="0" err="1"/>
              <a:t>lisakihid</a:t>
            </a:r>
            <a:endParaRPr lang="en-US" dirty="0"/>
          </a:p>
          <a:p>
            <a:pPr lvl="2"/>
            <a:r>
              <a:rPr lang="en-US" dirty="0" err="1"/>
              <a:t>Dreenkiht</a:t>
            </a:r>
            <a:r>
              <a:rPr lang="en-US" dirty="0"/>
              <a:t> – max </a:t>
            </a:r>
            <a:r>
              <a:rPr lang="en-US" dirty="0" err="1"/>
              <a:t>külmumiseelsest</a:t>
            </a:r>
            <a:r>
              <a:rPr lang="en-US" dirty="0"/>
              <a:t> </a:t>
            </a:r>
            <a:r>
              <a:rPr lang="en-US" dirty="0" err="1"/>
              <a:t>veetasemest</a:t>
            </a:r>
            <a:r>
              <a:rPr lang="en-US" dirty="0"/>
              <a:t> </a:t>
            </a:r>
            <a:r>
              <a:rPr lang="en-US" dirty="0" err="1"/>
              <a:t>kõrgemal</a:t>
            </a:r>
            <a:r>
              <a:rPr lang="en-US" dirty="0"/>
              <a:t> </a:t>
            </a:r>
            <a:r>
              <a:rPr lang="en-US" dirty="0" err="1"/>
              <a:t>paiknev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juhtiv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– </a:t>
            </a:r>
            <a:r>
              <a:rPr lang="en-US" dirty="0" err="1"/>
              <a:t>kui</a:t>
            </a:r>
            <a:r>
              <a:rPr lang="en-US" dirty="0"/>
              <a:t> on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kusagile</a:t>
            </a:r>
            <a:r>
              <a:rPr lang="en-US" dirty="0"/>
              <a:t> </a:t>
            </a:r>
            <a:r>
              <a:rPr lang="en-US" dirty="0" err="1"/>
              <a:t>juhtida</a:t>
            </a:r>
            <a:endParaRPr lang="en-US" dirty="0"/>
          </a:p>
          <a:p>
            <a:pPr lvl="2"/>
            <a:r>
              <a:rPr lang="en-US" dirty="0"/>
              <a:t>Vett </a:t>
            </a:r>
            <a:r>
              <a:rPr lang="en-US" dirty="0" err="1"/>
              <a:t>mitteläbilaskev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(</a:t>
            </a:r>
            <a:r>
              <a:rPr lang="en-US" dirty="0" err="1"/>
              <a:t>membraan</a:t>
            </a:r>
            <a:r>
              <a:rPr lang="en-US" dirty="0"/>
              <a:t>), </a:t>
            </a:r>
            <a:r>
              <a:rPr lang="en-US" dirty="0" err="1"/>
              <a:t>kapillaartõusu</a:t>
            </a:r>
            <a:r>
              <a:rPr lang="en-US" dirty="0"/>
              <a:t> </a:t>
            </a:r>
            <a:r>
              <a:rPr lang="en-US" dirty="0" err="1"/>
              <a:t>takistav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– </a:t>
            </a:r>
            <a:r>
              <a:rPr lang="en-US" dirty="0" err="1"/>
              <a:t>takistab</a:t>
            </a:r>
            <a:r>
              <a:rPr lang="en-US" dirty="0"/>
              <a:t> alt vee </a:t>
            </a:r>
            <a:r>
              <a:rPr lang="en-US" dirty="0" err="1"/>
              <a:t>tõusu</a:t>
            </a:r>
            <a:r>
              <a:rPr lang="en-US" dirty="0"/>
              <a:t> </a:t>
            </a:r>
            <a:r>
              <a:rPr lang="en-US" dirty="0" err="1"/>
              <a:t>ülakihtidesse</a:t>
            </a:r>
            <a:endParaRPr lang="en-US" dirty="0"/>
          </a:p>
          <a:p>
            <a:r>
              <a:rPr lang="en-US" dirty="0" err="1"/>
              <a:t>Tegurid</a:t>
            </a:r>
            <a:endParaRPr lang="en-US" dirty="0"/>
          </a:p>
          <a:p>
            <a:pPr lvl="1"/>
            <a:r>
              <a:rPr lang="en-US" dirty="0" err="1"/>
              <a:t>Siirdetegur</a:t>
            </a:r>
            <a:r>
              <a:rPr lang="en-US" dirty="0"/>
              <a:t> – </a:t>
            </a:r>
            <a:r>
              <a:rPr lang="en-US" dirty="0" err="1"/>
              <a:t>tegelik</a:t>
            </a:r>
            <a:r>
              <a:rPr lang="en-US" dirty="0"/>
              <a:t> </a:t>
            </a:r>
            <a:r>
              <a:rPr lang="en-US" dirty="0" err="1"/>
              <a:t>sõidukite</a:t>
            </a:r>
            <a:r>
              <a:rPr lang="en-US" dirty="0"/>
              <a:t> </a:t>
            </a:r>
            <a:r>
              <a:rPr lang="en-US" dirty="0" err="1"/>
              <a:t>kooslus</a:t>
            </a:r>
            <a:r>
              <a:rPr lang="en-US" dirty="0"/>
              <a:t> </a:t>
            </a:r>
            <a:r>
              <a:rPr lang="en-US" dirty="0" err="1"/>
              <a:t>taandatakse</a:t>
            </a:r>
            <a:r>
              <a:rPr lang="en-US" dirty="0"/>
              <a:t> </a:t>
            </a:r>
            <a:r>
              <a:rPr lang="en-US" dirty="0" err="1"/>
              <a:t>normtelje</a:t>
            </a:r>
            <a:r>
              <a:rPr lang="en-US" dirty="0"/>
              <a:t> </a:t>
            </a:r>
            <a:r>
              <a:rPr lang="en-US" dirty="0" err="1"/>
              <a:t>läbikutele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kasutusea</a:t>
            </a:r>
            <a:r>
              <a:rPr lang="en-US" dirty="0"/>
              <a:t> </a:t>
            </a:r>
            <a:r>
              <a:rPr lang="en-US" dirty="0" err="1"/>
              <a:t>jooksul</a:t>
            </a:r>
            <a:endParaRPr lang="en-US" dirty="0"/>
          </a:p>
          <a:p>
            <a:pPr lvl="1"/>
            <a:r>
              <a:rPr lang="en-US" dirty="0" err="1"/>
              <a:t>Rajategur</a:t>
            </a:r>
            <a:r>
              <a:rPr lang="en-US" dirty="0"/>
              <a:t> –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liiklusest</a:t>
            </a:r>
            <a:r>
              <a:rPr lang="en-US" dirty="0"/>
              <a:t> (</a:t>
            </a:r>
            <a:r>
              <a:rPr lang="en-US" dirty="0" err="1"/>
              <a:t>koormusest</a:t>
            </a:r>
            <a:r>
              <a:rPr lang="en-US" dirty="0"/>
              <a:t>) </a:t>
            </a:r>
            <a:r>
              <a:rPr lang="en-US" dirty="0" err="1"/>
              <a:t>enamkoormatud</a:t>
            </a:r>
            <a:r>
              <a:rPr lang="en-US" dirty="0"/>
              <a:t> </a:t>
            </a:r>
            <a:r>
              <a:rPr lang="en-US" dirty="0" err="1"/>
              <a:t>sõidurajale</a:t>
            </a:r>
            <a:r>
              <a:rPr lang="en-US" dirty="0"/>
              <a:t> </a:t>
            </a:r>
            <a:r>
              <a:rPr lang="en-US" dirty="0" err="1"/>
              <a:t>langev</a:t>
            </a:r>
            <a:r>
              <a:rPr lang="en-US" dirty="0"/>
              <a:t> </a:t>
            </a:r>
            <a:r>
              <a:rPr lang="en-US" dirty="0" err="1"/>
              <a:t>osa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54805-D4FE-7269-80E3-54FD027A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6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FBB74-C4B2-9F3E-5197-CEDF92AF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Katend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37273-898D-897C-729B-27F27351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108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Valiku</a:t>
            </a:r>
            <a:r>
              <a:rPr lang="en-US" dirty="0"/>
              <a:t> </a:t>
            </a:r>
            <a:r>
              <a:rPr lang="en-US" dirty="0" err="1"/>
              <a:t>tegemisel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 </a:t>
            </a:r>
            <a:r>
              <a:rPr lang="en-US" dirty="0" err="1"/>
              <a:t>koormust</a:t>
            </a:r>
            <a:r>
              <a:rPr lang="en-US" dirty="0"/>
              <a:t> – see on </a:t>
            </a:r>
            <a:r>
              <a:rPr lang="en-US" dirty="0" err="1"/>
              <a:t>põhialus</a:t>
            </a:r>
            <a:endParaRPr lang="en-US" dirty="0"/>
          </a:p>
          <a:p>
            <a:r>
              <a:rPr lang="en-US" dirty="0"/>
              <a:t>Koormus </a:t>
            </a:r>
            <a:r>
              <a:rPr lang="en-US" dirty="0" err="1"/>
              <a:t>määrab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katendi</a:t>
            </a:r>
            <a:r>
              <a:rPr lang="en-US" dirty="0"/>
              <a:t> </a:t>
            </a:r>
            <a:r>
              <a:rPr lang="en-US" dirty="0" err="1"/>
              <a:t>vajaliku</a:t>
            </a:r>
            <a:r>
              <a:rPr lang="en-US" dirty="0"/>
              <a:t> </a:t>
            </a:r>
            <a:r>
              <a:rPr lang="en-US" dirty="0" err="1"/>
              <a:t>kandevõime</a:t>
            </a:r>
            <a:endParaRPr lang="en-US" dirty="0"/>
          </a:p>
          <a:p>
            <a:r>
              <a:rPr lang="en-US" dirty="0" err="1"/>
              <a:t>Aluspinnastest</a:t>
            </a:r>
            <a:r>
              <a:rPr lang="en-US" dirty="0"/>
              <a:t> </a:t>
            </a:r>
            <a:r>
              <a:rPr lang="en-US" dirty="0" err="1"/>
              <a:t>tuleneb</a:t>
            </a:r>
            <a:r>
              <a:rPr lang="en-US" dirty="0"/>
              <a:t> </a:t>
            </a:r>
            <a:r>
              <a:rPr lang="en-US" dirty="0" err="1"/>
              <a:t>konstruktsioon</a:t>
            </a:r>
            <a:r>
              <a:rPr lang="en-US" dirty="0"/>
              <a:t>, </a:t>
            </a:r>
            <a:r>
              <a:rPr lang="en-US" dirty="0" err="1"/>
              <a:t>täpsemalt</a:t>
            </a:r>
            <a:r>
              <a:rPr lang="en-US" dirty="0"/>
              <a:t> – </a:t>
            </a:r>
            <a:r>
              <a:rPr lang="en-US" dirty="0" err="1">
                <a:highlight>
                  <a:srgbClr val="FFFF00"/>
                </a:highlight>
              </a:rPr>
              <a:t>muldkeha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Kus on </a:t>
            </a:r>
            <a:r>
              <a:rPr lang="en-US" dirty="0" err="1"/>
              <a:t>muldkeha</a:t>
            </a:r>
            <a:r>
              <a:rPr lang="en-US" dirty="0"/>
              <a:t> ja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piir</a:t>
            </a:r>
            <a:r>
              <a:rPr lang="en-US" dirty="0"/>
              <a:t>? </a:t>
            </a:r>
            <a:r>
              <a:rPr lang="en-US" dirty="0" err="1"/>
              <a:t>Killustiku</a:t>
            </a:r>
            <a:r>
              <a:rPr lang="en-US" dirty="0"/>
              <a:t> all.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liivakihid</a:t>
            </a:r>
            <a:r>
              <a:rPr lang="en-US" dirty="0"/>
              <a:t> </a:t>
            </a:r>
            <a:r>
              <a:rPr lang="en-US" dirty="0" err="1"/>
              <a:t>kuuluvad</a:t>
            </a:r>
            <a:r>
              <a:rPr lang="en-US" dirty="0"/>
              <a:t> juba </a:t>
            </a:r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koosseisu</a:t>
            </a:r>
            <a:endParaRPr lang="en-US" dirty="0"/>
          </a:p>
          <a:p>
            <a:r>
              <a:rPr lang="en-US" dirty="0" err="1"/>
              <a:t>Paljudel</a:t>
            </a:r>
            <a:r>
              <a:rPr lang="en-US" dirty="0"/>
              <a:t> </a:t>
            </a:r>
            <a:r>
              <a:rPr lang="en-US" dirty="0" err="1"/>
              <a:t>juhtudel</a:t>
            </a:r>
            <a:r>
              <a:rPr lang="en-US" dirty="0"/>
              <a:t> </a:t>
            </a:r>
            <a:r>
              <a:rPr lang="en-US" dirty="0" err="1"/>
              <a:t>lahutatakse</a:t>
            </a:r>
            <a:r>
              <a:rPr lang="en-US" dirty="0"/>
              <a:t> </a:t>
            </a:r>
            <a:r>
              <a:rPr lang="en-US" dirty="0" err="1"/>
              <a:t>muldkeha</a:t>
            </a:r>
            <a:r>
              <a:rPr lang="en-US" dirty="0"/>
              <a:t> ja </a:t>
            </a:r>
            <a:r>
              <a:rPr lang="en-US" dirty="0" err="1"/>
              <a:t>katend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, et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</a:t>
            </a:r>
            <a:r>
              <a:rPr lang="en-US" dirty="0" err="1"/>
              <a:t>eeldatakse</a:t>
            </a:r>
            <a:r>
              <a:rPr lang="en-US" dirty="0"/>
              <a:t> </a:t>
            </a:r>
            <a:r>
              <a:rPr lang="en-US" dirty="0" err="1"/>
              <a:t>kokkuleppelist</a:t>
            </a:r>
            <a:r>
              <a:rPr lang="en-US" dirty="0"/>
              <a:t> </a:t>
            </a:r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kandevõimet</a:t>
            </a:r>
            <a:endParaRPr lang="en-US" dirty="0"/>
          </a:p>
          <a:p>
            <a:r>
              <a:rPr lang="en-US" dirty="0" err="1"/>
              <a:t>Erinevate</a:t>
            </a:r>
            <a:r>
              <a:rPr lang="en-US" dirty="0"/>
              <a:t> </a:t>
            </a:r>
            <a:r>
              <a:rPr lang="en-US" dirty="0" err="1"/>
              <a:t>aluspinnaste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lahendatakse</a:t>
            </a:r>
            <a:r>
              <a:rPr lang="en-US" dirty="0"/>
              <a:t> </a:t>
            </a:r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projektis</a:t>
            </a:r>
            <a:endParaRPr lang="en-US" dirty="0"/>
          </a:p>
          <a:p>
            <a:pPr lvl="1"/>
            <a:r>
              <a:rPr lang="en-US" dirty="0" err="1"/>
              <a:t>Võimalik</a:t>
            </a:r>
            <a:r>
              <a:rPr lang="en-US" dirty="0"/>
              <a:t>, et </a:t>
            </a:r>
            <a:r>
              <a:rPr lang="en-US" dirty="0" err="1"/>
              <a:t>tulevikus</a:t>
            </a:r>
            <a:r>
              <a:rPr lang="en-US" dirty="0"/>
              <a:t> just </a:t>
            </a:r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TÖÖPROJEKTI </a:t>
            </a:r>
            <a:r>
              <a:rPr lang="en-US" dirty="0" err="1"/>
              <a:t>koosseisus</a:t>
            </a:r>
            <a:r>
              <a:rPr lang="en-US" dirty="0"/>
              <a:t> – </a:t>
            </a:r>
            <a:r>
              <a:rPr lang="en-US" dirty="0" err="1"/>
              <a:t>geoloog</a:t>
            </a:r>
            <a:r>
              <a:rPr lang="en-US" dirty="0"/>
              <a:t> </a:t>
            </a:r>
            <a:r>
              <a:rPr lang="en-US" dirty="0" err="1"/>
              <a:t>annab</a:t>
            </a:r>
            <a:r>
              <a:rPr lang="en-US" dirty="0"/>
              <a:t> </a:t>
            </a:r>
            <a:r>
              <a:rPr lang="en-US" dirty="0" err="1"/>
              <a:t>eelnevad</a:t>
            </a:r>
            <a:r>
              <a:rPr lang="en-US" dirty="0"/>
              <a:t> </a:t>
            </a:r>
            <a:r>
              <a:rPr lang="en-US" dirty="0" err="1"/>
              <a:t>hinnangud</a:t>
            </a:r>
            <a:r>
              <a:rPr lang="en-US" dirty="0"/>
              <a:t>, </a:t>
            </a:r>
            <a:r>
              <a:rPr lang="en-US" dirty="0" err="1"/>
              <a:t>tegelik</a:t>
            </a:r>
            <a:r>
              <a:rPr lang="en-US" dirty="0"/>
              <a:t> </a:t>
            </a:r>
            <a:r>
              <a:rPr lang="en-US" dirty="0" err="1"/>
              <a:t>olukord</a:t>
            </a:r>
            <a:r>
              <a:rPr lang="en-US" dirty="0"/>
              <a:t> </a:t>
            </a:r>
            <a:r>
              <a:rPr lang="en-US" dirty="0" err="1"/>
              <a:t>selgub</a:t>
            </a:r>
            <a:r>
              <a:rPr lang="en-US" dirty="0"/>
              <a:t> </a:t>
            </a:r>
            <a:r>
              <a:rPr lang="en-US" dirty="0" err="1"/>
              <a:t>tihti</a:t>
            </a:r>
            <a:r>
              <a:rPr lang="en-US" dirty="0"/>
              <a:t> </a:t>
            </a:r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tööde</a:t>
            </a:r>
            <a:r>
              <a:rPr lang="en-US" dirty="0"/>
              <a:t> </a:t>
            </a:r>
            <a:r>
              <a:rPr lang="en-US" dirty="0" err="1"/>
              <a:t>alustamist</a:t>
            </a:r>
            <a:endParaRPr lang="en-US" dirty="0"/>
          </a:p>
          <a:p>
            <a:r>
              <a:rPr lang="en-US" dirty="0" err="1"/>
              <a:t>Katendiarvutus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</a:t>
            </a:r>
            <a:r>
              <a:rPr lang="en-US" dirty="0" err="1"/>
              <a:t>puhtalt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pool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muldkehal</a:t>
            </a:r>
            <a:r>
              <a:rPr lang="en-US" dirty="0"/>
              <a:t> on </a:t>
            </a:r>
            <a:r>
              <a:rPr lang="en-US" dirty="0" err="1"/>
              <a:t>sätestatud</a:t>
            </a:r>
            <a:r>
              <a:rPr lang="en-US" dirty="0"/>
              <a:t> </a:t>
            </a:r>
            <a:r>
              <a:rPr lang="en-US" dirty="0" err="1"/>
              <a:t>miinimum</a:t>
            </a:r>
            <a:r>
              <a:rPr lang="en-US" dirty="0"/>
              <a:t>.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arvutatakse</a:t>
            </a:r>
            <a:r>
              <a:rPr lang="en-US" dirty="0"/>
              <a:t> </a:t>
            </a:r>
            <a:r>
              <a:rPr lang="en-US" dirty="0" err="1"/>
              <a:t>kogu</a:t>
            </a:r>
            <a:r>
              <a:rPr lang="en-US" dirty="0"/>
              <a:t> </a:t>
            </a:r>
            <a:r>
              <a:rPr lang="en-US" dirty="0" err="1"/>
              <a:t>konstruktsioon</a:t>
            </a:r>
            <a:r>
              <a:rPr lang="en-US" dirty="0"/>
              <a:t> alates </a:t>
            </a:r>
            <a:r>
              <a:rPr lang="en-US" dirty="0" err="1"/>
              <a:t>aluspinnastest</a:t>
            </a:r>
            <a:endParaRPr lang="en-US" dirty="0"/>
          </a:p>
        </p:txBody>
      </p:sp>
      <p:pic>
        <p:nvPicPr>
          <p:cNvPr id="4" name="Picture 3" descr="A diagram of a cross section of a concrete slab&#10;&#10;Description automatically generated">
            <a:extLst>
              <a:ext uri="{FF2B5EF4-FFF2-40B4-BE49-F238E27FC236}">
                <a16:creationId xmlns:a16="http://schemas.microsoft.com/office/drawing/2014/main" id="{C79030D8-FDC9-4B49-D1AF-E83CED071E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290" y="0"/>
            <a:ext cx="3709710" cy="1444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7D615-C12D-1A01-680E-4BF35DB0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09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7253-D880-4A35-EBAA-D26ECE1C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 </a:t>
            </a:r>
            <a:r>
              <a:rPr lang="en-US" dirty="0" err="1"/>
              <a:t>Koormused</a:t>
            </a:r>
            <a:r>
              <a:rPr lang="en-US" dirty="0"/>
              <a:t> ja </a:t>
            </a:r>
            <a:r>
              <a:rPr lang="en-US" dirty="0" err="1"/>
              <a:t>siirdetegurid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9525C-AD13-206B-1196-8FA1644DA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1" y="1825624"/>
            <a:ext cx="11385177" cy="4772399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Sõidukid</a:t>
            </a:r>
            <a:r>
              <a:rPr lang="en-US" dirty="0"/>
              <a:t> </a:t>
            </a:r>
            <a:r>
              <a:rPr lang="en-US" dirty="0" err="1"/>
              <a:t>liigitatakse</a:t>
            </a:r>
            <a:r>
              <a:rPr lang="en-US" dirty="0"/>
              <a:t>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kolme</a:t>
            </a:r>
            <a:r>
              <a:rPr lang="en-US" dirty="0"/>
              <a:t> </a:t>
            </a:r>
            <a:r>
              <a:rPr lang="en-US" dirty="0" err="1"/>
              <a:t>kategooriasse</a:t>
            </a:r>
            <a:endParaRPr lang="en-US" dirty="0"/>
          </a:p>
          <a:p>
            <a:pPr lvl="1"/>
            <a:r>
              <a:rPr lang="en-US" dirty="0"/>
              <a:t>SAPA – </a:t>
            </a:r>
            <a:r>
              <a:rPr lang="en-US" dirty="0" err="1"/>
              <a:t>kuni</a:t>
            </a:r>
            <a:r>
              <a:rPr lang="en-US" dirty="0"/>
              <a:t> 6 m </a:t>
            </a:r>
            <a:r>
              <a:rPr lang="en-US" dirty="0" err="1"/>
              <a:t>pikkus</a:t>
            </a:r>
            <a:r>
              <a:rPr lang="en-US" dirty="0"/>
              <a:t>, = 1SA; </a:t>
            </a:r>
            <a:r>
              <a:rPr lang="en-US" dirty="0" err="1"/>
              <a:t>kuni</a:t>
            </a:r>
            <a:r>
              <a:rPr lang="en-US" dirty="0"/>
              <a:t> 3,5 </a:t>
            </a:r>
            <a:r>
              <a:rPr lang="en-US" dirty="0" err="1"/>
              <a:t>tonni</a:t>
            </a:r>
            <a:r>
              <a:rPr lang="en-US" dirty="0"/>
              <a:t> </a:t>
            </a:r>
            <a:r>
              <a:rPr lang="en-US" dirty="0" err="1"/>
              <a:t>täismass</a:t>
            </a:r>
            <a:r>
              <a:rPr lang="en-US" dirty="0"/>
              <a:t> – </a:t>
            </a:r>
            <a:r>
              <a:rPr lang="en-US" dirty="0" err="1"/>
              <a:t>katendis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arvestata</a:t>
            </a:r>
            <a:endParaRPr lang="en-US" dirty="0"/>
          </a:p>
          <a:p>
            <a:pPr lvl="1"/>
            <a:r>
              <a:rPr lang="en-US" dirty="0"/>
              <a:t>VAAB – 6-12 m </a:t>
            </a:r>
            <a:r>
              <a:rPr lang="en-US" dirty="0" err="1"/>
              <a:t>pikkus</a:t>
            </a:r>
            <a:r>
              <a:rPr lang="en-US" dirty="0"/>
              <a:t>, = 2SA; </a:t>
            </a:r>
            <a:r>
              <a:rPr lang="en-US" dirty="0" err="1"/>
              <a:t>täismass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3,5 </a:t>
            </a:r>
            <a:r>
              <a:rPr lang="en-US" dirty="0" err="1"/>
              <a:t>tonni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haagiseta</a:t>
            </a:r>
            <a:endParaRPr lang="en-US" dirty="0"/>
          </a:p>
          <a:p>
            <a:pPr lvl="2"/>
            <a:r>
              <a:rPr lang="en-US" dirty="0" err="1"/>
              <a:t>Siia</a:t>
            </a:r>
            <a:r>
              <a:rPr lang="en-US" dirty="0"/>
              <a:t> </a:t>
            </a:r>
            <a:r>
              <a:rPr lang="en-US" dirty="0" err="1"/>
              <a:t>liigitame</a:t>
            </a:r>
            <a:r>
              <a:rPr lang="en-US" dirty="0"/>
              <a:t> </a:t>
            </a:r>
            <a:r>
              <a:rPr lang="en-US" dirty="0" err="1"/>
              <a:t>tegelikult</a:t>
            </a:r>
            <a:r>
              <a:rPr lang="en-US" dirty="0"/>
              <a:t> ka </a:t>
            </a:r>
            <a:r>
              <a:rPr lang="en-US" dirty="0" err="1"/>
              <a:t>haagisega</a:t>
            </a:r>
            <a:r>
              <a:rPr lang="en-US" dirty="0"/>
              <a:t> </a:t>
            </a:r>
            <a:r>
              <a:rPr lang="en-US" dirty="0" err="1"/>
              <a:t>sõidu</a:t>
            </a:r>
            <a:r>
              <a:rPr lang="en-US" dirty="0"/>
              <a:t>- ja </a:t>
            </a:r>
            <a:r>
              <a:rPr lang="en-US" dirty="0" err="1"/>
              <a:t>pakiautod</a:t>
            </a:r>
            <a:endParaRPr lang="en-US" dirty="0"/>
          </a:p>
          <a:p>
            <a:pPr lvl="1"/>
            <a:r>
              <a:rPr lang="en-US" dirty="0"/>
              <a:t>AR – </a:t>
            </a:r>
            <a:r>
              <a:rPr lang="en-US" dirty="0" err="1"/>
              <a:t>üle</a:t>
            </a:r>
            <a:r>
              <a:rPr lang="en-US" dirty="0"/>
              <a:t> 12 m </a:t>
            </a:r>
            <a:r>
              <a:rPr lang="en-US" dirty="0" err="1"/>
              <a:t>pikk</a:t>
            </a:r>
            <a:r>
              <a:rPr lang="en-US" dirty="0"/>
              <a:t> kas </a:t>
            </a:r>
            <a:r>
              <a:rPr lang="en-US" dirty="0" err="1"/>
              <a:t>täis</a:t>
            </a:r>
            <a:r>
              <a:rPr lang="en-US" dirty="0"/>
              <a:t>-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poolhaagisega</a:t>
            </a:r>
            <a:r>
              <a:rPr lang="en-US" dirty="0"/>
              <a:t> </a:t>
            </a:r>
            <a:r>
              <a:rPr lang="en-US" dirty="0" err="1"/>
              <a:t>autorong</a:t>
            </a:r>
            <a:r>
              <a:rPr lang="en-US" dirty="0"/>
              <a:t>; =3SA</a:t>
            </a:r>
          </a:p>
          <a:p>
            <a:r>
              <a:rPr lang="en-US" dirty="0"/>
              <a:t>Tee </a:t>
            </a:r>
            <a:r>
              <a:rPr lang="en-US" dirty="0" err="1"/>
              <a:t>ristlõike</a:t>
            </a:r>
            <a:r>
              <a:rPr lang="en-US" dirty="0"/>
              <a:t> </a:t>
            </a:r>
            <a:r>
              <a:rPr lang="en-US" dirty="0" err="1"/>
              <a:t>valikul</a:t>
            </a:r>
            <a:r>
              <a:rPr lang="en-US" dirty="0"/>
              <a:t> on </a:t>
            </a:r>
            <a:r>
              <a:rPr lang="en-US" dirty="0" err="1"/>
              <a:t>määravaks</a:t>
            </a:r>
            <a:r>
              <a:rPr lang="en-US" dirty="0"/>
              <a:t> </a:t>
            </a:r>
            <a:r>
              <a:rPr lang="en-US" dirty="0" err="1"/>
              <a:t>absoluutarv</a:t>
            </a:r>
            <a:r>
              <a:rPr lang="en-US" dirty="0"/>
              <a:t> (AKÖL) ja </a:t>
            </a:r>
            <a:r>
              <a:rPr lang="en-US" dirty="0" err="1"/>
              <a:t>taandamine</a:t>
            </a:r>
            <a:r>
              <a:rPr lang="en-US" dirty="0"/>
              <a:t> </a:t>
            </a:r>
            <a:r>
              <a:rPr lang="en-US" dirty="0" err="1"/>
              <a:t>sõiduautodeks</a:t>
            </a:r>
            <a:endParaRPr lang="en-US" dirty="0"/>
          </a:p>
          <a:p>
            <a:pPr lvl="1"/>
            <a:r>
              <a:rPr lang="en-US" dirty="0" err="1"/>
              <a:t>Loendatakse</a:t>
            </a:r>
            <a:r>
              <a:rPr lang="en-US" dirty="0"/>
              <a:t> </a:t>
            </a:r>
            <a:r>
              <a:rPr lang="en-US" dirty="0" err="1"/>
              <a:t>hommikust</a:t>
            </a:r>
            <a:r>
              <a:rPr lang="en-US" dirty="0"/>
              <a:t>  ja </a:t>
            </a:r>
            <a:r>
              <a:rPr lang="en-US" dirty="0" err="1"/>
              <a:t>õhtust</a:t>
            </a:r>
            <a:r>
              <a:rPr lang="en-US" dirty="0"/>
              <a:t> </a:t>
            </a:r>
            <a:r>
              <a:rPr lang="en-US" dirty="0" err="1"/>
              <a:t>tipptundi</a:t>
            </a:r>
            <a:r>
              <a:rPr lang="en-US" dirty="0"/>
              <a:t> (TTL, HTT, ÕTT), AKÖL </a:t>
            </a:r>
            <a:r>
              <a:rPr lang="en-US" dirty="0" err="1"/>
              <a:t>taandatakse</a:t>
            </a:r>
            <a:r>
              <a:rPr lang="en-US" dirty="0"/>
              <a:t> </a:t>
            </a:r>
            <a:r>
              <a:rPr lang="en-US" dirty="0" err="1"/>
              <a:t>aastakeskmiseks</a:t>
            </a:r>
            <a:endParaRPr lang="en-US" dirty="0"/>
          </a:p>
          <a:p>
            <a:pPr lvl="1"/>
            <a:r>
              <a:rPr lang="en-US" dirty="0" err="1"/>
              <a:t>Lihtsustatud</a:t>
            </a:r>
            <a:r>
              <a:rPr lang="en-US" dirty="0"/>
              <a:t> </a:t>
            </a:r>
            <a:r>
              <a:rPr lang="en-US" dirty="0" err="1"/>
              <a:t>lähenemine</a:t>
            </a:r>
            <a:r>
              <a:rPr lang="en-US" dirty="0"/>
              <a:t> – </a:t>
            </a:r>
            <a:r>
              <a:rPr lang="en-US" dirty="0" err="1"/>
              <a:t>tipptunniliiklus</a:t>
            </a:r>
            <a:r>
              <a:rPr lang="en-US" dirty="0"/>
              <a:t> on 10% </a:t>
            </a:r>
            <a:r>
              <a:rPr lang="en-US" dirty="0" err="1"/>
              <a:t>aastakeskmisest</a:t>
            </a:r>
            <a:r>
              <a:rPr lang="en-US" dirty="0"/>
              <a:t> </a:t>
            </a:r>
            <a:r>
              <a:rPr lang="en-US" dirty="0" err="1"/>
              <a:t>ööpäevasest</a:t>
            </a:r>
            <a:r>
              <a:rPr lang="en-US" dirty="0"/>
              <a:t> – </a:t>
            </a:r>
            <a:r>
              <a:rPr lang="en-US" dirty="0" err="1"/>
              <a:t>linnas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liiklusmudeli</a:t>
            </a:r>
            <a:r>
              <a:rPr lang="en-US" dirty="0"/>
              <a:t> </a:t>
            </a:r>
            <a:r>
              <a:rPr lang="en-US" dirty="0" err="1"/>
              <a:t>baasilt</a:t>
            </a:r>
            <a:endParaRPr lang="en-US" dirty="0"/>
          </a:p>
          <a:p>
            <a:pPr lvl="1"/>
            <a:r>
              <a:rPr lang="en-US" dirty="0" err="1"/>
              <a:t>Liiklusprognoos</a:t>
            </a:r>
            <a:r>
              <a:rPr lang="en-US" dirty="0"/>
              <a:t> – 20 </a:t>
            </a:r>
            <a:r>
              <a:rPr lang="en-US" dirty="0" err="1"/>
              <a:t>aastaks</a:t>
            </a:r>
            <a:r>
              <a:rPr lang="en-US" dirty="0"/>
              <a:t> tee </a:t>
            </a:r>
            <a:r>
              <a:rPr lang="en-US" dirty="0" err="1"/>
              <a:t>valmimisest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et see </a:t>
            </a:r>
            <a:r>
              <a:rPr lang="en-US" dirty="0" err="1"/>
              <a:t>tõuseb</a:t>
            </a:r>
            <a:r>
              <a:rPr lang="en-US" dirty="0"/>
              <a:t> 30-ni</a:t>
            </a:r>
          </a:p>
          <a:p>
            <a:pPr lvl="1"/>
            <a:r>
              <a:rPr lang="en-US" dirty="0" err="1"/>
              <a:t>Linnas</a:t>
            </a:r>
            <a:r>
              <a:rPr lang="en-US" dirty="0"/>
              <a:t>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liiklusmudeleid</a:t>
            </a:r>
            <a:r>
              <a:rPr lang="en-US" dirty="0"/>
              <a:t> – </a:t>
            </a:r>
            <a:r>
              <a:rPr lang="en-US" dirty="0" err="1"/>
              <a:t>tavaliselt</a:t>
            </a:r>
            <a:r>
              <a:rPr lang="en-US" dirty="0"/>
              <a:t> ÕTT</a:t>
            </a:r>
          </a:p>
          <a:p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valikul</a:t>
            </a:r>
            <a:r>
              <a:rPr lang="en-US" dirty="0"/>
              <a:t> </a:t>
            </a:r>
            <a:r>
              <a:rPr lang="en-US" dirty="0" err="1"/>
              <a:t>määrav</a:t>
            </a:r>
            <a:r>
              <a:rPr lang="en-US" dirty="0"/>
              <a:t> </a:t>
            </a:r>
            <a:r>
              <a:rPr lang="en-US" dirty="0" err="1"/>
              <a:t>normtelgede</a:t>
            </a:r>
            <a:r>
              <a:rPr lang="en-US" dirty="0"/>
              <a:t> </a:t>
            </a:r>
            <a:r>
              <a:rPr lang="en-US" dirty="0" err="1"/>
              <a:t>arv</a:t>
            </a:r>
            <a:r>
              <a:rPr lang="en-US" dirty="0"/>
              <a:t>, </a:t>
            </a:r>
            <a:r>
              <a:rPr lang="en-US" dirty="0" err="1"/>
              <a:t>loendatakse</a:t>
            </a:r>
            <a:r>
              <a:rPr lang="en-US" dirty="0"/>
              <a:t> </a:t>
            </a:r>
            <a:r>
              <a:rPr lang="en-US" dirty="0" err="1"/>
              <a:t>automaatseadmetega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</a:t>
            </a:r>
            <a:r>
              <a:rPr lang="en-US" dirty="0" err="1"/>
              <a:t>nädal</a:t>
            </a:r>
            <a:endParaRPr lang="en-US" dirty="0"/>
          </a:p>
          <a:p>
            <a:r>
              <a:rPr lang="en-US" dirty="0" err="1"/>
              <a:t>Koormust</a:t>
            </a:r>
            <a:r>
              <a:rPr lang="en-US" dirty="0"/>
              <a:t> </a:t>
            </a:r>
            <a:r>
              <a:rPr lang="en-US" dirty="0" err="1"/>
              <a:t>hinnatakse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eeldatava</a:t>
            </a:r>
            <a:r>
              <a:rPr lang="en-US" dirty="0"/>
              <a:t> </a:t>
            </a:r>
            <a:r>
              <a:rPr lang="en-US" dirty="0" err="1"/>
              <a:t>kasutusea</a:t>
            </a:r>
            <a:r>
              <a:rPr lang="en-US" dirty="0"/>
              <a:t> </a:t>
            </a:r>
            <a:r>
              <a:rPr lang="en-US" dirty="0" err="1"/>
              <a:t>jooksul</a:t>
            </a:r>
            <a:r>
              <a:rPr lang="en-US" dirty="0"/>
              <a:t> (20 a), </a:t>
            </a:r>
            <a:r>
              <a:rPr lang="en-US" dirty="0" err="1"/>
              <a:t>autod</a:t>
            </a:r>
            <a:r>
              <a:rPr lang="en-US" dirty="0"/>
              <a:t> </a:t>
            </a:r>
            <a:r>
              <a:rPr lang="en-US" dirty="0" err="1"/>
              <a:t>taandame</a:t>
            </a:r>
            <a:r>
              <a:rPr lang="en-US" dirty="0"/>
              <a:t> </a:t>
            </a:r>
            <a:r>
              <a:rPr lang="en-US" dirty="0" err="1"/>
              <a:t>normtelgedeks</a:t>
            </a:r>
            <a:endParaRPr lang="en-US" dirty="0"/>
          </a:p>
          <a:p>
            <a:pPr lvl="1"/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reglement</a:t>
            </a:r>
            <a:r>
              <a:rPr lang="en-US" dirty="0"/>
              <a:t>: VAAB = 0,9 </a:t>
            </a:r>
            <a:r>
              <a:rPr lang="en-US" dirty="0" err="1"/>
              <a:t>normtelge</a:t>
            </a:r>
            <a:r>
              <a:rPr lang="en-US" dirty="0"/>
              <a:t> ja AR = 3,2 </a:t>
            </a:r>
            <a:r>
              <a:rPr lang="en-US" dirty="0" err="1"/>
              <a:t>normtelge</a:t>
            </a:r>
            <a:r>
              <a:rPr lang="en-US" dirty="0"/>
              <a:t> (</a:t>
            </a:r>
            <a:r>
              <a:rPr lang="en-US" dirty="0" err="1"/>
              <a:t>normtelg</a:t>
            </a:r>
            <a:r>
              <a:rPr lang="en-US" dirty="0"/>
              <a:t> = 0,8 </a:t>
            </a:r>
            <a:r>
              <a:rPr lang="en-US" dirty="0" err="1"/>
              <a:t>Mpa</a:t>
            </a:r>
            <a:r>
              <a:rPr lang="en-US" dirty="0"/>
              <a:t> </a:t>
            </a:r>
            <a:r>
              <a:rPr lang="en-US" dirty="0" err="1"/>
              <a:t>rehvirõhuga</a:t>
            </a:r>
            <a:r>
              <a:rPr lang="en-US" dirty="0"/>
              <a:t> 10-tonnine </a:t>
            </a:r>
            <a:r>
              <a:rPr lang="en-US" dirty="0" err="1"/>
              <a:t>paarisratastega</a:t>
            </a:r>
            <a:r>
              <a:rPr lang="en-US" dirty="0"/>
              <a:t> </a:t>
            </a:r>
            <a:r>
              <a:rPr lang="en-US" dirty="0" err="1"/>
              <a:t>telg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Eesti </a:t>
            </a:r>
            <a:r>
              <a:rPr lang="en-US" dirty="0" err="1"/>
              <a:t>reglement</a:t>
            </a:r>
            <a:r>
              <a:rPr lang="en-US" dirty="0"/>
              <a:t>: VAAB 2,67 ja AR 3,76 </a:t>
            </a:r>
            <a:r>
              <a:rPr lang="en-US" dirty="0" err="1"/>
              <a:t>telge</a:t>
            </a:r>
            <a:r>
              <a:rPr lang="en-US" dirty="0"/>
              <a:t>; </a:t>
            </a:r>
            <a:r>
              <a:rPr lang="en-US" dirty="0" err="1"/>
              <a:t>uus</a:t>
            </a:r>
            <a:r>
              <a:rPr lang="en-US" dirty="0"/>
              <a:t> 1,27 ja 4,67 (</a:t>
            </a:r>
            <a:r>
              <a:rPr lang="en-US" dirty="0" err="1"/>
              <a:t>normtelg</a:t>
            </a:r>
            <a:r>
              <a:rPr lang="en-US" dirty="0"/>
              <a:t> = 0,6 </a:t>
            </a:r>
            <a:r>
              <a:rPr lang="en-US" dirty="0" err="1"/>
              <a:t>Mpa</a:t>
            </a:r>
            <a:r>
              <a:rPr lang="en-US" dirty="0"/>
              <a:t> </a:t>
            </a:r>
            <a:r>
              <a:rPr lang="en-US" dirty="0" err="1"/>
              <a:t>rehvirõhuga</a:t>
            </a:r>
            <a:r>
              <a:rPr lang="en-US" dirty="0"/>
              <a:t> 10-tonnine </a:t>
            </a:r>
            <a:r>
              <a:rPr lang="en-US" dirty="0" err="1"/>
              <a:t>paarisratastega</a:t>
            </a:r>
            <a:r>
              <a:rPr lang="en-US" dirty="0"/>
              <a:t> </a:t>
            </a:r>
            <a:r>
              <a:rPr lang="en-US" dirty="0" err="1"/>
              <a:t>telg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Erisus</a:t>
            </a:r>
            <a:r>
              <a:rPr lang="en-US" dirty="0"/>
              <a:t> </a:t>
            </a:r>
            <a:r>
              <a:rPr lang="en-US" dirty="0" err="1"/>
              <a:t>tuleneb</a:t>
            </a:r>
            <a:r>
              <a:rPr lang="en-US" dirty="0"/>
              <a:t> </a:t>
            </a:r>
            <a:r>
              <a:rPr lang="en-US" dirty="0" err="1"/>
              <a:t>normtelje</a:t>
            </a:r>
            <a:r>
              <a:rPr lang="en-US" dirty="0"/>
              <a:t> </a:t>
            </a:r>
            <a:r>
              <a:rPr lang="en-US" dirty="0" err="1"/>
              <a:t>arvutuslikust</a:t>
            </a:r>
            <a:r>
              <a:rPr lang="en-US" dirty="0"/>
              <a:t> </a:t>
            </a:r>
            <a:r>
              <a:rPr lang="en-US" dirty="0" err="1"/>
              <a:t>rehvisurvest</a:t>
            </a:r>
            <a:r>
              <a:rPr lang="en-US" dirty="0"/>
              <a:t> –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madalam</a:t>
            </a:r>
            <a:r>
              <a:rPr lang="en-US" dirty="0"/>
              <a:t> </a:t>
            </a:r>
            <a:r>
              <a:rPr lang="en-US" dirty="0" err="1"/>
              <a:t>surve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kontaktpind</a:t>
            </a:r>
            <a:r>
              <a:rPr lang="en-US" dirty="0"/>
              <a:t> ja </a:t>
            </a:r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pinge</a:t>
            </a:r>
            <a:r>
              <a:rPr lang="en-US" dirty="0"/>
              <a:t> </a:t>
            </a:r>
            <a:r>
              <a:rPr lang="en-US" dirty="0" err="1"/>
              <a:t>katte</a:t>
            </a:r>
            <a:r>
              <a:rPr lang="en-US" dirty="0"/>
              <a:t> pinnal</a:t>
            </a:r>
          </a:p>
          <a:p>
            <a:pPr lvl="1"/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reglement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koormuse</a:t>
            </a:r>
            <a:r>
              <a:rPr lang="en-US" dirty="0"/>
              <a:t> alus on </a:t>
            </a:r>
            <a:r>
              <a:rPr lang="en-US" dirty="0" err="1"/>
              <a:t>kasutusaja</a:t>
            </a:r>
            <a:r>
              <a:rPr lang="en-US" dirty="0"/>
              <a:t> </a:t>
            </a:r>
            <a:r>
              <a:rPr lang="en-US" dirty="0" err="1"/>
              <a:t>summaarne</a:t>
            </a:r>
            <a:r>
              <a:rPr lang="en-US" dirty="0"/>
              <a:t> </a:t>
            </a:r>
            <a:r>
              <a:rPr lang="en-US" dirty="0" err="1"/>
              <a:t>telgede</a:t>
            </a:r>
            <a:r>
              <a:rPr lang="en-US" dirty="0"/>
              <a:t> </a:t>
            </a:r>
            <a:r>
              <a:rPr lang="en-US" dirty="0" err="1"/>
              <a:t>arv</a:t>
            </a:r>
            <a:r>
              <a:rPr lang="en-US" dirty="0"/>
              <a:t> (</a:t>
            </a:r>
            <a:r>
              <a:rPr lang="en-US" dirty="0" err="1"/>
              <a:t>miljonit</a:t>
            </a:r>
            <a:r>
              <a:rPr lang="en-US" dirty="0"/>
              <a:t> </a:t>
            </a:r>
            <a:r>
              <a:rPr lang="en-US" dirty="0" err="1"/>
              <a:t>normtelge</a:t>
            </a:r>
            <a:r>
              <a:rPr lang="en-US" dirty="0"/>
              <a:t> 20 </a:t>
            </a:r>
            <a:r>
              <a:rPr lang="en-US" dirty="0" err="1"/>
              <a:t>aastaga</a:t>
            </a:r>
            <a:r>
              <a:rPr lang="en-US" dirty="0"/>
              <a:t>) – </a:t>
            </a:r>
            <a:r>
              <a:rPr lang="en-US" dirty="0" err="1"/>
              <a:t>tuletatud</a:t>
            </a:r>
            <a:r>
              <a:rPr lang="en-US" dirty="0"/>
              <a:t> 10-nda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prognoositud</a:t>
            </a:r>
            <a:r>
              <a:rPr lang="en-US" dirty="0"/>
              <a:t> </a:t>
            </a:r>
            <a:r>
              <a:rPr lang="en-US" dirty="0" err="1"/>
              <a:t>liiklusest</a:t>
            </a:r>
            <a:endParaRPr lang="en-US" dirty="0"/>
          </a:p>
          <a:p>
            <a:pPr lvl="1"/>
            <a:r>
              <a:rPr lang="en-US" dirty="0"/>
              <a:t>Eesti </a:t>
            </a:r>
            <a:r>
              <a:rPr lang="en-US" dirty="0" err="1"/>
              <a:t>reglement</a:t>
            </a:r>
            <a:endParaRPr lang="en-US" dirty="0"/>
          </a:p>
          <a:p>
            <a:pPr lvl="2"/>
            <a:r>
              <a:rPr lang="en-US" dirty="0" err="1"/>
              <a:t>eeldatava</a:t>
            </a:r>
            <a:r>
              <a:rPr lang="en-US" dirty="0"/>
              <a:t> </a:t>
            </a:r>
            <a:r>
              <a:rPr lang="en-US" dirty="0" err="1"/>
              <a:t>kasutusaja</a:t>
            </a:r>
            <a:r>
              <a:rPr lang="en-US" dirty="0"/>
              <a:t> (20…30a) </a:t>
            </a:r>
            <a:r>
              <a:rPr lang="en-US" dirty="0" err="1"/>
              <a:t>summaarne</a:t>
            </a:r>
            <a:r>
              <a:rPr lang="en-US" dirty="0"/>
              <a:t> </a:t>
            </a:r>
            <a:r>
              <a:rPr lang="en-US" dirty="0" err="1"/>
              <a:t>telgede</a:t>
            </a:r>
            <a:r>
              <a:rPr lang="en-US" dirty="0"/>
              <a:t> </a:t>
            </a:r>
            <a:r>
              <a:rPr lang="en-US" dirty="0" err="1"/>
              <a:t>arv</a:t>
            </a:r>
            <a:r>
              <a:rPr lang="en-US" dirty="0"/>
              <a:t> </a:t>
            </a:r>
            <a:r>
              <a:rPr lang="en-US" dirty="0" err="1"/>
              <a:t>taandatakse</a:t>
            </a:r>
            <a:r>
              <a:rPr lang="en-US" dirty="0"/>
              <a:t> </a:t>
            </a:r>
            <a:r>
              <a:rPr lang="en-US" dirty="0" err="1"/>
              <a:t>tinglikult</a:t>
            </a:r>
            <a:r>
              <a:rPr lang="en-US" dirty="0"/>
              <a:t> 15-ndale </a:t>
            </a:r>
            <a:r>
              <a:rPr lang="en-US" dirty="0" err="1"/>
              <a:t>aastale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0509C-39CC-B9E8-CB69-5CC4296A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404" y="-1"/>
            <a:ext cx="3485596" cy="28059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544C-F2E9-80CE-459C-3C7C7BB1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96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A747-49EC-DBB4-1F3D-AD210EB6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Ülekoormus</a:t>
            </a:r>
            <a:r>
              <a:rPr lang="en-US" dirty="0"/>
              <a:t> </a:t>
            </a:r>
            <a:r>
              <a:rPr lang="en-US" dirty="0" err="1"/>
              <a:t>kaalumisandmetel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027CA-26D6-0327-3C49-2BA10404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53" y="1371313"/>
            <a:ext cx="11425106" cy="54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26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AE71-D5AF-1948-3588-38AFA48B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Kergliiklus</a:t>
            </a:r>
            <a:r>
              <a:rPr lang="en-US" dirty="0"/>
              <a:t>, </a:t>
            </a:r>
            <a:r>
              <a:rPr lang="en-US" dirty="0" err="1"/>
              <a:t>pargiteed</a:t>
            </a:r>
            <a:r>
              <a:rPr lang="en-US" dirty="0"/>
              <a:t> ja </a:t>
            </a:r>
            <a:r>
              <a:rPr lang="en-US" dirty="0" err="1"/>
              <a:t>väljakud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DE935-D711-ECC8-E154-B33D55BC7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47" y="1825625"/>
            <a:ext cx="1146585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KUI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raskeliikluse</a:t>
            </a:r>
            <a:r>
              <a:rPr lang="en-US" dirty="0"/>
              <a:t> </a:t>
            </a:r>
            <a:r>
              <a:rPr lang="en-US" dirty="0" err="1"/>
              <a:t>kasutus</a:t>
            </a:r>
            <a:r>
              <a:rPr lang="en-US" dirty="0"/>
              <a:t>, TULEB </a:t>
            </a:r>
            <a:r>
              <a:rPr lang="en-US" dirty="0" err="1"/>
              <a:t>kõik</a:t>
            </a:r>
            <a:r>
              <a:rPr lang="en-US" dirty="0"/>
              <a:t> need </a:t>
            </a:r>
            <a:r>
              <a:rPr lang="en-US" dirty="0" err="1"/>
              <a:t>alad</a:t>
            </a:r>
            <a:r>
              <a:rPr lang="en-US" dirty="0"/>
              <a:t>, </a:t>
            </a:r>
            <a:r>
              <a:rPr lang="en-US" dirty="0" err="1"/>
              <a:t>kuhu</a:t>
            </a:r>
            <a:r>
              <a:rPr lang="en-US" dirty="0"/>
              <a:t> </a:t>
            </a:r>
            <a:r>
              <a:rPr lang="en-US" dirty="0" err="1"/>
              <a:t>raskesõiduk</a:t>
            </a:r>
            <a:r>
              <a:rPr lang="en-US" dirty="0"/>
              <a:t> SAAB </a:t>
            </a:r>
            <a:r>
              <a:rPr lang="en-US" dirty="0" err="1"/>
              <a:t>sattuda</a:t>
            </a:r>
            <a:r>
              <a:rPr lang="en-US" dirty="0"/>
              <a:t>, </a:t>
            </a:r>
            <a:r>
              <a:rPr lang="en-US" dirty="0" err="1"/>
              <a:t>dimensioneerida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</a:t>
            </a:r>
            <a:r>
              <a:rPr lang="en-US" dirty="0" err="1"/>
              <a:t>teedeehituslike</a:t>
            </a:r>
            <a:r>
              <a:rPr lang="en-US" dirty="0"/>
              <a:t> </a:t>
            </a:r>
            <a:r>
              <a:rPr lang="en-US" dirty="0" err="1"/>
              <a:t>miinimumnõuete</a:t>
            </a:r>
            <a:r>
              <a:rPr lang="en-US" dirty="0"/>
              <a:t> </a:t>
            </a:r>
            <a:r>
              <a:rPr lang="en-US" dirty="0" err="1"/>
              <a:t>alusel</a:t>
            </a:r>
            <a:endParaRPr lang="en-US" dirty="0"/>
          </a:p>
          <a:p>
            <a:pPr lvl="1"/>
            <a:r>
              <a:rPr lang="en-US" dirty="0" err="1"/>
              <a:t>Raskeliikluseks</a:t>
            </a:r>
            <a:r>
              <a:rPr lang="en-US" dirty="0"/>
              <a:t> </a:t>
            </a:r>
            <a:r>
              <a:rPr lang="en-US" dirty="0" err="1"/>
              <a:t>loeme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prügiauto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väljakul</a:t>
            </a:r>
            <a:r>
              <a:rPr lang="en-US" dirty="0"/>
              <a:t> </a:t>
            </a:r>
            <a:r>
              <a:rPr lang="en-US" dirty="0" err="1"/>
              <a:t>ürituste</a:t>
            </a:r>
            <a:r>
              <a:rPr lang="en-US" dirty="0"/>
              <a:t> </a:t>
            </a:r>
            <a:r>
              <a:rPr lang="en-US" dirty="0" err="1"/>
              <a:t>korraldamise</a:t>
            </a:r>
            <a:r>
              <a:rPr lang="en-US" dirty="0"/>
              <a:t> </a:t>
            </a:r>
            <a:r>
              <a:rPr lang="en-US" dirty="0" err="1"/>
              <a:t>ajal</a:t>
            </a:r>
            <a:r>
              <a:rPr lang="en-US" dirty="0"/>
              <a:t> </a:t>
            </a:r>
            <a:r>
              <a:rPr lang="en-US" dirty="0" err="1"/>
              <a:t>liikuva</a:t>
            </a:r>
            <a:r>
              <a:rPr lang="en-US" dirty="0"/>
              <a:t> </a:t>
            </a:r>
            <a:r>
              <a:rPr lang="en-US" dirty="0" err="1"/>
              <a:t>tehnika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kõik</a:t>
            </a:r>
            <a:r>
              <a:rPr lang="en-US" sz="2000" dirty="0"/>
              <a:t> </a:t>
            </a:r>
            <a:r>
              <a:rPr lang="en-US" sz="2000" dirty="0" err="1"/>
              <a:t>mille</a:t>
            </a:r>
            <a:r>
              <a:rPr lang="en-US" sz="2000" dirty="0"/>
              <a:t> </a:t>
            </a:r>
            <a:r>
              <a:rPr lang="en-US" sz="2000" dirty="0" err="1"/>
              <a:t>täismass</a:t>
            </a:r>
            <a:r>
              <a:rPr lang="en-US" sz="2000" dirty="0"/>
              <a:t> on </a:t>
            </a:r>
            <a:r>
              <a:rPr lang="en-US" sz="2000" dirty="0" err="1"/>
              <a:t>üle</a:t>
            </a:r>
            <a:r>
              <a:rPr lang="en-US" sz="2000" dirty="0"/>
              <a:t> 3,5 </a:t>
            </a:r>
            <a:r>
              <a:rPr lang="en-US" sz="2000" dirty="0" err="1"/>
              <a:t>tonni</a:t>
            </a:r>
            <a:r>
              <a:rPr lang="en-US" sz="2000" dirty="0"/>
              <a:t> ja </a:t>
            </a:r>
            <a:r>
              <a:rPr lang="en-US" sz="2000" dirty="0" err="1"/>
              <a:t>mida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tohi </a:t>
            </a:r>
            <a:r>
              <a:rPr lang="en-US" sz="2000" dirty="0" err="1"/>
              <a:t>juhtida</a:t>
            </a:r>
            <a:r>
              <a:rPr lang="en-US" sz="2000" dirty="0"/>
              <a:t> B-kategooria </a:t>
            </a:r>
            <a:r>
              <a:rPr lang="en-US" sz="2000" dirty="0" err="1"/>
              <a:t>lubadega</a:t>
            </a:r>
            <a:r>
              <a:rPr lang="en-US" sz="2000" dirty="0"/>
              <a:t>)</a:t>
            </a:r>
          </a:p>
          <a:p>
            <a:r>
              <a:rPr lang="en-US" dirty="0" err="1"/>
              <a:t>Projekteerimise</a:t>
            </a:r>
            <a:r>
              <a:rPr lang="en-US" dirty="0"/>
              <a:t> </a:t>
            </a:r>
            <a:r>
              <a:rPr lang="en-US" dirty="0" err="1"/>
              <a:t>aluseks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olla </a:t>
            </a:r>
            <a:r>
              <a:rPr lang="en-US" dirty="0" err="1"/>
              <a:t>vastupidavus</a:t>
            </a:r>
            <a:r>
              <a:rPr lang="en-US" dirty="0"/>
              <a:t> </a:t>
            </a:r>
            <a:r>
              <a:rPr lang="en-US" dirty="0" err="1"/>
              <a:t>ilmastikutingimustele</a:t>
            </a:r>
            <a:endParaRPr lang="en-US" dirty="0"/>
          </a:p>
          <a:p>
            <a:pPr lvl="1"/>
            <a:r>
              <a:rPr lang="en-US" dirty="0" err="1"/>
              <a:t>Sillutiskate</a:t>
            </a:r>
            <a:r>
              <a:rPr lang="en-US" dirty="0"/>
              <a:t> “</a:t>
            </a:r>
            <a:r>
              <a:rPr lang="en-US" dirty="0" err="1"/>
              <a:t>mängib</a:t>
            </a:r>
            <a:r>
              <a:rPr lang="en-US" dirty="0"/>
              <a:t>” </a:t>
            </a:r>
            <a:r>
              <a:rPr lang="en-US" dirty="0" err="1"/>
              <a:t>temperatuuriga</a:t>
            </a:r>
            <a:r>
              <a:rPr lang="en-US" dirty="0"/>
              <a:t> –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vuugid</a:t>
            </a:r>
            <a:endParaRPr lang="en-US" dirty="0"/>
          </a:p>
          <a:p>
            <a:pPr lvl="1"/>
            <a:r>
              <a:rPr lang="en-US" dirty="0"/>
              <a:t>Tee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hooldatav</a:t>
            </a:r>
            <a:r>
              <a:rPr lang="en-US" dirty="0"/>
              <a:t>, </a:t>
            </a:r>
            <a:r>
              <a:rPr lang="en-US" dirty="0" err="1"/>
              <a:t>eelistatuna</a:t>
            </a:r>
            <a:r>
              <a:rPr lang="en-US" dirty="0"/>
              <a:t> </a:t>
            </a:r>
            <a:r>
              <a:rPr lang="en-US" dirty="0" err="1"/>
              <a:t>tehniliste</a:t>
            </a:r>
            <a:r>
              <a:rPr lang="en-US" dirty="0"/>
              <a:t> </a:t>
            </a:r>
            <a:r>
              <a:rPr lang="en-US" dirty="0" err="1"/>
              <a:t>vahenditega</a:t>
            </a:r>
            <a:endParaRPr lang="en-US" dirty="0"/>
          </a:p>
          <a:p>
            <a:pPr lvl="1"/>
            <a:r>
              <a:rPr lang="en-US" dirty="0"/>
              <a:t>Vee </a:t>
            </a:r>
            <a:r>
              <a:rPr lang="en-US" dirty="0" err="1"/>
              <a:t>liikumine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mõelda</a:t>
            </a:r>
            <a:r>
              <a:rPr lang="en-US" dirty="0"/>
              <a:t>, et teed </a:t>
            </a:r>
            <a:r>
              <a:rPr lang="en-US" dirty="0" err="1"/>
              <a:t>ära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uhutaks</a:t>
            </a:r>
            <a:endParaRPr lang="en-US" dirty="0"/>
          </a:p>
          <a:p>
            <a:r>
              <a:rPr lang="en-US" dirty="0" err="1"/>
              <a:t>Arvutada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pole, </a:t>
            </a:r>
            <a:r>
              <a:rPr lang="en-US" dirty="0" err="1"/>
              <a:t>võimalikud</a:t>
            </a:r>
            <a:r>
              <a:rPr lang="en-US" dirty="0"/>
              <a:t> on </a:t>
            </a:r>
            <a:r>
              <a:rPr lang="en-US" dirty="0" err="1"/>
              <a:t>kataloogilahendid</a:t>
            </a:r>
            <a:r>
              <a:rPr lang="en-US" dirty="0"/>
              <a:t> (Tallinn, Espoo)</a:t>
            </a:r>
          </a:p>
          <a:p>
            <a:r>
              <a:rPr lang="en-US" dirty="0" err="1"/>
              <a:t>Väljakutel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valikul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 ka </a:t>
            </a:r>
            <a:r>
              <a:rPr lang="en-US" dirty="0" err="1"/>
              <a:t>punktkoormustega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1EE39-9D2E-0C7E-2C6C-C5C53B36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92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F8A3-88C5-5351-9DF2-DA403A00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2.4 </a:t>
            </a:r>
            <a:r>
              <a:rPr lang="en-US" dirty="0" err="1"/>
              <a:t>Pinnased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F2807-008F-43DD-8669-343B1C03D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Euroopa</a:t>
            </a:r>
            <a:r>
              <a:rPr lang="en-US" dirty="0"/>
              <a:t> </a:t>
            </a:r>
            <a:r>
              <a:rPr lang="en-US" dirty="0" err="1"/>
              <a:t>standardid</a:t>
            </a:r>
            <a:r>
              <a:rPr lang="en-US" dirty="0"/>
              <a:t> vs GOST mis </a:t>
            </a:r>
            <a:r>
              <a:rPr lang="en-US" dirty="0" err="1"/>
              <a:t>teedes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kasutuses</a:t>
            </a:r>
            <a:r>
              <a:rPr lang="en-US" dirty="0"/>
              <a:t> on</a:t>
            </a:r>
          </a:p>
          <a:p>
            <a:r>
              <a:rPr lang="en-US" dirty="0" err="1"/>
              <a:t>Pinnaseliigituse</a:t>
            </a:r>
            <a:r>
              <a:rPr lang="en-US" dirty="0"/>
              <a:t> </a:t>
            </a:r>
            <a:r>
              <a:rPr lang="en-US" dirty="0" err="1"/>
              <a:t>põhialus</a:t>
            </a:r>
            <a:r>
              <a:rPr lang="en-US" dirty="0"/>
              <a:t> = </a:t>
            </a:r>
            <a:r>
              <a:rPr lang="en-US" dirty="0" err="1"/>
              <a:t>sõelkõver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KUI </a:t>
            </a:r>
            <a:r>
              <a:rPr lang="en-US" dirty="0" err="1">
                <a:solidFill>
                  <a:srgbClr val="FF0000"/>
                </a:solidFill>
              </a:rPr>
              <a:t>tellite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geoloogiat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võtke</a:t>
            </a:r>
            <a:r>
              <a:rPr lang="en-US" dirty="0">
                <a:solidFill>
                  <a:srgbClr val="FF0000"/>
                </a:solidFill>
              </a:rPr>
              <a:t> ka </a:t>
            </a:r>
            <a:r>
              <a:rPr lang="en-US" dirty="0" err="1">
                <a:solidFill>
                  <a:srgbClr val="FF0000"/>
                </a:solidFill>
              </a:rPr>
              <a:t>laborikatsed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Pelgalt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pinnasenimetus</a:t>
            </a:r>
            <a:r>
              <a:rPr lang="en-US" dirty="0">
                <a:solidFill>
                  <a:srgbClr val="FF0000"/>
                </a:solidFill>
              </a:rPr>
              <a:t> pole </a:t>
            </a:r>
            <a:r>
              <a:rPr lang="en-US" dirty="0" err="1">
                <a:solidFill>
                  <a:srgbClr val="FF0000"/>
                </a:solidFill>
              </a:rPr>
              <a:t>piisav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sest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 err="1">
                <a:solidFill>
                  <a:srgbClr val="FF0000"/>
                </a:solidFill>
              </a:rPr>
              <a:t>Euroopa</a:t>
            </a:r>
            <a:r>
              <a:rPr lang="en-US" dirty="0">
                <a:solidFill>
                  <a:srgbClr val="FF0000"/>
                </a:solidFill>
              </a:rPr>
              <a:t> ja GOSTi </a:t>
            </a:r>
            <a:r>
              <a:rPr lang="en-US" dirty="0" err="1">
                <a:solidFill>
                  <a:srgbClr val="FF0000"/>
                </a:solidFill>
              </a:rPr>
              <a:t>liigitus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ei</a:t>
            </a:r>
            <a:r>
              <a:rPr lang="en-US" dirty="0">
                <a:solidFill>
                  <a:srgbClr val="FF0000"/>
                </a:solidFill>
              </a:rPr>
              <a:t> ole </a:t>
            </a:r>
            <a:r>
              <a:rPr lang="en-US" dirty="0" err="1">
                <a:solidFill>
                  <a:srgbClr val="FF0000"/>
                </a:solidFill>
              </a:rPr>
              <a:t>ühilduv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Täiendavad</a:t>
            </a:r>
            <a:r>
              <a:rPr lang="en-US" dirty="0"/>
              <a:t> </a:t>
            </a:r>
            <a:r>
              <a:rPr lang="en-US" dirty="0" err="1"/>
              <a:t>parameetrid</a:t>
            </a:r>
            <a:endParaRPr lang="en-US" dirty="0"/>
          </a:p>
          <a:p>
            <a:pPr lvl="1"/>
            <a:r>
              <a:rPr lang="en-US" dirty="0" err="1"/>
              <a:t>Peenosiste</a:t>
            </a:r>
            <a:r>
              <a:rPr lang="en-US" dirty="0"/>
              <a:t> </a:t>
            </a:r>
            <a:r>
              <a:rPr lang="en-US" dirty="0" err="1"/>
              <a:t>sisaldus</a:t>
            </a:r>
            <a:r>
              <a:rPr lang="en-US" dirty="0"/>
              <a:t> – </a:t>
            </a:r>
            <a:r>
              <a:rPr lang="en-US" dirty="0" err="1"/>
              <a:t>alla</a:t>
            </a:r>
            <a:r>
              <a:rPr lang="en-US" dirty="0"/>
              <a:t> 0,063 mm</a:t>
            </a:r>
          </a:p>
          <a:p>
            <a:pPr lvl="2"/>
            <a:r>
              <a:rPr lang="en-US" dirty="0" err="1"/>
              <a:t>Külmakindluse</a:t>
            </a:r>
            <a:r>
              <a:rPr lang="en-US" dirty="0"/>
              <a:t> </a:t>
            </a:r>
            <a:r>
              <a:rPr lang="en-US" dirty="0" err="1"/>
              <a:t>kriteerium</a:t>
            </a:r>
            <a:r>
              <a:rPr lang="en-US" dirty="0"/>
              <a:t> – 7…15%</a:t>
            </a:r>
          </a:p>
          <a:p>
            <a:pPr lvl="1"/>
            <a:r>
              <a:rPr lang="en-US" dirty="0" err="1"/>
              <a:t>Plastsus</a:t>
            </a:r>
            <a:r>
              <a:rPr lang="en-US" dirty="0"/>
              <a:t> – W</a:t>
            </a:r>
            <a:r>
              <a:rPr lang="en-US" baseline="-25000" dirty="0"/>
              <a:t>L</a:t>
            </a:r>
            <a:r>
              <a:rPr lang="en-US" baseline="30000" dirty="0"/>
              <a:t>R</a:t>
            </a:r>
            <a:r>
              <a:rPr lang="en-US" dirty="0"/>
              <a:t> ja I</a:t>
            </a:r>
            <a:r>
              <a:rPr lang="en-US" baseline="-25000" dirty="0"/>
              <a:t>P</a:t>
            </a:r>
            <a:r>
              <a:rPr lang="en-US" baseline="30000" dirty="0"/>
              <a:t>V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uurida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peenosist</a:t>
            </a:r>
            <a:r>
              <a:rPr lang="en-US" dirty="0"/>
              <a:t> on </a:t>
            </a:r>
            <a:r>
              <a:rPr lang="en-US" dirty="0" err="1"/>
              <a:t>üle</a:t>
            </a:r>
            <a:r>
              <a:rPr lang="en-US" dirty="0"/>
              <a:t> 35%</a:t>
            </a:r>
          </a:p>
          <a:p>
            <a:pPr lvl="1"/>
            <a:r>
              <a:rPr lang="en-US" dirty="0" err="1"/>
              <a:t>Orgaanika</a:t>
            </a:r>
            <a:r>
              <a:rPr lang="en-US" dirty="0"/>
              <a:t> – </a:t>
            </a:r>
            <a:r>
              <a:rPr lang="en-US" dirty="0" err="1"/>
              <a:t>materjal</a:t>
            </a:r>
            <a:r>
              <a:rPr lang="en-US" dirty="0"/>
              <a:t> &lt;2%, </a:t>
            </a:r>
            <a:r>
              <a:rPr lang="en-US" dirty="0" err="1"/>
              <a:t>muldes</a:t>
            </a:r>
            <a:r>
              <a:rPr lang="en-US" dirty="0"/>
              <a:t> 2…6%</a:t>
            </a:r>
          </a:p>
          <a:p>
            <a:pPr lvl="2"/>
            <a:r>
              <a:rPr lang="en-US" dirty="0" err="1"/>
              <a:t>Orgaanika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20%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sobi</a:t>
            </a:r>
            <a:r>
              <a:rPr lang="en-US" dirty="0"/>
              <a:t> ka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alla</a:t>
            </a:r>
            <a:endParaRPr lang="en-US" dirty="0"/>
          </a:p>
          <a:p>
            <a:pPr lvl="2"/>
            <a:r>
              <a:rPr lang="en-US" dirty="0"/>
              <a:t>6-20% </a:t>
            </a:r>
            <a:r>
              <a:rPr lang="en-US" dirty="0" err="1"/>
              <a:t>sisaldusega</a:t>
            </a:r>
            <a:r>
              <a:rPr lang="en-US" dirty="0"/>
              <a:t>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täiendavat</a:t>
            </a:r>
            <a:r>
              <a:rPr lang="en-US" dirty="0"/>
              <a:t> </a:t>
            </a:r>
            <a:r>
              <a:rPr lang="en-US" dirty="0" err="1"/>
              <a:t>uurimist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DCD5D-3832-5C0F-3237-07156BE7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399" y="2008094"/>
            <a:ext cx="5233601" cy="48499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945E4-4E12-B99B-04DD-D740CD9F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0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FD37-0548-4C8F-1A07-E6D2E486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Kutsed</a:t>
            </a:r>
            <a:r>
              <a:rPr lang="en-US" dirty="0"/>
              <a:t> ja MTR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1F7B-F5AA-0CED-1717-25E15E227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Ehitusseadustik</a:t>
            </a:r>
            <a:r>
              <a:rPr lang="en-US" dirty="0"/>
              <a:t> – </a:t>
            </a:r>
            <a:r>
              <a:rPr lang="en-US" dirty="0" err="1"/>
              <a:t>teatud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 </a:t>
            </a:r>
            <a:r>
              <a:rPr lang="en-US" dirty="0" err="1"/>
              <a:t>eeldavad</a:t>
            </a:r>
            <a:r>
              <a:rPr lang="en-US" dirty="0"/>
              <a:t> </a:t>
            </a:r>
            <a:r>
              <a:rPr lang="en-US" dirty="0" err="1"/>
              <a:t>pädevust</a:t>
            </a:r>
            <a:endParaRPr lang="en-US" dirty="0"/>
          </a:p>
          <a:p>
            <a:pPr lvl="1"/>
            <a:r>
              <a:rPr lang="en-US" dirty="0" err="1"/>
              <a:t>Ehitamine</a:t>
            </a:r>
            <a:r>
              <a:rPr lang="en-US" dirty="0"/>
              <a:t>, </a:t>
            </a:r>
            <a:r>
              <a:rPr lang="en-US" dirty="0" err="1"/>
              <a:t>projekteerimine</a:t>
            </a:r>
            <a:r>
              <a:rPr lang="en-US" dirty="0"/>
              <a:t>, </a:t>
            </a:r>
            <a:r>
              <a:rPr lang="en-US" dirty="0" err="1"/>
              <a:t>omanikujärelevalve</a:t>
            </a:r>
            <a:r>
              <a:rPr lang="en-US" dirty="0"/>
              <a:t>, </a:t>
            </a:r>
            <a:r>
              <a:rPr lang="en-US" dirty="0" err="1"/>
              <a:t>ekspertiis</a:t>
            </a:r>
            <a:r>
              <a:rPr lang="en-US" dirty="0"/>
              <a:t>, audit, LOA</a:t>
            </a:r>
          </a:p>
          <a:p>
            <a:pPr lvl="1"/>
            <a:r>
              <a:rPr lang="en-US" dirty="0" err="1"/>
              <a:t>Loakohustuslikkus</a:t>
            </a:r>
            <a:r>
              <a:rPr lang="en-US" dirty="0"/>
              <a:t> – </a:t>
            </a:r>
            <a:r>
              <a:rPr lang="en-US" dirty="0" err="1"/>
              <a:t>avalikult</a:t>
            </a:r>
            <a:r>
              <a:rPr lang="en-US" dirty="0"/>
              <a:t> </a:t>
            </a:r>
            <a:r>
              <a:rPr lang="en-US" dirty="0" err="1"/>
              <a:t>kasutatav</a:t>
            </a:r>
            <a:r>
              <a:rPr lang="en-US" dirty="0"/>
              <a:t> tee</a:t>
            </a:r>
          </a:p>
          <a:p>
            <a:pPr lvl="2"/>
            <a:r>
              <a:rPr lang="en-US" dirty="0"/>
              <a:t>Osa </a:t>
            </a:r>
            <a:r>
              <a:rPr lang="en-US" dirty="0" err="1"/>
              <a:t>asendamine</a:t>
            </a:r>
            <a:r>
              <a:rPr lang="en-US" dirty="0"/>
              <a:t> </a:t>
            </a:r>
            <a:r>
              <a:rPr lang="en-US" dirty="0" err="1"/>
              <a:t>samaväärsega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luba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projekti</a:t>
            </a:r>
            <a:endParaRPr lang="en-US" dirty="0"/>
          </a:p>
          <a:p>
            <a:pPr lvl="2"/>
            <a:r>
              <a:rPr lang="en-US" dirty="0" err="1"/>
              <a:t>Avalikkusele</a:t>
            </a:r>
            <a:r>
              <a:rPr lang="en-US" dirty="0"/>
              <a:t> </a:t>
            </a:r>
            <a:r>
              <a:rPr lang="en-US" dirty="0" err="1"/>
              <a:t>suunatud</a:t>
            </a:r>
            <a:r>
              <a:rPr lang="en-US" dirty="0"/>
              <a:t> </a:t>
            </a:r>
            <a:r>
              <a:rPr lang="en-US" dirty="0" err="1"/>
              <a:t>erateel</a:t>
            </a:r>
            <a:r>
              <a:rPr lang="en-US" dirty="0"/>
              <a:t> on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parkla</a:t>
            </a:r>
            <a:r>
              <a:rPr lang="en-US" dirty="0"/>
              <a:t> </a:t>
            </a:r>
            <a:r>
              <a:rPr lang="en-US" dirty="0" err="1"/>
              <a:t>markeeringule</a:t>
            </a:r>
            <a:endParaRPr lang="en-US" dirty="0"/>
          </a:p>
          <a:p>
            <a:r>
              <a:rPr lang="en-US" dirty="0" err="1"/>
              <a:t>Kutseregister</a:t>
            </a:r>
            <a:r>
              <a:rPr lang="en-US" dirty="0"/>
              <a:t> – </a:t>
            </a:r>
            <a:r>
              <a:rPr lang="en-US" dirty="0" err="1"/>
              <a:t>pädevust</a:t>
            </a:r>
            <a:r>
              <a:rPr lang="en-US" dirty="0"/>
              <a:t> </a:t>
            </a:r>
            <a:r>
              <a:rPr lang="en-US" dirty="0" err="1"/>
              <a:t>tõendab</a:t>
            </a:r>
            <a:r>
              <a:rPr lang="en-US" dirty="0"/>
              <a:t> </a:t>
            </a:r>
            <a:r>
              <a:rPr lang="en-US" dirty="0" err="1"/>
              <a:t>registreeritud</a:t>
            </a:r>
            <a:r>
              <a:rPr lang="en-US" dirty="0"/>
              <a:t> </a:t>
            </a:r>
            <a:r>
              <a:rPr lang="en-US" dirty="0" err="1"/>
              <a:t>kutse</a:t>
            </a:r>
            <a:endParaRPr lang="en-US" dirty="0"/>
          </a:p>
          <a:p>
            <a:pPr lvl="1"/>
            <a:r>
              <a:rPr lang="en-US" dirty="0" err="1"/>
              <a:t>Esmakutse</a:t>
            </a:r>
            <a:r>
              <a:rPr lang="en-US" dirty="0"/>
              <a:t> –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allkirjaõiguslik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on “</a:t>
            </a:r>
            <a:r>
              <a:rPr lang="en-US" dirty="0" err="1"/>
              <a:t>igavene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Allkirjaõiguslik</a:t>
            </a:r>
            <a:r>
              <a:rPr lang="en-US" dirty="0"/>
              <a:t> </a:t>
            </a:r>
            <a:r>
              <a:rPr lang="en-US" dirty="0" err="1"/>
              <a:t>kutse</a:t>
            </a:r>
            <a:r>
              <a:rPr lang="en-US" dirty="0"/>
              <a:t> </a:t>
            </a:r>
            <a:r>
              <a:rPr lang="en-US" dirty="0" err="1"/>
              <a:t>inseneridel</a:t>
            </a:r>
            <a:r>
              <a:rPr lang="en-US" dirty="0"/>
              <a:t>, </a:t>
            </a:r>
            <a:r>
              <a:rPr lang="en-US" dirty="0" err="1"/>
              <a:t>kehtib</a:t>
            </a:r>
            <a:r>
              <a:rPr lang="en-US" dirty="0"/>
              <a:t> 7 </a:t>
            </a:r>
            <a:r>
              <a:rPr lang="en-US" dirty="0" err="1"/>
              <a:t>aastat</a:t>
            </a:r>
            <a:endParaRPr lang="en-US" dirty="0"/>
          </a:p>
          <a:p>
            <a:pPr lvl="2"/>
            <a:r>
              <a:rPr lang="en-US" dirty="0"/>
              <a:t>(6) </a:t>
            </a:r>
            <a:r>
              <a:rPr lang="en-US" dirty="0" err="1"/>
              <a:t>insener</a:t>
            </a:r>
            <a:r>
              <a:rPr lang="en-US" dirty="0"/>
              <a:t>, (7) </a:t>
            </a:r>
            <a:r>
              <a:rPr lang="en-US" dirty="0" err="1"/>
              <a:t>diplomeeritud</a:t>
            </a:r>
            <a:r>
              <a:rPr lang="en-US" dirty="0"/>
              <a:t> </a:t>
            </a:r>
            <a:r>
              <a:rPr lang="en-US" dirty="0" err="1"/>
              <a:t>insener</a:t>
            </a:r>
            <a:r>
              <a:rPr lang="en-US" dirty="0"/>
              <a:t>, (8) </a:t>
            </a:r>
            <a:r>
              <a:rPr lang="en-US" dirty="0" err="1"/>
              <a:t>volitatud</a:t>
            </a:r>
            <a:r>
              <a:rPr lang="en-US" dirty="0"/>
              <a:t> </a:t>
            </a:r>
            <a:r>
              <a:rPr lang="en-US" dirty="0" err="1"/>
              <a:t>insener</a:t>
            </a:r>
            <a:endParaRPr lang="en-US" dirty="0"/>
          </a:p>
          <a:p>
            <a:pPr lvl="2"/>
            <a:r>
              <a:rPr lang="en-US" dirty="0" err="1"/>
              <a:t>Insener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</a:t>
            </a:r>
            <a:r>
              <a:rPr lang="en-US" dirty="0" err="1"/>
              <a:t>vastutava</a:t>
            </a:r>
            <a:r>
              <a:rPr lang="en-US" dirty="0"/>
              <a:t> </a:t>
            </a:r>
            <a:r>
              <a:rPr lang="en-US" dirty="0" err="1"/>
              <a:t>isikuna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3 </a:t>
            </a:r>
            <a:r>
              <a:rPr lang="en-US" dirty="0" err="1"/>
              <a:t>ettevõttes</a:t>
            </a:r>
            <a:endParaRPr lang="en-US" dirty="0"/>
          </a:p>
          <a:p>
            <a:pPr lvl="2"/>
            <a:r>
              <a:rPr lang="en-US" dirty="0" err="1"/>
              <a:t>Avaliku</a:t>
            </a:r>
            <a:r>
              <a:rPr lang="en-US" dirty="0"/>
              <a:t> tee </a:t>
            </a:r>
            <a:r>
              <a:rPr lang="en-US" dirty="0" err="1"/>
              <a:t>projekteerimine</a:t>
            </a:r>
            <a:r>
              <a:rPr lang="en-US" dirty="0"/>
              <a:t>, </a:t>
            </a:r>
            <a:r>
              <a:rPr lang="en-US" dirty="0" err="1"/>
              <a:t>ehitamine</a:t>
            </a:r>
            <a:r>
              <a:rPr lang="en-US" dirty="0"/>
              <a:t> ja OJV </a:t>
            </a:r>
            <a:r>
              <a:rPr lang="en-US" dirty="0" err="1"/>
              <a:t>eeldavad</a:t>
            </a:r>
            <a:r>
              <a:rPr lang="en-US" dirty="0"/>
              <a:t> </a:t>
            </a:r>
            <a:r>
              <a:rPr lang="en-US" dirty="0" err="1"/>
              <a:t>teedeinseneri</a:t>
            </a:r>
            <a:r>
              <a:rPr lang="en-US" dirty="0"/>
              <a:t> </a:t>
            </a:r>
            <a:r>
              <a:rPr lang="en-US" dirty="0" err="1"/>
              <a:t>kutset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E9795-0BDA-62F2-A9AC-13BCA07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40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97FB-BB81-CED3-AA5E-B8CBE6C4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011" cy="1325563"/>
          </a:xfrm>
        </p:spPr>
        <p:txBody>
          <a:bodyPr/>
          <a:lstStyle/>
          <a:p>
            <a:r>
              <a:rPr lang="en-US" dirty="0" err="1"/>
              <a:t>Eurostandardid</a:t>
            </a:r>
            <a:r>
              <a:rPr lang="en-US" dirty="0"/>
              <a:t> </a:t>
            </a:r>
            <a:r>
              <a:rPr lang="en-US" sz="3600" dirty="0"/>
              <a:t>EVS-EN 14688-2 ja EVS-EN 16907-2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A48B1-CFEF-AD44-4EA6-11B14DA0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765" y="1799052"/>
            <a:ext cx="5782235" cy="3573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err="1"/>
              <a:t>Terastikuline</a:t>
            </a:r>
            <a:r>
              <a:rPr lang="en-US" sz="2000" b="1" dirty="0"/>
              <a:t> </a:t>
            </a:r>
            <a:r>
              <a:rPr lang="en-US" sz="2000" b="1" dirty="0" err="1"/>
              <a:t>koostis</a:t>
            </a:r>
            <a:r>
              <a:rPr lang="en-US" sz="2000" b="1" dirty="0"/>
              <a:t> (</a:t>
            </a:r>
            <a:r>
              <a:rPr lang="en-US" sz="2000" b="1" dirty="0" err="1"/>
              <a:t>sõelkõver</a:t>
            </a:r>
            <a:r>
              <a:rPr lang="en-US" sz="2000" b="1" dirty="0"/>
              <a:t>)</a:t>
            </a:r>
          </a:p>
          <a:p>
            <a:r>
              <a:rPr lang="en-US" sz="2000" dirty="0" err="1"/>
              <a:t>Üle</a:t>
            </a:r>
            <a:r>
              <a:rPr lang="en-US" sz="2000" dirty="0"/>
              <a:t> 63 mm</a:t>
            </a:r>
          </a:p>
          <a:p>
            <a:pPr lvl="1"/>
            <a:r>
              <a:rPr lang="en-US" sz="1800" dirty="0" err="1"/>
              <a:t>Väga</a:t>
            </a:r>
            <a:r>
              <a:rPr lang="en-US" sz="1800" dirty="0"/>
              <a:t> </a:t>
            </a:r>
            <a:r>
              <a:rPr lang="en-US" sz="1800" dirty="0" err="1"/>
              <a:t>jämedateraline</a:t>
            </a:r>
            <a:r>
              <a:rPr lang="en-US" sz="1800" dirty="0"/>
              <a:t> (&gt;63 mm)</a:t>
            </a:r>
          </a:p>
          <a:p>
            <a:pPr lvl="1"/>
            <a:r>
              <a:rPr lang="en-US" sz="1800" dirty="0" err="1"/>
              <a:t>Väga</a:t>
            </a:r>
            <a:r>
              <a:rPr lang="en-US" sz="1800" dirty="0"/>
              <a:t> </a:t>
            </a:r>
            <a:r>
              <a:rPr lang="en-US" sz="1800" dirty="0" err="1"/>
              <a:t>jämedaid</a:t>
            </a:r>
            <a:r>
              <a:rPr lang="en-US" sz="1800" dirty="0"/>
              <a:t> </a:t>
            </a:r>
            <a:r>
              <a:rPr lang="en-US" sz="1800" dirty="0" err="1"/>
              <a:t>osakesi</a:t>
            </a:r>
            <a:r>
              <a:rPr lang="en-US" sz="1800" dirty="0"/>
              <a:t> </a:t>
            </a:r>
            <a:r>
              <a:rPr lang="en-US" sz="1800" dirty="0" err="1"/>
              <a:t>sisaldav</a:t>
            </a:r>
            <a:r>
              <a:rPr lang="en-US" sz="1800" dirty="0"/>
              <a:t> </a:t>
            </a:r>
            <a:r>
              <a:rPr lang="en-US" sz="1700" dirty="0"/>
              <a:t>(</a:t>
            </a:r>
            <a:r>
              <a:rPr lang="en-US" sz="1700" dirty="0" err="1"/>
              <a:t>kuid</a:t>
            </a:r>
            <a:r>
              <a:rPr lang="en-US" sz="1700" dirty="0"/>
              <a:t> </a:t>
            </a:r>
            <a:r>
              <a:rPr lang="en-US" sz="1700" dirty="0" err="1"/>
              <a:t>määrab</a:t>
            </a:r>
            <a:r>
              <a:rPr lang="en-US" sz="1700" dirty="0"/>
              <a:t> &lt;63mm)</a:t>
            </a:r>
            <a:endParaRPr lang="en-US" sz="1800" dirty="0"/>
          </a:p>
          <a:p>
            <a:r>
              <a:rPr lang="en-US" sz="2000" dirty="0" err="1"/>
              <a:t>Jämepinnas</a:t>
            </a:r>
            <a:r>
              <a:rPr lang="en-US" sz="2000" dirty="0"/>
              <a:t> (</a:t>
            </a:r>
            <a:r>
              <a:rPr lang="en-US" sz="2000" dirty="0" err="1"/>
              <a:t>peenosis</a:t>
            </a:r>
            <a:r>
              <a:rPr lang="en-US" sz="2000" dirty="0"/>
              <a:t> </a:t>
            </a:r>
            <a:r>
              <a:rPr lang="en-US" sz="2000" dirty="0" err="1"/>
              <a:t>kuni</a:t>
            </a:r>
            <a:r>
              <a:rPr lang="en-US" sz="2000" dirty="0"/>
              <a:t> 5%)</a:t>
            </a:r>
          </a:p>
          <a:p>
            <a:pPr lvl="1"/>
            <a:r>
              <a:rPr lang="en-US" sz="1800" dirty="0" err="1"/>
              <a:t>kruus</a:t>
            </a:r>
            <a:r>
              <a:rPr lang="en-US" sz="1800" dirty="0"/>
              <a:t> (2…63 mm) ja </a:t>
            </a:r>
            <a:r>
              <a:rPr lang="en-US" sz="1800" dirty="0" err="1"/>
              <a:t>liiv</a:t>
            </a:r>
            <a:r>
              <a:rPr lang="en-US" sz="1800" dirty="0"/>
              <a:t> (0,063…2 mm)</a:t>
            </a:r>
          </a:p>
          <a:p>
            <a:r>
              <a:rPr lang="en-US" sz="2000" dirty="0" err="1"/>
              <a:t>Liitpinnas</a:t>
            </a:r>
            <a:r>
              <a:rPr lang="en-US" sz="2000" dirty="0"/>
              <a:t> (</a:t>
            </a:r>
            <a:r>
              <a:rPr lang="en-US" sz="2000" dirty="0" err="1"/>
              <a:t>peenosis</a:t>
            </a:r>
            <a:r>
              <a:rPr lang="en-US" sz="2000" dirty="0"/>
              <a:t> 5…15%) </a:t>
            </a:r>
            <a:r>
              <a:rPr lang="en-US" sz="1700" dirty="0"/>
              <a:t>– </a:t>
            </a:r>
            <a:r>
              <a:rPr lang="en-US" sz="1700" dirty="0" err="1"/>
              <a:t>savikas</a:t>
            </a:r>
            <a:r>
              <a:rPr lang="en-US" sz="1700" dirty="0"/>
              <a:t>, </a:t>
            </a:r>
            <a:r>
              <a:rPr lang="en-US" sz="1700" dirty="0" err="1"/>
              <a:t>möllikas</a:t>
            </a:r>
            <a:endParaRPr lang="en-US" sz="2000" dirty="0"/>
          </a:p>
          <a:p>
            <a:r>
              <a:rPr lang="en-US" sz="2000" dirty="0" err="1"/>
              <a:t>Keskmiseteraline</a:t>
            </a:r>
            <a:r>
              <a:rPr lang="en-US" sz="2000" dirty="0"/>
              <a:t> (</a:t>
            </a:r>
            <a:r>
              <a:rPr lang="en-US" sz="2000" dirty="0" err="1"/>
              <a:t>peenosis</a:t>
            </a:r>
            <a:r>
              <a:rPr lang="en-US" sz="2000" dirty="0"/>
              <a:t> 15…35%) </a:t>
            </a:r>
            <a:r>
              <a:rPr lang="en-US" sz="1500" dirty="0"/>
              <a:t>– </a:t>
            </a:r>
            <a:r>
              <a:rPr lang="en-US" sz="1500" dirty="0" err="1"/>
              <a:t>savine</a:t>
            </a:r>
            <a:r>
              <a:rPr lang="en-US" sz="1500" dirty="0"/>
              <a:t>, </a:t>
            </a:r>
            <a:r>
              <a:rPr lang="en-US" sz="1500" dirty="0" err="1"/>
              <a:t>mölline</a:t>
            </a:r>
            <a:endParaRPr lang="en-US" sz="2000" dirty="0"/>
          </a:p>
          <a:p>
            <a:pPr lvl="1"/>
            <a:r>
              <a:rPr lang="en-US" sz="1800" dirty="0" err="1"/>
              <a:t>Võib</a:t>
            </a:r>
            <a:r>
              <a:rPr lang="en-US" sz="1800" dirty="0"/>
              <a:t> </a:t>
            </a:r>
            <a:r>
              <a:rPr lang="en-US" sz="1800" dirty="0" err="1"/>
              <a:t>kontrollida</a:t>
            </a:r>
            <a:r>
              <a:rPr lang="en-US" sz="1800" dirty="0"/>
              <a:t> </a:t>
            </a:r>
            <a:r>
              <a:rPr lang="en-US" sz="1800" dirty="0" err="1"/>
              <a:t>plastsust</a:t>
            </a:r>
            <a:r>
              <a:rPr lang="en-US" sz="1800" dirty="0"/>
              <a:t> </a:t>
            </a:r>
            <a:r>
              <a:rPr lang="en-US" sz="1800" dirty="0" err="1"/>
              <a:t>kuid</a:t>
            </a:r>
            <a:r>
              <a:rPr lang="en-US" sz="1800" dirty="0"/>
              <a:t> </a:t>
            </a:r>
            <a:r>
              <a:rPr lang="en-US" sz="1800" dirty="0" err="1"/>
              <a:t>tavaliselt</a:t>
            </a:r>
            <a:r>
              <a:rPr lang="en-US" sz="1800" dirty="0"/>
              <a:t> </a:t>
            </a:r>
            <a:r>
              <a:rPr lang="en-US" sz="1800" dirty="0" err="1"/>
              <a:t>sobib</a:t>
            </a:r>
            <a:endParaRPr lang="en-US" sz="1800" dirty="0"/>
          </a:p>
          <a:p>
            <a:r>
              <a:rPr lang="en-US" sz="2000" dirty="0" err="1"/>
              <a:t>Peeneteraline</a:t>
            </a:r>
            <a:r>
              <a:rPr lang="en-US" sz="2000" dirty="0"/>
              <a:t> (</a:t>
            </a:r>
            <a:r>
              <a:rPr lang="en-US" sz="2000" dirty="0" err="1"/>
              <a:t>peenosis</a:t>
            </a:r>
            <a:r>
              <a:rPr lang="en-US" sz="2000" dirty="0"/>
              <a:t> </a:t>
            </a:r>
            <a:r>
              <a:rPr lang="en-US" sz="2000" dirty="0" err="1"/>
              <a:t>üle</a:t>
            </a:r>
            <a:r>
              <a:rPr lang="en-US" sz="2000" dirty="0"/>
              <a:t> 35%)</a:t>
            </a:r>
          </a:p>
          <a:p>
            <a:pPr lvl="1"/>
            <a:r>
              <a:rPr lang="en-US" sz="1800" dirty="0" err="1"/>
              <a:t>Plastsus</a:t>
            </a:r>
            <a:r>
              <a:rPr lang="en-US" sz="1800" dirty="0"/>
              <a:t> on </a:t>
            </a:r>
            <a:r>
              <a:rPr lang="en-US" sz="1800" dirty="0" err="1"/>
              <a:t>kriitiline</a:t>
            </a:r>
            <a:r>
              <a:rPr lang="en-US" sz="1800" dirty="0"/>
              <a:t> </a:t>
            </a:r>
            <a:r>
              <a:rPr lang="en-US" sz="1800" dirty="0" err="1"/>
              <a:t>parameeter</a:t>
            </a:r>
            <a:endParaRPr lang="en-US" sz="1800" dirty="0"/>
          </a:p>
          <a:p>
            <a:pPr lvl="2"/>
            <a:r>
              <a:rPr lang="en-US" sz="1400" dirty="0"/>
              <a:t>Ei </a:t>
            </a:r>
            <a:r>
              <a:rPr lang="en-US" sz="1400" dirty="0" err="1"/>
              <a:t>sobi</a:t>
            </a:r>
            <a:r>
              <a:rPr lang="en-US" sz="1400" dirty="0"/>
              <a:t> </a:t>
            </a:r>
            <a:r>
              <a:rPr lang="en-US" sz="1400" dirty="0" err="1"/>
              <a:t>kui</a:t>
            </a:r>
            <a:r>
              <a:rPr lang="en-US" sz="1400" dirty="0"/>
              <a:t> </a:t>
            </a:r>
            <a:r>
              <a:rPr lang="en-US" sz="1400" dirty="0" err="1"/>
              <a:t>voolavuspiir</a:t>
            </a:r>
            <a:r>
              <a:rPr lang="en-US" sz="1400" dirty="0"/>
              <a:t> W</a:t>
            </a:r>
            <a:r>
              <a:rPr lang="en-US" sz="1400" baseline="-25000" dirty="0"/>
              <a:t>L</a:t>
            </a:r>
            <a:r>
              <a:rPr lang="en-US" sz="1400" dirty="0"/>
              <a:t>&gt;70% </a:t>
            </a:r>
            <a:r>
              <a:rPr lang="en-US" sz="1400" dirty="0" err="1"/>
              <a:t>ehk</a:t>
            </a:r>
            <a:r>
              <a:rPr lang="en-US" sz="1400" dirty="0"/>
              <a:t> </a:t>
            </a:r>
            <a:r>
              <a:rPr lang="en-US" sz="1400" dirty="0" err="1"/>
              <a:t>plastsusarv</a:t>
            </a:r>
            <a:r>
              <a:rPr lang="en-US" sz="1400" dirty="0"/>
              <a:t> I</a:t>
            </a:r>
            <a:r>
              <a:rPr lang="en-US" sz="1400" baseline="-25000" dirty="0"/>
              <a:t>P</a:t>
            </a:r>
            <a:r>
              <a:rPr lang="en-US" sz="1400" dirty="0"/>
              <a:t>&gt;40%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7907E-3544-324B-F221-E8FC55F4B6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9052"/>
            <a:ext cx="3747247" cy="5058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78F4C-4FF9-6994-DFB4-F5C6147EBA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247" y="1799052"/>
            <a:ext cx="2611273" cy="1384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0B5748-BC37-ED16-68C6-65436B68F600}"/>
              </a:ext>
            </a:extLst>
          </p:cNvPr>
          <p:cNvSpPr txBox="1"/>
          <p:nvPr/>
        </p:nvSpPr>
        <p:spPr>
          <a:xfrm>
            <a:off x="6490447" y="5291197"/>
            <a:ext cx="539410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Orgaanika</a:t>
            </a:r>
            <a:r>
              <a:rPr lang="en-US" dirty="0"/>
              <a:t>: </a:t>
            </a:r>
            <a:r>
              <a:rPr lang="en-US" sz="1600" dirty="0" err="1"/>
              <a:t>kuni</a:t>
            </a:r>
            <a:r>
              <a:rPr lang="en-US" sz="1600" dirty="0"/>
              <a:t> 2% - </a:t>
            </a:r>
            <a:r>
              <a:rPr lang="en-US" sz="1600" dirty="0" err="1"/>
              <a:t>materjal</a:t>
            </a:r>
            <a:r>
              <a:rPr lang="en-US" sz="1600" dirty="0"/>
              <a:t>, </a:t>
            </a:r>
            <a:r>
              <a:rPr lang="en-US" sz="1600" dirty="0" err="1"/>
              <a:t>kuni</a:t>
            </a:r>
            <a:r>
              <a:rPr lang="en-US" sz="1600" dirty="0"/>
              <a:t> 6% - </a:t>
            </a:r>
            <a:r>
              <a:rPr lang="en-US" sz="1600" dirty="0" err="1"/>
              <a:t>muldkehas</a:t>
            </a:r>
            <a:endParaRPr lang="en-US" sz="1600" dirty="0"/>
          </a:p>
          <a:p>
            <a:r>
              <a:rPr lang="en-US" sz="1600" dirty="0"/>
              <a:t>6…20% - </a:t>
            </a:r>
            <a:r>
              <a:rPr lang="en-US" sz="1600" dirty="0" err="1"/>
              <a:t>struktuurne</a:t>
            </a:r>
            <a:r>
              <a:rPr lang="en-US" sz="1600" dirty="0"/>
              <a:t> </a:t>
            </a:r>
            <a:r>
              <a:rPr lang="en-US" sz="1600" dirty="0" err="1"/>
              <a:t>täide</a:t>
            </a:r>
            <a:r>
              <a:rPr lang="en-US" sz="1600" dirty="0"/>
              <a:t>; </a:t>
            </a:r>
            <a:r>
              <a:rPr lang="en-US" sz="1600" dirty="0" err="1"/>
              <a:t>üle</a:t>
            </a:r>
            <a:r>
              <a:rPr lang="en-US" sz="1600" dirty="0"/>
              <a:t> 20% - </a:t>
            </a:r>
            <a:r>
              <a:rPr lang="en-US" sz="1600" dirty="0" err="1"/>
              <a:t>reeglina</a:t>
            </a:r>
            <a:r>
              <a:rPr lang="en-US" sz="1600" dirty="0"/>
              <a:t> </a:t>
            </a:r>
            <a:r>
              <a:rPr lang="en-US" sz="1600" dirty="0" err="1"/>
              <a:t>asendada</a:t>
            </a:r>
            <a:endParaRPr lang="en-US" sz="1600" dirty="0"/>
          </a:p>
          <a:p>
            <a:r>
              <a:rPr lang="en-US" sz="1600" i="1" dirty="0" err="1"/>
              <a:t>Probleemsem</a:t>
            </a:r>
            <a:r>
              <a:rPr lang="en-US" sz="1600" i="1" dirty="0"/>
              <a:t> on </a:t>
            </a:r>
            <a:r>
              <a:rPr lang="en-US" sz="1600" i="1" dirty="0" err="1"/>
              <a:t>aheraine</a:t>
            </a:r>
            <a:r>
              <a:rPr lang="en-US" sz="1600" i="1" dirty="0"/>
              <a:t>, kuna </a:t>
            </a:r>
            <a:r>
              <a:rPr lang="en-US" sz="1600" i="1" dirty="0" err="1"/>
              <a:t>orgaanika</a:t>
            </a:r>
            <a:r>
              <a:rPr lang="en-US" sz="1600" i="1" dirty="0"/>
              <a:t> </a:t>
            </a:r>
            <a:r>
              <a:rPr lang="en-US" sz="1600" i="1" dirty="0" err="1"/>
              <a:t>tihti</a:t>
            </a:r>
            <a:r>
              <a:rPr lang="en-US" sz="1600" i="1" dirty="0"/>
              <a:t> 6% </a:t>
            </a:r>
            <a:r>
              <a:rPr lang="en-US" sz="1600" i="1" dirty="0" err="1"/>
              <a:t>lähialas</a:t>
            </a:r>
            <a:endParaRPr lang="en-US" sz="1600" i="1" dirty="0"/>
          </a:p>
          <a:p>
            <a:r>
              <a:rPr lang="en-US" sz="1600" i="1" dirty="0" err="1"/>
              <a:t>Segada</a:t>
            </a:r>
            <a:r>
              <a:rPr lang="en-US" sz="1600" i="1" dirty="0"/>
              <a:t> </a:t>
            </a:r>
            <a:r>
              <a:rPr lang="en-US" sz="1600" i="1" dirty="0" err="1"/>
              <a:t>liivaga</a:t>
            </a:r>
            <a:r>
              <a:rPr lang="en-US" sz="1600" i="1" dirty="0"/>
              <a:t>, </a:t>
            </a:r>
            <a:r>
              <a:rPr lang="en-US" sz="1600" i="1" dirty="0" err="1"/>
              <a:t>kuid</a:t>
            </a:r>
            <a:r>
              <a:rPr lang="en-US" sz="1600" i="1" dirty="0"/>
              <a:t> </a:t>
            </a:r>
            <a:r>
              <a:rPr lang="en-US" sz="1600" i="1" dirty="0" err="1"/>
              <a:t>liiva</a:t>
            </a:r>
            <a:r>
              <a:rPr lang="en-US" sz="1600" i="1" dirty="0"/>
              <a:t> </a:t>
            </a:r>
            <a:r>
              <a:rPr lang="en-US" sz="1600" i="1" dirty="0" err="1"/>
              <a:t>kuni</a:t>
            </a:r>
            <a:r>
              <a:rPr lang="en-US" sz="1600" i="1" dirty="0"/>
              <a:t> 30% (</a:t>
            </a:r>
            <a:r>
              <a:rPr lang="en-US" sz="1600" i="1" dirty="0" err="1"/>
              <a:t>TrAm</a:t>
            </a:r>
            <a:r>
              <a:rPr lang="en-US" sz="1600" i="1" dirty="0"/>
              <a:t> </a:t>
            </a:r>
            <a:r>
              <a:rPr lang="en-US" sz="1600" i="1" dirty="0" err="1"/>
              <a:t>nõue</a:t>
            </a:r>
            <a:r>
              <a:rPr lang="en-US" sz="1600" i="1" dirty="0"/>
              <a:t> 50% </a:t>
            </a:r>
            <a:r>
              <a:rPr lang="en-US" sz="1600" i="1" dirty="0" err="1"/>
              <a:t>ekslik</a:t>
            </a:r>
            <a:r>
              <a:rPr lang="en-US" sz="1600" i="1" dirty="0"/>
              <a:t>)</a:t>
            </a:r>
          </a:p>
          <a:p>
            <a:endParaRPr lang="en-US" sz="1600" i="1" dirty="0"/>
          </a:p>
          <a:p>
            <a:r>
              <a:rPr lang="en-US" sz="1600" b="1" dirty="0" err="1"/>
              <a:t>Ühtlaseteralisus</a:t>
            </a:r>
            <a:r>
              <a:rPr lang="en-US" sz="1600" b="1" dirty="0"/>
              <a:t> – </a:t>
            </a:r>
            <a:r>
              <a:rPr lang="en-US" sz="1600" b="1" dirty="0" err="1"/>
              <a:t>kuni</a:t>
            </a:r>
            <a:r>
              <a:rPr lang="en-US" sz="1600" b="1" dirty="0"/>
              <a:t> 6% </a:t>
            </a:r>
            <a:r>
              <a:rPr lang="en-US" sz="1600" b="1" dirty="0" err="1"/>
              <a:t>või</a:t>
            </a:r>
            <a:r>
              <a:rPr lang="en-US" sz="1600" b="1" dirty="0"/>
              <a:t> </a:t>
            </a:r>
            <a:r>
              <a:rPr lang="en-US" sz="1600" b="1" dirty="0" err="1"/>
              <a:t>üle</a:t>
            </a:r>
            <a:r>
              <a:rPr lang="en-US" sz="1600" b="1" dirty="0"/>
              <a:t> 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9F75F-28E2-8F13-E77E-EEC2A22284F9}"/>
              </a:ext>
            </a:extLst>
          </p:cNvPr>
          <p:cNvSpPr txBox="1"/>
          <p:nvPr/>
        </p:nvSpPr>
        <p:spPr>
          <a:xfrm>
            <a:off x="3868271" y="4280647"/>
            <a:ext cx="2514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Peenosis</a:t>
            </a:r>
            <a:r>
              <a:rPr lang="en-US" dirty="0"/>
              <a:t> ≤15% = Sa, Gr</a:t>
            </a:r>
          </a:p>
          <a:p>
            <a:endParaRPr lang="en-US" dirty="0"/>
          </a:p>
          <a:p>
            <a:r>
              <a:rPr lang="en-US" dirty="0"/>
              <a:t>Cu=d60/d10</a:t>
            </a:r>
          </a:p>
          <a:p>
            <a:r>
              <a:rPr lang="en-US" dirty="0"/>
              <a:t>Cc=d30</a:t>
            </a:r>
            <a:r>
              <a:rPr lang="en-US" baseline="30000" dirty="0"/>
              <a:t>2</a:t>
            </a:r>
            <a:r>
              <a:rPr lang="en-US" dirty="0"/>
              <a:t>/(d10*d60)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25C35-FE40-20E0-A10D-6D00BFDE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23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A1EE-58E1-2964-E020-C1A5AED7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Pinnaseliigitust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- </a:t>
            </a:r>
            <a:r>
              <a:rPr lang="en-US" dirty="0" err="1"/>
              <a:t>lõimisetegur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5EB98-4FE0-357A-E718-16FA5379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3191"/>
            <a:ext cx="393314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Lõimisetegur</a:t>
            </a:r>
            <a:r>
              <a:rPr lang="en-US" dirty="0"/>
              <a:t> Cu</a:t>
            </a:r>
          </a:p>
          <a:p>
            <a:pPr lvl="1"/>
            <a:r>
              <a:rPr lang="en-US" dirty="0"/>
              <a:t>Cu=d60/d10</a:t>
            </a:r>
          </a:p>
          <a:p>
            <a:r>
              <a:rPr lang="en-US" dirty="0" err="1"/>
              <a:t>Euroliigituses</a:t>
            </a:r>
            <a:endParaRPr lang="en-US" dirty="0"/>
          </a:p>
          <a:p>
            <a:pPr lvl="1"/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ühtlaseteraline</a:t>
            </a:r>
            <a:r>
              <a:rPr lang="en-US" dirty="0"/>
              <a:t> Cu&lt;6 ja </a:t>
            </a:r>
            <a:r>
              <a:rPr lang="en-US" dirty="0" err="1"/>
              <a:t>eriteraline</a:t>
            </a:r>
            <a:r>
              <a:rPr lang="en-US" dirty="0"/>
              <a:t> Cu&gt;6</a:t>
            </a:r>
          </a:p>
          <a:p>
            <a:r>
              <a:rPr lang="en-US" dirty="0"/>
              <a:t>Vene </a:t>
            </a:r>
            <a:r>
              <a:rPr lang="en-US" dirty="0" err="1"/>
              <a:t>süsteemis</a:t>
            </a:r>
            <a:endParaRPr lang="en-US" dirty="0"/>
          </a:p>
          <a:p>
            <a:pPr lvl="1"/>
            <a:r>
              <a:rPr lang="en-US" dirty="0" err="1"/>
              <a:t>ühtlaseteraline</a:t>
            </a:r>
            <a:r>
              <a:rPr lang="en-US" dirty="0"/>
              <a:t> Cu&lt;3 </a:t>
            </a:r>
            <a:r>
              <a:rPr lang="en-US" dirty="0" err="1"/>
              <a:t>eriteraline</a:t>
            </a:r>
            <a:r>
              <a:rPr lang="en-US" dirty="0"/>
              <a:t> Cu&gt;3</a:t>
            </a:r>
          </a:p>
          <a:p>
            <a:r>
              <a:rPr lang="en-US" dirty="0"/>
              <a:t>Eesti </a:t>
            </a:r>
            <a:r>
              <a:rPr lang="en-US" dirty="0" err="1"/>
              <a:t>täiendus</a:t>
            </a:r>
            <a:endParaRPr lang="en-US" dirty="0"/>
          </a:p>
          <a:p>
            <a:pPr lvl="1"/>
            <a:r>
              <a:rPr lang="en-US" dirty="0"/>
              <a:t>Cu 2…3 on </a:t>
            </a:r>
            <a:r>
              <a:rPr lang="en-US" dirty="0" err="1"/>
              <a:t>mõõdukalt</a:t>
            </a:r>
            <a:r>
              <a:rPr lang="en-US" dirty="0"/>
              <a:t> </a:t>
            </a:r>
            <a:r>
              <a:rPr lang="en-US" dirty="0" err="1"/>
              <a:t>ühtlaseteraline</a:t>
            </a:r>
            <a:endParaRPr lang="en-US" dirty="0"/>
          </a:p>
          <a:p>
            <a:pPr lvl="1"/>
            <a:r>
              <a:rPr lang="en-US" dirty="0"/>
              <a:t>Et </a:t>
            </a:r>
            <a:r>
              <a:rPr lang="en-US" dirty="0" err="1"/>
              <a:t>saaks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Männiku</a:t>
            </a:r>
            <a:r>
              <a:rPr lang="en-US" dirty="0"/>
              <a:t> </a:t>
            </a:r>
            <a:r>
              <a:rPr lang="en-US" dirty="0" err="1"/>
              <a:t>liivasid</a:t>
            </a:r>
            <a:r>
              <a:rPr lang="en-US" dirty="0"/>
              <a:t>, ka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see pole </a:t>
            </a:r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materjal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C99E0-4F36-05FF-A1E1-BED516A83F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808" y="1756939"/>
            <a:ext cx="7187653" cy="43513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9E943-01A5-0580-4A85-E475AB38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07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E39F-C8E9-E0A6-39BD-67B6442A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Maa- ja </a:t>
            </a:r>
            <a:r>
              <a:rPr lang="en-US" dirty="0" err="1"/>
              <a:t>Ruumiameti</a:t>
            </a:r>
            <a:r>
              <a:rPr lang="en-US" dirty="0"/>
              <a:t> </a:t>
            </a:r>
            <a:r>
              <a:rPr lang="en-US" dirty="0" err="1"/>
              <a:t>mullastiku</a:t>
            </a:r>
            <a:r>
              <a:rPr lang="en-US" dirty="0"/>
              <a:t> </a:t>
            </a:r>
            <a:r>
              <a:rPr lang="en-US" dirty="0" err="1"/>
              <a:t>kaart</a:t>
            </a:r>
            <a:br>
              <a:rPr lang="en-US" dirty="0"/>
            </a:br>
            <a:r>
              <a:rPr lang="en-US" sz="2700" dirty="0">
                <a:hlinkClick r:id="rId2"/>
              </a:rPr>
              <a:t>https://geoportaal.maaamet.ee/est/Ruumiandmed/Mullastiku-kaart-p33.html</a:t>
            </a:r>
            <a:r>
              <a:rPr lang="en-US" sz="2700" dirty="0"/>
              <a:t> </a:t>
            </a:r>
            <a:br>
              <a:rPr lang="en-US" sz="2700" dirty="0"/>
            </a:br>
            <a:r>
              <a:rPr lang="en-US" sz="2200" dirty="0" err="1">
                <a:highlight>
                  <a:srgbClr val="FFFF00"/>
                </a:highlight>
              </a:rPr>
              <a:t>Uus</a:t>
            </a:r>
            <a:r>
              <a:rPr lang="en-US" sz="2200" dirty="0">
                <a:highlight>
                  <a:srgbClr val="FFFF00"/>
                </a:highlight>
              </a:rPr>
              <a:t> </a:t>
            </a:r>
            <a:r>
              <a:rPr lang="en-US" sz="2200" dirty="0" err="1">
                <a:highlight>
                  <a:srgbClr val="FFFF00"/>
                </a:highlight>
              </a:rPr>
              <a:t>projekt</a:t>
            </a:r>
            <a:r>
              <a:rPr lang="en-US" sz="2200" dirty="0">
                <a:highlight>
                  <a:srgbClr val="FFFF00"/>
                </a:highlight>
              </a:rPr>
              <a:t>: </a:t>
            </a:r>
            <a:r>
              <a:rPr lang="fi-FI" sz="2200" dirty="0">
                <a:highlight>
                  <a:srgbClr val="FFFF00"/>
                </a:highlight>
                <a:hlinkClick r:id="rId3"/>
              </a:rPr>
              <a:t>Maa- ja mullakasutuse teadus-arendusprojekt | Keskkonnaportaal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4D160-7209-CD77-357E-071F06AD3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3641" cy="4351338"/>
          </a:xfrm>
        </p:spPr>
        <p:txBody>
          <a:bodyPr/>
          <a:lstStyle/>
          <a:p>
            <a:r>
              <a:rPr lang="en-US" dirty="0" err="1"/>
              <a:t>Annab</a:t>
            </a:r>
            <a:r>
              <a:rPr lang="en-US" dirty="0"/>
              <a:t> </a:t>
            </a:r>
            <a:r>
              <a:rPr lang="en-US" dirty="0" err="1"/>
              <a:t>ülemise</a:t>
            </a:r>
            <a:r>
              <a:rPr lang="en-US" dirty="0"/>
              <a:t> </a:t>
            </a:r>
            <a:r>
              <a:rPr lang="en-US" dirty="0" err="1"/>
              <a:t>meetri</a:t>
            </a:r>
            <a:r>
              <a:rPr lang="en-US" dirty="0"/>
              <a:t> </a:t>
            </a:r>
            <a:r>
              <a:rPr lang="en-US" dirty="0" err="1"/>
              <a:t>pinnaseliigituse</a:t>
            </a:r>
            <a:r>
              <a:rPr lang="en-US" dirty="0"/>
              <a:t> </a:t>
            </a:r>
            <a:r>
              <a:rPr lang="en-US" dirty="0" err="1"/>
              <a:t>piisavalt</a:t>
            </a:r>
            <a:r>
              <a:rPr lang="en-US" dirty="0"/>
              <a:t> </a:t>
            </a:r>
            <a:r>
              <a:rPr lang="en-US" dirty="0" err="1"/>
              <a:t>paljudele</a:t>
            </a:r>
            <a:r>
              <a:rPr lang="en-US" dirty="0"/>
              <a:t> </a:t>
            </a:r>
            <a:r>
              <a:rPr lang="en-US" dirty="0" err="1"/>
              <a:t>töödele</a:t>
            </a:r>
            <a:endParaRPr lang="en-US" dirty="0"/>
          </a:p>
          <a:p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kata 1980ndatel </a:t>
            </a:r>
            <a:r>
              <a:rPr lang="en-US" dirty="0" err="1"/>
              <a:t>tiheasustuse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kuulunud</a:t>
            </a:r>
            <a:r>
              <a:rPr lang="en-US" dirty="0"/>
              <a:t> </a:t>
            </a:r>
            <a:r>
              <a:rPr lang="en-US" dirty="0" err="1"/>
              <a:t>alasid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12CA-C907-ACB6-4312-A08D201BAB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2" y="2999042"/>
            <a:ext cx="4908677" cy="3816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FF22F4-4D0F-23C6-4E8D-478261C37229}"/>
              </a:ext>
            </a:extLst>
          </p:cNvPr>
          <p:cNvSpPr txBox="1"/>
          <p:nvPr/>
        </p:nvSpPr>
        <p:spPr>
          <a:xfrm>
            <a:off x="5320576" y="3330690"/>
            <a:ext cx="647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Ehitusgeoloogia</a:t>
            </a:r>
            <a:r>
              <a:rPr lang="en-US" dirty="0"/>
              <a:t> </a:t>
            </a:r>
            <a:r>
              <a:rPr lang="en-US" dirty="0" err="1"/>
              <a:t>kaardikihist</a:t>
            </a:r>
            <a:r>
              <a:rPr lang="en-US" dirty="0"/>
              <a:t> </a:t>
            </a:r>
            <a:r>
              <a:rPr lang="en-US" dirty="0" err="1"/>
              <a:t>leitavad</a:t>
            </a:r>
            <a:r>
              <a:rPr lang="en-US" dirty="0"/>
              <a:t> ka </a:t>
            </a:r>
            <a:r>
              <a:rPr lang="en-US" dirty="0" err="1"/>
              <a:t>nõuka-aegsed</a:t>
            </a:r>
            <a:r>
              <a:rPr lang="en-US" dirty="0"/>
              <a:t> </a:t>
            </a:r>
            <a:r>
              <a:rPr lang="en-US" dirty="0" err="1"/>
              <a:t>uuringud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44012F-480E-D043-5DED-70B0C37C89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10" y="2994057"/>
            <a:ext cx="6825559" cy="38213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6FC67-53BD-74B6-039C-942C7813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4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3B66-D8ED-4B63-9887-9CDEA57C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Mullakaardi</a:t>
            </a:r>
            <a:r>
              <a:rPr lang="en-US" dirty="0"/>
              <a:t> </a:t>
            </a:r>
            <a:r>
              <a:rPr lang="en-US" dirty="0" err="1"/>
              <a:t>legendid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BD528-D0F1-C9EA-A5A3-DDBFD50E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12802"/>
            <a:ext cx="12191999" cy="4399922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https://geoportaal.maaamet.ee/docs/muld/mullalegend.pdf</a:t>
            </a:r>
            <a:r>
              <a:rPr lang="en-US" sz="2400" dirty="0"/>
              <a:t> </a:t>
            </a:r>
          </a:p>
          <a:p>
            <a:r>
              <a:rPr lang="en-US" sz="1800" dirty="0" err="1"/>
              <a:t>Liivsavimullad</a:t>
            </a:r>
            <a:r>
              <a:rPr lang="en-US" sz="1800" dirty="0"/>
              <a:t> </a:t>
            </a:r>
            <a:r>
              <a:rPr lang="en-US" sz="1800" dirty="0" err="1"/>
              <a:t>jagatakse</a:t>
            </a:r>
            <a:r>
              <a:rPr lang="en-US" sz="1800" dirty="0"/>
              <a:t> </a:t>
            </a:r>
            <a:r>
              <a:rPr lang="en-US" sz="1800" dirty="0" err="1"/>
              <a:t>füüsikalise</a:t>
            </a:r>
            <a:r>
              <a:rPr lang="en-US" sz="1800" dirty="0"/>
              <a:t> </a:t>
            </a:r>
            <a:r>
              <a:rPr lang="en-US" sz="1800" dirty="0" err="1"/>
              <a:t>savi</a:t>
            </a:r>
            <a:r>
              <a:rPr lang="en-US" sz="1800" dirty="0"/>
              <a:t> </a:t>
            </a:r>
            <a:r>
              <a:rPr lang="en-US" sz="1800" dirty="0" err="1"/>
              <a:t>sisalduse</a:t>
            </a:r>
            <a:r>
              <a:rPr lang="en-US" sz="1800" dirty="0"/>
              <a:t> </a:t>
            </a:r>
            <a:r>
              <a:rPr lang="en-US" sz="1800" dirty="0" err="1"/>
              <a:t>järgi</a:t>
            </a:r>
            <a:r>
              <a:rPr lang="en-US" sz="1800" dirty="0"/>
              <a:t> </a:t>
            </a:r>
            <a:r>
              <a:rPr lang="en-US" sz="1800" dirty="0" err="1"/>
              <a:t>kolmeks</a:t>
            </a:r>
            <a:endParaRPr lang="en-US" sz="1800" dirty="0"/>
          </a:p>
          <a:p>
            <a:pPr lvl="1"/>
            <a:r>
              <a:rPr lang="en-US" sz="1400" dirty="0"/>
              <a:t> </a:t>
            </a:r>
            <a:r>
              <a:rPr lang="en-US" sz="1400" dirty="0" err="1"/>
              <a:t>kerge</a:t>
            </a:r>
            <a:r>
              <a:rPr lang="en-US" sz="1400" dirty="0"/>
              <a:t> </a:t>
            </a:r>
            <a:r>
              <a:rPr lang="en-US" sz="1400" dirty="0" err="1"/>
              <a:t>liivsavi</a:t>
            </a:r>
            <a:r>
              <a:rPr lang="en-US" sz="1400" b="1" dirty="0"/>
              <a:t> </a:t>
            </a:r>
            <a:r>
              <a:rPr lang="en-US" sz="1400" dirty="0"/>
              <a:t>(20-30%, </a:t>
            </a:r>
            <a:r>
              <a:rPr lang="en-US" sz="1400" dirty="0" err="1"/>
              <a:t>tähis</a:t>
            </a:r>
            <a:r>
              <a:rPr lang="en-US" sz="1400" dirty="0"/>
              <a:t> ls1), </a:t>
            </a:r>
            <a:r>
              <a:rPr lang="en-US" sz="1400" dirty="0" err="1"/>
              <a:t>keskmine</a:t>
            </a:r>
            <a:r>
              <a:rPr lang="en-US" sz="1400" dirty="0"/>
              <a:t> </a:t>
            </a:r>
            <a:r>
              <a:rPr lang="en-US" sz="1400" dirty="0" err="1"/>
              <a:t>liivsavi</a:t>
            </a:r>
            <a:r>
              <a:rPr lang="en-US" sz="1400" dirty="0"/>
              <a:t> (30-40%, </a:t>
            </a:r>
            <a:r>
              <a:rPr lang="en-US" sz="1400" dirty="0" err="1"/>
              <a:t>tähis</a:t>
            </a:r>
            <a:r>
              <a:rPr lang="en-US" sz="1400" dirty="0"/>
              <a:t> ls2) ja </a:t>
            </a:r>
            <a:r>
              <a:rPr lang="en-US" sz="1400" dirty="0" err="1"/>
              <a:t>raske</a:t>
            </a:r>
            <a:r>
              <a:rPr lang="en-US" sz="1400" dirty="0"/>
              <a:t> </a:t>
            </a:r>
            <a:r>
              <a:rPr lang="en-US" sz="1400" dirty="0" err="1"/>
              <a:t>liivsavi</a:t>
            </a:r>
            <a:r>
              <a:rPr lang="en-US" sz="1400" dirty="0"/>
              <a:t> (40-50%, ls3)</a:t>
            </a:r>
            <a:endParaRPr lang="en-US" sz="1200" dirty="0"/>
          </a:p>
          <a:p>
            <a:r>
              <a:rPr lang="fi-FI" sz="1800" dirty="0"/>
              <a:t>Saviliivmullad on mullad, mille </a:t>
            </a:r>
            <a:r>
              <a:rPr lang="fi-FI" sz="1800" dirty="0">
                <a:hlinkClick r:id="rId3" tooltip="Füüsikaline savi (pole veel kirjutatud)"/>
              </a:rPr>
              <a:t>füüsikalise savi</a:t>
            </a:r>
            <a:r>
              <a:rPr lang="fi-FI" sz="1800" dirty="0"/>
              <a:t> sisaldus on 10–20%</a:t>
            </a:r>
          </a:p>
          <a:p>
            <a:pPr marL="0" indent="0">
              <a:buNone/>
            </a:pPr>
            <a:r>
              <a:rPr lang="en-US" sz="1200" dirty="0" err="1"/>
              <a:t>Üks</a:t>
            </a:r>
            <a:r>
              <a:rPr lang="en-US" sz="1200" dirty="0"/>
              <a:t> </a:t>
            </a:r>
            <a:r>
              <a:rPr lang="en-US" sz="1200" dirty="0" err="1"/>
              <a:t>tähtsamaid</a:t>
            </a:r>
            <a:r>
              <a:rPr lang="en-US" sz="1200" dirty="0"/>
              <a:t> </a:t>
            </a:r>
            <a:r>
              <a:rPr lang="en-US" sz="1200" dirty="0" err="1"/>
              <a:t>tunnuseid</a:t>
            </a:r>
            <a:r>
              <a:rPr lang="en-US" sz="1200" dirty="0"/>
              <a:t> </a:t>
            </a:r>
            <a:r>
              <a:rPr lang="en-US" sz="1200" dirty="0" err="1"/>
              <a:t>mulla</a:t>
            </a:r>
            <a:r>
              <a:rPr lang="en-US" sz="1200" dirty="0"/>
              <a:t> </a:t>
            </a:r>
            <a:r>
              <a:rPr lang="en-US" sz="1200" dirty="0" err="1"/>
              <a:t>kvaliteedi</a:t>
            </a:r>
            <a:r>
              <a:rPr lang="en-US" sz="1200" dirty="0"/>
              <a:t> </a:t>
            </a:r>
            <a:r>
              <a:rPr lang="en-US" sz="1200" dirty="0" err="1"/>
              <a:t>üle</a:t>
            </a:r>
            <a:r>
              <a:rPr lang="en-US" sz="1200" dirty="0"/>
              <a:t> </a:t>
            </a:r>
            <a:r>
              <a:rPr lang="en-US" sz="1200" dirty="0" err="1"/>
              <a:t>otsustamisel</a:t>
            </a:r>
            <a:r>
              <a:rPr lang="en-US" sz="1200" dirty="0"/>
              <a:t> on </a:t>
            </a:r>
            <a:r>
              <a:rPr lang="en-US" sz="1200" dirty="0" err="1"/>
              <a:t>mulla</a:t>
            </a:r>
            <a:r>
              <a:rPr lang="en-US" sz="1200" dirty="0"/>
              <a:t> </a:t>
            </a:r>
            <a:r>
              <a:rPr lang="en-US" sz="1200" dirty="0" err="1">
                <a:hlinkClick r:id="rId4" tooltip="Lõimis"/>
              </a:rPr>
              <a:t>lõimis</a:t>
            </a:r>
            <a:r>
              <a:rPr lang="en-US" sz="1200" dirty="0"/>
              <a:t> </a:t>
            </a:r>
            <a:r>
              <a:rPr lang="en-US" sz="1200" dirty="0" err="1"/>
              <a:t>ehk</a:t>
            </a:r>
            <a:r>
              <a:rPr lang="en-US" sz="1200" dirty="0"/>
              <a:t> </a:t>
            </a:r>
            <a:r>
              <a:rPr lang="en-US" sz="1200" dirty="0" err="1"/>
              <a:t>mulla</a:t>
            </a:r>
            <a:r>
              <a:rPr lang="en-US" sz="1200" dirty="0"/>
              <a:t> </a:t>
            </a:r>
            <a:r>
              <a:rPr lang="en-US" sz="1200" dirty="0" err="1"/>
              <a:t>peeneselise</a:t>
            </a:r>
            <a:r>
              <a:rPr lang="en-US" sz="1200" dirty="0"/>
              <a:t> </a:t>
            </a:r>
            <a:r>
              <a:rPr lang="en-US" sz="1200" dirty="0" err="1"/>
              <a:t>osa</a:t>
            </a:r>
            <a:r>
              <a:rPr lang="en-US" sz="1200" dirty="0"/>
              <a:t> </a:t>
            </a:r>
            <a:r>
              <a:rPr lang="en-US" sz="1200" dirty="0" err="1"/>
              <a:t>jaotus</a:t>
            </a:r>
            <a:r>
              <a:rPr lang="en-US" sz="1200" dirty="0"/>
              <a:t> </a:t>
            </a:r>
            <a:r>
              <a:rPr lang="en-US" sz="1200" dirty="0" err="1"/>
              <a:t>saviosakeste</a:t>
            </a:r>
            <a:r>
              <a:rPr lang="en-US" sz="1200" dirty="0"/>
              <a:t> </a:t>
            </a:r>
            <a:r>
              <a:rPr lang="en-US" sz="1200" dirty="0" err="1"/>
              <a:t>esinemise</a:t>
            </a:r>
            <a:r>
              <a:rPr lang="en-US" sz="1200" dirty="0"/>
              <a:t> </a:t>
            </a:r>
            <a:r>
              <a:rPr lang="en-US" sz="1200" dirty="0" err="1"/>
              <a:t>järgi</a:t>
            </a:r>
            <a:r>
              <a:rPr lang="en-US" sz="1200" dirty="0"/>
              <a:t>. </a:t>
            </a:r>
            <a:r>
              <a:rPr lang="en-US" sz="1200" dirty="0" err="1"/>
              <a:t>Praktilises</a:t>
            </a:r>
            <a:r>
              <a:rPr lang="en-US" sz="1200" dirty="0"/>
              <a:t> </a:t>
            </a:r>
            <a:r>
              <a:rPr lang="en-US" sz="1200" dirty="0" err="1"/>
              <a:t>elus</a:t>
            </a:r>
            <a:r>
              <a:rPr lang="en-US" sz="1200" dirty="0"/>
              <a:t> </a:t>
            </a:r>
            <a:r>
              <a:rPr lang="en-US" sz="1200" dirty="0" err="1"/>
              <a:t>vajamineva</a:t>
            </a:r>
            <a:r>
              <a:rPr lang="en-US" sz="1200" dirty="0"/>
              <a:t> </a:t>
            </a:r>
            <a:r>
              <a:rPr lang="en-US" sz="1200" dirty="0" err="1"/>
              <a:t>täpsusega</a:t>
            </a:r>
            <a:r>
              <a:rPr lang="en-US" sz="1200" dirty="0"/>
              <a:t> on </a:t>
            </a:r>
            <a:r>
              <a:rPr lang="en-US" sz="1200" dirty="0" err="1"/>
              <a:t>mulla</a:t>
            </a:r>
            <a:r>
              <a:rPr lang="en-US" sz="1200" dirty="0"/>
              <a:t> </a:t>
            </a:r>
            <a:r>
              <a:rPr lang="en-US" sz="1200" dirty="0" err="1"/>
              <a:t>lõimist</a:t>
            </a:r>
            <a:r>
              <a:rPr lang="en-US" sz="1200" dirty="0"/>
              <a:t> </a:t>
            </a:r>
            <a:r>
              <a:rPr lang="en-US" sz="1200" dirty="0" err="1"/>
              <a:t>võimalik</a:t>
            </a:r>
            <a:r>
              <a:rPr lang="en-US" sz="1200" dirty="0"/>
              <a:t> </a:t>
            </a:r>
            <a:r>
              <a:rPr lang="en-US" sz="1200" dirty="0" err="1"/>
              <a:t>määrata</a:t>
            </a:r>
            <a:r>
              <a:rPr lang="en-US" sz="1200" dirty="0"/>
              <a:t> </a:t>
            </a:r>
            <a:r>
              <a:rPr lang="en-US" sz="1200" dirty="0" err="1"/>
              <a:t>võrdlemisi</a:t>
            </a:r>
            <a:r>
              <a:rPr lang="en-US" sz="1200" dirty="0"/>
              <a:t> </a:t>
            </a:r>
            <a:r>
              <a:rPr lang="en-US" sz="1200" dirty="0" err="1"/>
              <a:t>lihtsalt</a:t>
            </a:r>
            <a:r>
              <a:rPr lang="en-US" sz="1200" dirty="0"/>
              <a:t> </a:t>
            </a:r>
            <a:r>
              <a:rPr lang="en-US" sz="1200" dirty="0" err="1">
                <a:hlinkClick r:id="rId5" tooltip="Sõrmeprooviga (pole veel kirjutatud)"/>
              </a:rPr>
              <a:t>sõrmeprooviga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r>
              <a:rPr lang="en-US" sz="1200" dirty="0"/>
              <a:t>1. </a:t>
            </a:r>
            <a:r>
              <a:rPr lang="en-US" sz="1200" dirty="0" err="1"/>
              <a:t>Määramiseks</a:t>
            </a:r>
            <a:r>
              <a:rPr lang="en-US" sz="1200" dirty="0"/>
              <a:t> </a:t>
            </a:r>
            <a:r>
              <a:rPr lang="en-US" sz="1200" dirty="0" err="1"/>
              <a:t>piisab</a:t>
            </a:r>
            <a:r>
              <a:rPr lang="en-US" sz="1200" dirty="0"/>
              <a:t> </a:t>
            </a:r>
            <a:r>
              <a:rPr lang="en-US" sz="1200" dirty="0" err="1"/>
              <a:t>vähemast</a:t>
            </a:r>
            <a:r>
              <a:rPr lang="en-US" sz="1200" dirty="0"/>
              <a:t> </a:t>
            </a:r>
            <a:r>
              <a:rPr lang="en-US" sz="1200" dirty="0" err="1"/>
              <a:t>kui</a:t>
            </a:r>
            <a:r>
              <a:rPr lang="en-US" sz="1200" dirty="0"/>
              <a:t> </a:t>
            </a:r>
            <a:r>
              <a:rPr lang="en-US" sz="1200" dirty="0" err="1"/>
              <a:t>peotäiest</a:t>
            </a:r>
            <a:r>
              <a:rPr lang="en-US" sz="1200" dirty="0"/>
              <a:t> </a:t>
            </a:r>
            <a:r>
              <a:rPr lang="en-US" sz="1200" dirty="0" err="1"/>
              <a:t>mullast</a:t>
            </a:r>
            <a:r>
              <a:rPr lang="en-US" sz="1200" dirty="0"/>
              <a:t>, </a:t>
            </a:r>
            <a:r>
              <a:rPr lang="en-US" sz="1200" dirty="0" err="1"/>
              <a:t>mida</a:t>
            </a:r>
            <a:r>
              <a:rPr lang="en-US" sz="1200" dirty="0"/>
              <a:t> </a:t>
            </a:r>
            <a:r>
              <a:rPr lang="en-US" sz="1200" dirty="0" err="1"/>
              <a:t>tuleb</a:t>
            </a:r>
            <a:r>
              <a:rPr lang="en-US" sz="1200" dirty="0"/>
              <a:t> </a:t>
            </a:r>
            <a:r>
              <a:rPr lang="en-US" sz="1200" dirty="0" err="1"/>
              <a:t>segada</a:t>
            </a:r>
            <a:r>
              <a:rPr lang="en-US" sz="1200" dirty="0"/>
              <a:t> ja </a:t>
            </a:r>
            <a:r>
              <a:rPr lang="en-US" sz="1200" dirty="0" err="1"/>
              <a:t>niisutada</a:t>
            </a:r>
            <a:r>
              <a:rPr lang="en-US" sz="1200" dirty="0"/>
              <a:t> </a:t>
            </a:r>
            <a:r>
              <a:rPr lang="en-US" sz="1200" dirty="0" err="1"/>
              <a:t>parasjagu</a:t>
            </a:r>
            <a:r>
              <a:rPr lang="en-US" sz="1200" dirty="0"/>
              <a:t> </a:t>
            </a:r>
            <a:r>
              <a:rPr lang="en-US" sz="1200" dirty="0" err="1"/>
              <a:t>niipalju</a:t>
            </a:r>
            <a:r>
              <a:rPr lang="en-US" sz="1200" dirty="0"/>
              <a:t>, et </a:t>
            </a:r>
            <a:r>
              <a:rPr lang="en-US" sz="1200" dirty="0" err="1"/>
              <a:t>mullaproov</a:t>
            </a:r>
            <a:r>
              <a:rPr lang="en-US" sz="1200" dirty="0"/>
              <a:t> </a:t>
            </a:r>
            <a:r>
              <a:rPr lang="en-US" sz="1200" dirty="0" err="1"/>
              <a:t>veest</a:t>
            </a:r>
            <a:r>
              <a:rPr lang="en-US" sz="1200" dirty="0"/>
              <a:t> </a:t>
            </a:r>
            <a:r>
              <a:rPr lang="en-US" sz="1200" dirty="0" err="1"/>
              <a:t>läikima</a:t>
            </a:r>
            <a:r>
              <a:rPr lang="en-US" sz="1200" dirty="0"/>
              <a:t> </a:t>
            </a:r>
            <a:r>
              <a:rPr lang="en-US" sz="1200" dirty="0" err="1"/>
              <a:t>ei</a:t>
            </a:r>
            <a:r>
              <a:rPr lang="en-US" sz="1200" dirty="0"/>
              <a:t> </a:t>
            </a:r>
            <a:r>
              <a:rPr lang="en-US" sz="1200" dirty="0" err="1"/>
              <a:t>jääks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r>
              <a:rPr lang="en-US" sz="1200" dirty="0"/>
              <a:t>2. </a:t>
            </a:r>
            <a:r>
              <a:rPr lang="en-US" sz="1200" dirty="0" err="1"/>
              <a:t>Edasi</a:t>
            </a:r>
            <a:r>
              <a:rPr lang="en-US" sz="1200" dirty="0"/>
              <a:t> </a:t>
            </a:r>
            <a:r>
              <a:rPr lang="en-US" sz="1200" dirty="0" err="1"/>
              <a:t>hakkame</a:t>
            </a:r>
            <a:r>
              <a:rPr lang="en-US" sz="1200" dirty="0"/>
              <a:t> </a:t>
            </a:r>
            <a:r>
              <a:rPr lang="en-US" sz="1200" dirty="0" err="1"/>
              <a:t>mulda</a:t>
            </a:r>
            <a:r>
              <a:rPr lang="en-US" sz="1200" dirty="0"/>
              <a:t> </a:t>
            </a:r>
            <a:r>
              <a:rPr lang="en-US" sz="1200" dirty="0" err="1"/>
              <a:t>ühe</a:t>
            </a:r>
            <a:r>
              <a:rPr lang="en-US" sz="1200" dirty="0"/>
              <a:t> </a:t>
            </a:r>
            <a:r>
              <a:rPr lang="en-US" sz="1200" dirty="0" err="1"/>
              <a:t>käe</a:t>
            </a:r>
            <a:r>
              <a:rPr lang="en-US" sz="1200" dirty="0"/>
              <a:t> </a:t>
            </a:r>
            <a:r>
              <a:rPr lang="en-US" sz="1200" dirty="0" err="1"/>
              <a:t>peopesas</a:t>
            </a:r>
            <a:r>
              <a:rPr lang="en-US" sz="1200" dirty="0"/>
              <a:t> </a:t>
            </a:r>
            <a:r>
              <a:rPr lang="en-US" sz="1200" dirty="0" err="1"/>
              <a:t>voolima</a:t>
            </a:r>
            <a:r>
              <a:rPr lang="en-US" sz="1200" dirty="0"/>
              <a:t> </a:t>
            </a:r>
            <a:r>
              <a:rPr lang="en-US" sz="1200" dirty="0" err="1"/>
              <a:t>teise</a:t>
            </a:r>
            <a:r>
              <a:rPr lang="en-US" sz="1200" dirty="0"/>
              <a:t> </a:t>
            </a:r>
            <a:r>
              <a:rPr lang="en-US" sz="1200" dirty="0" err="1"/>
              <a:t>käe</a:t>
            </a:r>
            <a:r>
              <a:rPr lang="en-US" sz="1200" dirty="0"/>
              <a:t> </a:t>
            </a:r>
            <a:r>
              <a:rPr lang="en-US" sz="1200" dirty="0" err="1"/>
              <a:t>nimetissõrmega</a:t>
            </a:r>
            <a:r>
              <a:rPr lang="en-US" sz="1200" dirty="0"/>
              <a:t> </a:t>
            </a:r>
            <a:r>
              <a:rPr lang="en-US" sz="1200" dirty="0" err="1"/>
              <a:t>kõigepealt</a:t>
            </a:r>
            <a:r>
              <a:rPr lang="en-US" sz="1200" dirty="0"/>
              <a:t> 3–4 mm </a:t>
            </a:r>
            <a:r>
              <a:rPr lang="en-US" sz="1200" dirty="0" err="1"/>
              <a:t>läbimõõduga</a:t>
            </a:r>
            <a:r>
              <a:rPr lang="en-US" sz="1200" dirty="0"/>
              <a:t> </a:t>
            </a:r>
            <a:r>
              <a:rPr lang="en-US" sz="1200" dirty="0" err="1"/>
              <a:t>ussikeseks</a:t>
            </a:r>
            <a:r>
              <a:rPr lang="en-US" sz="1200" dirty="0"/>
              <a:t>. Kui </a:t>
            </a:r>
            <a:r>
              <a:rPr lang="en-US" sz="1200" dirty="0" err="1"/>
              <a:t>seda</a:t>
            </a:r>
            <a:r>
              <a:rPr lang="en-US" sz="1200" dirty="0"/>
              <a:t> </a:t>
            </a:r>
            <a:r>
              <a:rPr lang="en-US" sz="1200" dirty="0" err="1"/>
              <a:t>teha</a:t>
            </a:r>
            <a:r>
              <a:rPr lang="en-US" sz="1200" dirty="0"/>
              <a:t> </a:t>
            </a:r>
            <a:r>
              <a:rPr lang="en-US" sz="1200" dirty="0" err="1"/>
              <a:t>ei</a:t>
            </a:r>
            <a:r>
              <a:rPr lang="en-US" sz="1200" dirty="0"/>
              <a:t> </a:t>
            </a:r>
            <a:r>
              <a:rPr lang="en-US" sz="1200" dirty="0" err="1"/>
              <a:t>saa</a:t>
            </a:r>
            <a:r>
              <a:rPr lang="en-US" sz="1200" dirty="0"/>
              <a:t>, </a:t>
            </a:r>
            <a:r>
              <a:rPr lang="en-US" sz="1200" dirty="0" err="1"/>
              <a:t>proovime</a:t>
            </a:r>
            <a:r>
              <a:rPr lang="en-US" sz="1200" dirty="0"/>
              <a:t> </a:t>
            </a:r>
            <a:r>
              <a:rPr lang="en-US" sz="1200" dirty="0" err="1"/>
              <a:t>samast</a:t>
            </a:r>
            <a:r>
              <a:rPr lang="en-US" sz="1200" dirty="0"/>
              <a:t> </a:t>
            </a:r>
            <a:r>
              <a:rPr lang="en-US" sz="1200" dirty="0" err="1"/>
              <a:t>mullast</a:t>
            </a:r>
            <a:r>
              <a:rPr lang="en-US" sz="1200" dirty="0"/>
              <a:t> </a:t>
            </a:r>
            <a:r>
              <a:rPr lang="en-US" sz="1200" dirty="0" err="1"/>
              <a:t>voolida</a:t>
            </a:r>
            <a:r>
              <a:rPr lang="en-US" sz="1200" dirty="0"/>
              <a:t> </a:t>
            </a:r>
            <a:r>
              <a:rPr lang="en-US" sz="1200" dirty="0" err="1"/>
              <a:t>kahe</a:t>
            </a:r>
            <a:r>
              <a:rPr lang="en-US" sz="1200" dirty="0"/>
              <a:t> </a:t>
            </a:r>
            <a:r>
              <a:rPr lang="en-US" sz="1200" dirty="0" err="1"/>
              <a:t>käe</a:t>
            </a:r>
            <a:r>
              <a:rPr lang="en-US" sz="1200" dirty="0"/>
              <a:t> </a:t>
            </a:r>
            <a:r>
              <a:rPr lang="en-US" sz="1200" dirty="0" err="1"/>
              <a:t>vahel</a:t>
            </a:r>
            <a:r>
              <a:rPr lang="en-US" sz="1200" dirty="0"/>
              <a:t> </a:t>
            </a:r>
            <a:r>
              <a:rPr lang="en-US" sz="1200" dirty="0" err="1"/>
              <a:t>kuulikest</a:t>
            </a:r>
            <a:r>
              <a:rPr lang="en-US" sz="1200" dirty="0"/>
              <a:t>; </a:t>
            </a:r>
            <a:r>
              <a:rPr lang="en-US" sz="1200" dirty="0" err="1"/>
              <a:t>kui</a:t>
            </a:r>
            <a:r>
              <a:rPr lang="en-US" sz="1200" dirty="0"/>
              <a:t> ka see </a:t>
            </a:r>
            <a:r>
              <a:rPr lang="en-US" sz="1200" dirty="0" err="1"/>
              <a:t>ei</a:t>
            </a:r>
            <a:r>
              <a:rPr lang="en-US" sz="1200" dirty="0"/>
              <a:t> </a:t>
            </a:r>
            <a:r>
              <a:rPr lang="en-US" sz="1200" dirty="0" err="1"/>
              <a:t>õnnestu</a:t>
            </a:r>
            <a:r>
              <a:rPr lang="en-US" sz="1200" dirty="0"/>
              <a:t>, </a:t>
            </a:r>
            <a:r>
              <a:rPr lang="en-US" sz="1200" dirty="0" err="1"/>
              <a:t>siis</a:t>
            </a:r>
            <a:r>
              <a:rPr lang="en-US" sz="1200" dirty="0"/>
              <a:t> on </a:t>
            </a:r>
            <a:r>
              <a:rPr lang="en-US" sz="1200" dirty="0" err="1"/>
              <a:t>tegemist</a:t>
            </a:r>
            <a:r>
              <a:rPr lang="en-US" sz="1200" dirty="0"/>
              <a:t> </a:t>
            </a:r>
            <a:r>
              <a:rPr lang="en-US" sz="1200" dirty="0" err="1"/>
              <a:t>liivmullaga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r>
              <a:rPr lang="en-US" sz="1200" dirty="0"/>
              <a:t>3. </a:t>
            </a:r>
            <a:r>
              <a:rPr lang="en-US" sz="1200" dirty="0" err="1"/>
              <a:t>Edasi</a:t>
            </a:r>
            <a:r>
              <a:rPr lang="en-US" sz="1200" dirty="0"/>
              <a:t> </a:t>
            </a:r>
            <a:r>
              <a:rPr lang="en-US" sz="1200" dirty="0" err="1"/>
              <a:t>vaatame</a:t>
            </a:r>
            <a:r>
              <a:rPr lang="en-US" sz="1200" dirty="0"/>
              <a:t>, </a:t>
            </a:r>
            <a:r>
              <a:rPr lang="en-US" sz="1200" dirty="0" err="1"/>
              <a:t>kuidas</a:t>
            </a:r>
            <a:r>
              <a:rPr lang="en-US" sz="1200" dirty="0"/>
              <a:t> </a:t>
            </a:r>
            <a:r>
              <a:rPr lang="en-US" sz="1200" dirty="0" err="1"/>
              <a:t>jääb</a:t>
            </a:r>
            <a:r>
              <a:rPr lang="en-US" sz="1200" dirty="0"/>
              <a:t> </a:t>
            </a:r>
            <a:r>
              <a:rPr lang="en-US" sz="1200" dirty="0" err="1"/>
              <a:t>muld</a:t>
            </a:r>
            <a:r>
              <a:rPr lang="en-US" sz="1200" dirty="0"/>
              <a:t> </a:t>
            </a:r>
            <a:r>
              <a:rPr lang="en-US" sz="1200" dirty="0" err="1"/>
              <a:t>peopessa</a:t>
            </a:r>
            <a:r>
              <a:rPr lang="en-US" sz="1200" dirty="0"/>
              <a:t>:  </a:t>
            </a:r>
            <a:r>
              <a:rPr lang="en-US" sz="1200" dirty="0" err="1"/>
              <a:t>kui</a:t>
            </a:r>
            <a:r>
              <a:rPr lang="en-US" sz="1200" dirty="0"/>
              <a:t> </a:t>
            </a:r>
            <a:r>
              <a:rPr lang="en-US" sz="1200" dirty="0" err="1"/>
              <a:t>tompudena</a:t>
            </a:r>
            <a:r>
              <a:rPr lang="en-US" sz="1200" dirty="0"/>
              <a:t>, </a:t>
            </a:r>
            <a:r>
              <a:rPr lang="en-US" sz="1200" dirty="0" err="1"/>
              <a:t>siis</a:t>
            </a:r>
            <a:r>
              <a:rPr lang="en-US" sz="1200" dirty="0"/>
              <a:t> on tegu </a:t>
            </a:r>
            <a:r>
              <a:rPr lang="en-US" sz="1200" dirty="0" err="1"/>
              <a:t>sidusa</a:t>
            </a:r>
            <a:r>
              <a:rPr lang="en-US" sz="1200" dirty="0"/>
              <a:t> </a:t>
            </a:r>
            <a:r>
              <a:rPr lang="en-US" sz="1200" dirty="0" err="1"/>
              <a:t>liivaga</a:t>
            </a:r>
            <a:r>
              <a:rPr lang="en-US" sz="1200" dirty="0"/>
              <a:t>, </a:t>
            </a:r>
            <a:r>
              <a:rPr lang="en-US" sz="1200" dirty="0" err="1"/>
              <a:t>kui</a:t>
            </a:r>
            <a:r>
              <a:rPr lang="en-US" sz="1200" dirty="0"/>
              <a:t> </a:t>
            </a:r>
            <a:r>
              <a:rPr lang="en-US" sz="1200" dirty="0" err="1"/>
              <a:t>üksikute</a:t>
            </a:r>
            <a:r>
              <a:rPr lang="en-US" sz="1200" dirty="0"/>
              <a:t> </a:t>
            </a:r>
            <a:r>
              <a:rPr lang="en-US" sz="1200" dirty="0" err="1"/>
              <a:t>teradena</a:t>
            </a:r>
            <a:r>
              <a:rPr lang="en-US" sz="1200" dirty="0"/>
              <a:t>, </a:t>
            </a:r>
            <a:r>
              <a:rPr lang="en-US" sz="1200" dirty="0" err="1"/>
              <a:t>siis</a:t>
            </a:r>
            <a:r>
              <a:rPr lang="en-US" sz="1200" dirty="0"/>
              <a:t> </a:t>
            </a:r>
            <a:r>
              <a:rPr lang="en-US" sz="1200" dirty="0" err="1"/>
              <a:t>sõreda</a:t>
            </a:r>
            <a:r>
              <a:rPr lang="en-US" sz="1200" dirty="0"/>
              <a:t> </a:t>
            </a:r>
            <a:r>
              <a:rPr lang="en-US" sz="1200" dirty="0" err="1"/>
              <a:t>liivaga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r>
              <a:rPr lang="en-US" sz="1200" dirty="0"/>
              <a:t>4. Kui </a:t>
            </a:r>
            <a:r>
              <a:rPr lang="en-US" sz="1200" dirty="0" err="1"/>
              <a:t>saame</a:t>
            </a:r>
            <a:r>
              <a:rPr lang="en-US" sz="1200" dirty="0"/>
              <a:t> </a:t>
            </a:r>
            <a:r>
              <a:rPr lang="en-US" sz="1200" dirty="0" err="1"/>
              <a:t>veeretada</a:t>
            </a:r>
            <a:r>
              <a:rPr lang="en-US" sz="1200" dirty="0"/>
              <a:t> </a:t>
            </a:r>
            <a:r>
              <a:rPr lang="en-US" sz="1200" dirty="0" err="1"/>
              <a:t>kuulikese</a:t>
            </a:r>
            <a:r>
              <a:rPr lang="en-US" sz="1200" dirty="0"/>
              <a:t>, </a:t>
            </a:r>
            <a:r>
              <a:rPr lang="en-US" sz="1200" dirty="0" err="1"/>
              <a:t>kuid</a:t>
            </a:r>
            <a:r>
              <a:rPr lang="en-US" sz="1200" dirty="0"/>
              <a:t> </a:t>
            </a:r>
            <a:r>
              <a:rPr lang="en-US" sz="1200" dirty="0" err="1"/>
              <a:t>ussikest</a:t>
            </a:r>
            <a:r>
              <a:rPr lang="en-US" sz="1200" dirty="0"/>
              <a:t> </a:t>
            </a:r>
            <a:r>
              <a:rPr lang="en-US" sz="1200" dirty="0" err="1"/>
              <a:t>mitte</a:t>
            </a:r>
            <a:r>
              <a:rPr lang="en-US" sz="1200" dirty="0"/>
              <a:t>, </a:t>
            </a:r>
            <a:r>
              <a:rPr lang="en-US" sz="1200" dirty="0" err="1"/>
              <a:t>siis</a:t>
            </a:r>
            <a:r>
              <a:rPr lang="en-US" sz="1200" dirty="0"/>
              <a:t> on </a:t>
            </a:r>
            <a:r>
              <a:rPr lang="en-US" sz="1200" dirty="0" err="1"/>
              <a:t>meil</a:t>
            </a:r>
            <a:r>
              <a:rPr lang="en-US" sz="1200" dirty="0"/>
              <a:t> </a:t>
            </a:r>
            <a:r>
              <a:rPr lang="en-US" sz="1200" dirty="0" err="1"/>
              <a:t>peos</a:t>
            </a:r>
            <a:r>
              <a:rPr lang="en-US" sz="1200" dirty="0"/>
              <a:t> </a:t>
            </a:r>
            <a:r>
              <a:rPr lang="en-US" sz="1200" dirty="0" err="1">
                <a:hlinkClick r:id="rId6" tooltip="Saviliiv (pole veel kirjutatud)"/>
              </a:rPr>
              <a:t>saviliiv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r>
              <a:rPr lang="en-US" sz="1200" dirty="0"/>
              <a:t>5. Kui </a:t>
            </a:r>
            <a:r>
              <a:rPr lang="en-US" sz="1200" dirty="0" err="1"/>
              <a:t>saame</a:t>
            </a:r>
            <a:r>
              <a:rPr lang="en-US" sz="1200" dirty="0"/>
              <a:t> </a:t>
            </a:r>
            <a:r>
              <a:rPr lang="en-US" sz="1200" dirty="0" err="1"/>
              <a:t>veeretada</a:t>
            </a:r>
            <a:r>
              <a:rPr lang="en-US" sz="1200" dirty="0"/>
              <a:t> </a:t>
            </a:r>
            <a:r>
              <a:rPr lang="en-US" sz="1200" dirty="0" err="1"/>
              <a:t>ussikese</a:t>
            </a:r>
            <a:r>
              <a:rPr lang="en-US" sz="1200" dirty="0"/>
              <a:t>, </a:t>
            </a:r>
            <a:r>
              <a:rPr lang="en-US" sz="1200" dirty="0" err="1"/>
              <a:t>hakkame</a:t>
            </a:r>
            <a:r>
              <a:rPr lang="en-US" sz="1200" dirty="0"/>
              <a:t> </a:t>
            </a:r>
            <a:r>
              <a:rPr lang="en-US" sz="1200" dirty="0" err="1"/>
              <a:t>seda</a:t>
            </a:r>
            <a:r>
              <a:rPr lang="en-US" sz="1200" dirty="0"/>
              <a:t> </a:t>
            </a:r>
            <a:r>
              <a:rPr lang="en-US" sz="1200" dirty="0" err="1"/>
              <a:t>peopesal</a:t>
            </a:r>
            <a:r>
              <a:rPr lang="en-US" sz="1200" dirty="0"/>
              <a:t> </a:t>
            </a:r>
            <a:r>
              <a:rPr lang="en-US" sz="1200" dirty="0" err="1"/>
              <a:t>umbes</a:t>
            </a:r>
            <a:r>
              <a:rPr lang="en-US" sz="1200" dirty="0"/>
              <a:t> 2 cm </a:t>
            </a:r>
            <a:r>
              <a:rPr lang="en-US" sz="1200" dirty="0" err="1"/>
              <a:t>läbimõõduga</a:t>
            </a:r>
            <a:r>
              <a:rPr lang="en-US" sz="1200" dirty="0"/>
              <a:t> </a:t>
            </a:r>
            <a:r>
              <a:rPr lang="en-US" sz="1200" dirty="0" err="1"/>
              <a:t>rõngaks</a:t>
            </a:r>
            <a:r>
              <a:rPr lang="en-US" sz="1200" dirty="0"/>
              <a:t> </a:t>
            </a:r>
            <a:r>
              <a:rPr lang="en-US" sz="1200" dirty="0" err="1"/>
              <a:t>keerama</a:t>
            </a:r>
            <a:r>
              <a:rPr lang="en-US" sz="1200" dirty="0"/>
              <a:t>, </a:t>
            </a:r>
            <a:r>
              <a:rPr lang="en-US" sz="1200" dirty="0" err="1"/>
              <a:t>ise</a:t>
            </a:r>
            <a:r>
              <a:rPr lang="en-US" sz="1200" dirty="0"/>
              <a:t> </a:t>
            </a:r>
            <a:r>
              <a:rPr lang="en-US" sz="1200" dirty="0" err="1"/>
              <a:t>jälgides</a:t>
            </a:r>
            <a:r>
              <a:rPr lang="en-US" sz="1200" dirty="0"/>
              <a:t>, </a:t>
            </a:r>
            <a:r>
              <a:rPr lang="en-US" sz="1200" dirty="0" err="1"/>
              <a:t>kuidas</a:t>
            </a:r>
            <a:r>
              <a:rPr lang="en-US" sz="1200" dirty="0"/>
              <a:t> ta </a:t>
            </a:r>
            <a:r>
              <a:rPr lang="en-US" sz="1200" dirty="0" err="1"/>
              <a:t>peopesal</a:t>
            </a:r>
            <a:r>
              <a:rPr lang="en-US" sz="1200" dirty="0"/>
              <a:t> </a:t>
            </a:r>
            <a:r>
              <a:rPr lang="en-US" sz="1200" dirty="0" err="1"/>
              <a:t>käitub</a:t>
            </a:r>
            <a:r>
              <a:rPr lang="en-US" sz="1200" dirty="0"/>
              <a:t>:</a:t>
            </a:r>
          </a:p>
          <a:p>
            <a:pPr lvl="1"/>
            <a:r>
              <a:rPr lang="en-US" sz="900" dirty="0"/>
              <a:t>kas </a:t>
            </a:r>
            <a:r>
              <a:rPr lang="en-US" sz="900" dirty="0" err="1"/>
              <a:t>murdub</a:t>
            </a:r>
            <a:r>
              <a:rPr lang="en-US" sz="900" dirty="0"/>
              <a:t> </a:t>
            </a:r>
            <a:r>
              <a:rPr lang="en-US" sz="900" dirty="0" err="1"/>
              <a:t>kohe</a:t>
            </a:r>
            <a:r>
              <a:rPr lang="en-US" sz="900" dirty="0"/>
              <a:t> (</a:t>
            </a:r>
            <a:r>
              <a:rPr lang="en-US" sz="900" dirty="0" err="1"/>
              <a:t>siis</a:t>
            </a:r>
            <a:r>
              <a:rPr lang="en-US" sz="900" dirty="0"/>
              <a:t> on see </a:t>
            </a:r>
            <a:r>
              <a:rPr lang="en-US" sz="900" dirty="0" err="1"/>
              <a:t>kerge</a:t>
            </a:r>
            <a:r>
              <a:rPr lang="en-US" sz="900" dirty="0"/>
              <a:t> </a:t>
            </a:r>
            <a:r>
              <a:rPr lang="en-US" sz="900" dirty="0" err="1"/>
              <a:t>liivsavi</a:t>
            </a:r>
            <a:r>
              <a:rPr lang="en-US" sz="900" dirty="0"/>
              <a:t>) </a:t>
            </a:r>
            <a:r>
              <a:rPr lang="en-US" sz="900" dirty="0" err="1"/>
              <a:t>või</a:t>
            </a:r>
            <a:r>
              <a:rPr lang="en-US" sz="900" dirty="0"/>
              <a:t> </a:t>
            </a:r>
            <a:r>
              <a:rPr lang="en-US" sz="900" dirty="0" err="1"/>
              <a:t>esialgu</a:t>
            </a:r>
            <a:r>
              <a:rPr lang="en-US" sz="900" dirty="0"/>
              <a:t> </a:t>
            </a:r>
            <a:r>
              <a:rPr lang="en-US" sz="900" dirty="0" err="1"/>
              <a:t>mõraneb</a:t>
            </a:r>
            <a:r>
              <a:rPr lang="en-US" sz="900" dirty="0"/>
              <a:t> ja </a:t>
            </a:r>
            <a:r>
              <a:rPr lang="en-US" sz="900" dirty="0" err="1"/>
              <a:t>siis</a:t>
            </a:r>
            <a:r>
              <a:rPr lang="en-US" sz="900" dirty="0"/>
              <a:t> </a:t>
            </a:r>
            <a:r>
              <a:rPr lang="en-US" sz="900" dirty="0" err="1"/>
              <a:t>murdub</a:t>
            </a:r>
            <a:r>
              <a:rPr lang="en-US" sz="900" dirty="0"/>
              <a:t> (</a:t>
            </a:r>
            <a:r>
              <a:rPr lang="en-US" sz="900" dirty="0" err="1"/>
              <a:t>keskmine</a:t>
            </a:r>
            <a:r>
              <a:rPr lang="en-US" sz="900" dirty="0"/>
              <a:t> </a:t>
            </a:r>
            <a:r>
              <a:rPr lang="en-US" sz="900" dirty="0" err="1"/>
              <a:t>liivsavi</a:t>
            </a:r>
            <a:r>
              <a:rPr lang="en-US" sz="900" dirty="0"/>
              <a:t>) </a:t>
            </a:r>
            <a:r>
              <a:rPr lang="en-US" sz="900" dirty="0" err="1"/>
              <a:t>või</a:t>
            </a:r>
            <a:r>
              <a:rPr lang="en-US" sz="900" dirty="0"/>
              <a:t> </a:t>
            </a:r>
            <a:r>
              <a:rPr lang="en-US" sz="900" dirty="0" err="1"/>
              <a:t>saab</a:t>
            </a:r>
            <a:r>
              <a:rPr lang="en-US" sz="900" dirty="0"/>
              <a:t> </a:t>
            </a:r>
            <a:r>
              <a:rPr lang="en-US" sz="900" dirty="0" err="1"/>
              <a:t>seda</a:t>
            </a:r>
            <a:r>
              <a:rPr lang="en-US" sz="900" dirty="0"/>
              <a:t> </a:t>
            </a:r>
            <a:r>
              <a:rPr lang="en-US" sz="900" dirty="0" err="1"/>
              <a:t>rõngaks</a:t>
            </a:r>
            <a:r>
              <a:rPr lang="en-US" sz="900" dirty="0"/>
              <a:t> </a:t>
            </a:r>
            <a:r>
              <a:rPr lang="en-US" sz="900" dirty="0" err="1"/>
              <a:t>keerata</a:t>
            </a:r>
            <a:r>
              <a:rPr lang="en-US" sz="900" dirty="0"/>
              <a:t>, </a:t>
            </a:r>
            <a:r>
              <a:rPr lang="en-US" sz="900" dirty="0" err="1"/>
              <a:t>nii</a:t>
            </a:r>
            <a:r>
              <a:rPr lang="en-US" sz="900" dirty="0"/>
              <a:t> et ta </a:t>
            </a:r>
            <a:r>
              <a:rPr lang="en-US" sz="900" dirty="0" err="1"/>
              <a:t>ainult</a:t>
            </a:r>
            <a:r>
              <a:rPr lang="en-US" sz="900" dirty="0"/>
              <a:t> </a:t>
            </a:r>
            <a:r>
              <a:rPr lang="en-US" sz="900" dirty="0" err="1"/>
              <a:t>mõraneb</a:t>
            </a:r>
            <a:r>
              <a:rPr lang="en-US" sz="900" dirty="0"/>
              <a:t> (</a:t>
            </a:r>
            <a:r>
              <a:rPr lang="en-US" sz="900" dirty="0" err="1"/>
              <a:t>raske</a:t>
            </a:r>
            <a:r>
              <a:rPr lang="en-US" sz="900" dirty="0"/>
              <a:t> </a:t>
            </a:r>
            <a:r>
              <a:rPr lang="en-US" sz="900" dirty="0" err="1"/>
              <a:t>liivsavi</a:t>
            </a:r>
            <a:r>
              <a:rPr lang="en-US" sz="900" dirty="0"/>
              <a:t>), </a:t>
            </a:r>
            <a:r>
              <a:rPr lang="en-US" sz="900" dirty="0" err="1"/>
              <a:t>või</a:t>
            </a:r>
            <a:r>
              <a:rPr lang="en-US" sz="900" dirty="0"/>
              <a:t> </a:t>
            </a:r>
            <a:r>
              <a:rPr lang="en-US" sz="900" dirty="0" err="1"/>
              <a:t>saab</a:t>
            </a:r>
            <a:r>
              <a:rPr lang="en-US" sz="900" dirty="0"/>
              <a:t> </a:t>
            </a:r>
            <a:r>
              <a:rPr lang="en-US" sz="900" dirty="0" err="1"/>
              <a:t>seda</a:t>
            </a:r>
            <a:r>
              <a:rPr lang="en-US" sz="900" dirty="0"/>
              <a:t> </a:t>
            </a:r>
            <a:r>
              <a:rPr lang="en-US" sz="900" dirty="0" err="1"/>
              <a:t>rõngaks</a:t>
            </a:r>
            <a:r>
              <a:rPr lang="en-US" sz="900" dirty="0"/>
              <a:t> </a:t>
            </a:r>
            <a:r>
              <a:rPr lang="en-US" sz="900" dirty="0" err="1"/>
              <a:t>keerata</a:t>
            </a:r>
            <a:r>
              <a:rPr lang="en-US" sz="900" dirty="0"/>
              <a:t> ja ta </a:t>
            </a:r>
            <a:r>
              <a:rPr lang="en-US" sz="900" dirty="0" err="1"/>
              <a:t>isegi</a:t>
            </a:r>
            <a:r>
              <a:rPr lang="en-US" sz="900" dirty="0"/>
              <a:t> </a:t>
            </a:r>
            <a:r>
              <a:rPr lang="en-US" sz="900" dirty="0" err="1"/>
              <a:t>ei</a:t>
            </a:r>
            <a:r>
              <a:rPr lang="en-US" sz="900" dirty="0"/>
              <a:t> </a:t>
            </a:r>
            <a:r>
              <a:rPr lang="en-US" sz="900" dirty="0" err="1"/>
              <a:t>mõrane</a:t>
            </a:r>
            <a:r>
              <a:rPr lang="en-US" sz="900" dirty="0"/>
              <a:t> (</a:t>
            </a:r>
            <a:r>
              <a:rPr lang="en-US" sz="900" dirty="0" err="1">
                <a:hlinkClick r:id="rId7" tooltip="Savimullad"/>
              </a:rPr>
              <a:t>savimuld</a:t>
            </a:r>
            <a:r>
              <a:rPr lang="en-US" sz="700" dirty="0"/>
              <a:t>)</a:t>
            </a:r>
          </a:p>
          <a:p>
            <a:r>
              <a:rPr lang="en-US" sz="1300" dirty="0" err="1"/>
              <a:t>Standardite</a:t>
            </a:r>
            <a:r>
              <a:rPr lang="en-US" sz="1300" dirty="0"/>
              <a:t> </a:t>
            </a:r>
            <a:r>
              <a:rPr lang="en-US" sz="1300" dirty="0" err="1"/>
              <a:t>järgi</a:t>
            </a:r>
            <a:r>
              <a:rPr lang="en-US" sz="1300" dirty="0"/>
              <a:t> – </a:t>
            </a:r>
            <a:r>
              <a:rPr lang="en-US" sz="1300" dirty="0" err="1"/>
              <a:t>liivad</a:t>
            </a:r>
            <a:r>
              <a:rPr lang="en-US" sz="1300" dirty="0"/>
              <a:t>/</a:t>
            </a:r>
            <a:r>
              <a:rPr lang="en-US" sz="1300" dirty="0" err="1"/>
              <a:t>kruusad</a:t>
            </a:r>
            <a:r>
              <a:rPr lang="en-US" sz="1300" dirty="0"/>
              <a:t>: “</a:t>
            </a:r>
            <a:r>
              <a:rPr lang="en-US" sz="1300" dirty="0" err="1"/>
              <a:t>puhtad</a:t>
            </a:r>
            <a:r>
              <a:rPr lang="en-US" sz="1300" dirty="0"/>
              <a:t>” – </a:t>
            </a:r>
            <a:r>
              <a:rPr lang="en-US" sz="1300" dirty="0" err="1"/>
              <a:t>peenosis</a:t>
            </a:r>
            <a:r>
              <a:rPr lang="en-US" sz="1300" dirty="0"/>
              <a:t> &lt;5%;  “</a:t>
            </a:r>
            <a:r>
              <a:rPr lang="en-US" sz="1300" dirty="0" err="1"/>
              <a:t>savikas</a:t>
            </a:r>
            <a:r>
              <a:rPr lang="en-US" sz="1300" dirty="0"/>
              <a:t>, </a:t>
            </a:r>
            <a:r>
              <a:rPr lang="en-US" sz="1300" dirty="0" err="1"/>
              <a:t>möllikas</a:t>
            </a:r>
            <a:r>
              <a:rPr lang="en-US" sz="1300" dirty="0"/>
              <a:t>” – 5…15% </a:t>
            </a:r>
            <a:r>
              <a:rPr lang="en-US" sz="1300" dirty="0" err="1"/>
              <a:t>kuid</a:t>
            </a:r>
            <a:r>
              <a:rPr lang="en-US" sz="1300" dirty="0"/>
              <a:t> </a:t>
            </a:r>
            <a:r>
              <a:rPr lang="en-US" sz="1300" dirty="0" err="1"/>
              <a:t>nimetuses</a:t>
            </a:r>
            <a:r>
              <a:rPr lang="en-US" sz="1300" dirty="0"/>
              <a:t> see </a:t>
            </a:r>
            <a:r>
              <a:rPr lang="en-US" sz="1300" dirty="0" err="1"/>
              <a:t>ei</a:t>
            </a:r>
            <a:r>
              <a:rPr lang="en-US" sz="1300" dirty="0"/>
              <a:t> </a:t>
            </a:r>
            <a:r>
              <a:rPr lang="en-US" sz="1300" dirty="0" err="1"/>
              <a:t>kajastu</a:t>
            </a:r>
            <a:r>
              <a:rPr lang="en-US" sz="1300" dirty="0"/>
              <a:t> – </a:t>
            </a:r>
            <a:r>
              <a:rPr lang="en-US" sz="1300" dirty="0" err="1"/>
              <a:t>kuni</a:t>
            </a:r>
            <a:r>
              <a:rPr lang="en-US" sz="1300" dirty="0"/>
              <a:t> 15% </a:t>
            </a:r>
            <a:r>
              <a:rPr lang="en-US" sz="1300" dirty="0" err="1"/>
              <a:t>võiks</a:t>
            </a:r>
            <a:r>
              <a:rPr lang="en-US" sz="1300" dirty="0"/>
              <a:t> </a:t>
            </a:r>
            <a:r>
              <a:rPr lang="en-US" sz="1300" dirty="0" err="1"/>
              <a:t>lugeda</a:t>
            </a:r>
            <a:r>
              <a:rPr lang="en-US" sz="1300" dirty="0"/>
              <a:t> </a:t>
            </a:r>
            <a:r>
              <a:rPr lang="en-US" sz="1300" dirty="0" err="1"/>
              <a:t>külmakindlaks</a:t>
            </a:r>
            <a:endParaRPr lang="en-US" sz="1300" dirty="0"/>
          </a:p>
          <a:p>
            <a:r>
              <a:rPr lang="en-US" sz="1300" dirty="0"/>
              <a:t>“</a:t>
            </a:r>
            <a:r>
              <a:rPr lang="en-US" sz="1300" dirty="0" err="1"/>
              <a:t>savine</a:t>
            </a:r>
            <a:r>
              <a:rPr lang="en-US" sz="1300" dirty="0"/>
              <a:t>, </a:t>
            </a:r>
            <a:r>
              <a:rPr lang="en-US" sz="1300" dirty="0" err="1"/>
              <a:t>mölline</a:t>
            </a:r>
            <a:r>
              <a:rPr lang="en-US" sz="1300" dirty="0"/>
              <a:t>” – 15…35/40%, </a:t>
            </a:r>
            <a:r>
              <a:rPr lang="en-US" sz="1300" dirty="0" err="1"/>
              <a:t>nimetuses</a:t>
            </a:r>
            <a:r>
              <a:rPr lang="en-US" sz="1300" dirty="0"/>
              <a:t> Sa </a:t>
            </a:r>
            <a:r>
              <a:rPr lang="en-US" sz="1300" dirty="0" err="1"/>
              <a:t>või</a:t>
            </a:r>
            <a:r>
              <a:rPr lang="en-US" sz="1300" dirty="0"/>
              <a:t> Gr ees </a:t>
            </a:r>
            <a:r>
              <a:rPr lang="en-US" sz="1300" dirty="0" err="1"/>
              <a:t>vastavalt</a:t>
            </a:r>
            <a:r>
              <a:rPr lang="en-US" sz="1300" dirty="0"/>
              <a:t> </a:t>
            </a:r>
            <a:r>
              <a:rPr lang="en-US" sz="1300" dirty="0">
                <a:highlight>
                  <a:srgbClr val="FFFF00"/>
                </a:highlight>
              </a:rPr>
              <a:t>cl</a:t>
            </a:r>
            <a:r>
              <a:rPr lang="en-US" sz="1300" dirty="0"/>
              <a:t> </a:t>
            </a:r>
            <a:r>
              <a:rPr lang="en-US" sz="1300" dirty="0" err="1"/>
              <a:t>või</a:t>
            </a:r>
            <a:r>
              <a:rPr lang="en-US" sz="1300" dirty="0"/>
              <a:t> </a:t>
            </a:r>
            <a:r>
              <a:rPr lang="en-US" sz="1300" dirty="0" err="1">
                <a:highlight>
                  <a:srgbClr val="FFFF00"/>
                </a:highlight>
              </a:rPr>
              <a:t>si</a:t>
            </a:r>
            <a:endParaRPr lang="en-US" sz="1300" dirty="0"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39AD0-8554-57BE-D94D-4028EDD1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07D1B-3A89-466B-AE0D-7FD8B8D1E0DE}" type="datetime1">
              <a:rPr lang="en-US" smtClean="0"/>
              <a:t>10/9/2025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76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D29EB-F702-D811-D324-D53E5A88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Mullakaart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geoloogia</a:t>
            </a:r>
            <a:r>
              <a:rPr lang="en-US" dirty="0"/>
              <a:t> </a:t>
            </a:r>
            <a:r>
              <a:rPr lang="en-US" dirty="0" err="1"/>
              <a:t>allikas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98ED-8A1E-956A-2AD4-7D710721C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80" y="1437124"/>
            <a:ext cx="10515600" cy="4351338"/>
          </a:xfrm>
        </p:spPr>
        <p:txBody>
          <a:bodyPr/>
          <a:lstStyle/>
          <a:p>
            <a:pPr lvl="1"/>
            <a:r>
              <a:rPr lang="en-US" dirty="0" err="1"/>
              <a:t>Ehitusgeoloogia</a:t>
            </a:r>
            <a:r>
              <a:rPr lang="en-US" dirty="0"/>
              <a:t> –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ajaloolisi</a:t>
            </a:r>
            <a:r>
              <a:rPr lang="en-US" dirty="0"/>
              <a:t> </a:t>
            </a:r>
            <a:r>
              <a:rPr lang="en-US" dirty="0" err="1"/>
              <a:t>uuringuid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muld</a:t>
            </a:r>
            <a:r>
              <a:rPr lang="en-US" dirty="0"/>
              <a:t>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muutu</a:t>
            </a:r>
            <a:endParaRPr lang="en-US" dirty="0"/>
          </a:p>
          <a:p>
            <a:pPr lvl="1"/>
            <a:r>
              <a:rPr lang="en-US" dirty="0" err="1"/>
              <a:t>Palju</a:t>
            </a:r>
            <a:r>
              <a:rPr lang="en-US" dirty="0"/>
              <a:t> on </a:t>
            </a:r>
            <a:r>
              <a:rPr lang="en-US" dirty="0" err="1"/>
              <a:t>eelmise</a:t>
            </a:r>
            <a:r>
              <a:rPr lang="en-US" dirty="0"/>
              <a:t> </a:t>
            </a:r>
            <a:r>
              <a:rPr lang="en-US" dirty="0" err="1"/>
              <a:t>sajandi</a:t>
            </a:r>
            <a:r>
              <a:rPr lang="en-US" dirty="0"/>
              <a:t> </a:t>
            </a:r>
            <a:r>
              <a:rPr lang="en-US" dirty="0" err="1"/>
              <a:t>materjale</a:t>
            </a:r>
            <a:r>
              <a:rPr lang="en-US" dirty="0"/>
              <a:t>, </a:t>
            </a:r>
            <a:r>
              <a:rPr lang="en-US" dirty="0" err="1"/>
              <a:t>sh</a:t>
            </a:r>
            <a:r>
              <a:rPr lang="en-US" dirty="0"/>
              <a:t> </a:t>
            </a:r>
            <a:r>
              <a:rPr lang="en-US" dirty="0" err="1"/>
              <a:t>venekeelseid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tellime</a:t>
            </a:r>
            <a:r>
              <a:rPr lang="en-US" dirty="0"/>
              <a:t> </a:t>
            </a:r>
            <a:r>
              <a:rPr lang="en-US" dirty="0" err="1"/>
              <a:t>uuringuid</a:t>
            </a:r>
            <a:r>
              <a:rPr lang="en-US" dirty="0"/>
              <a:t>, </a:t>
            </a:r>
            <a:r>
              <a:rPr lang="en-US" dirty="0" err="1"/>
              <a:t>küsime</a:t>
            </a:r>
            <a:r>
              <a:rPr lang="en-US" dirty="0"/>
              <a:t> </a:t>
            </a:r>
            <a:r>
              <a:rPr lang="en-US" dirty="0" err="1"/>
              <a:t>kindlasti</a:t>
            </a:r>
            <a:r>
              <a:rPr lang="en-US" dirty="0"/>
              <a:t> ka </a:t>
            </a:r>
            <a:r>
              <a:rPr lang="en-US" dirty="0" err="1"/>
              <a:t>sõelkõveraid</a:t>
            </a:r>
            <a:r>
              <a:rPr lang="en-US" dirty="0"/>
              <a:t> </a:t>
            </a:r>
            <a:r>
              <a:rPr lang="en-US" dirty="0" err="1"/>
              <a:t>laborist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B0942-2BF0-3CF2-6333-992FFE5BDB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4" y="3397175"/>
            <a:ext cx="7567209" cy="3357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B0B2E-A720-87ED-2083-57EF1B87D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555" y="4255645"/>
            <a:ext cx="4466001" cy="24615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E0B96-3369-A2D0-D327-775EA594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26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E13E-07F3-B07B-1916-6F09A03C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Geniaalsed</a:t>
            </a:r>
            <a:r>
              <a:rPr lang="en-US" dirty="0"/>
              <a:t> </a:t>
            </a:r>
            <a:r>
              <a:rPr lang="en-US" dirty="0" err="1"/>
              <a:t>planeerijad</a:t>
            </a:r>
            <a:r>
              <a:rPr lang="en-US" dirty="0"/>
              <a:t> Rae </a:t>
            </a:r>
            <a:r>
              <a:rPr lang="en-US" dirty="0" err="1"/>
              <a:t>vallas</a:t>
            </a:r>
            <a:br>
              <a:rPr lang="en-US" dirty="0"/>
            </a:br>
            <a:r>
              <a:rPr lang="en-US" sz="3200" dirty="0"/>
              <a:t>20 </a:t>
            </a:r>
            <a:r>
              <a:rPr lang="en-US" sz="3200" dirty="0" err="1"/>
              <a:t>aastaga</a:t>
            </a:r>
            <a:r>
              <a:rPr lang="en-US" sz="3200" dirty="0"/>
              <a:t> on </a:t>
            </a:r>
            <a:r>
              <a:rPr lang="en-US" sz="3200" dirty="0" err="1"/>
              <a:t>täheldada</a:t>
            </a:r>
            <a:r>
              <a:rPr lang="en-US" sz="3200" dirty="0"/>
              <a:t> </a:t>
            </a:r>
            <a:r>
              <a:rPr lang="en-US" sz="3200" dirty="0" err="1"/>
              <a:t>mõningast</a:t>
            </a:r>
            <a:r>
              <a:rPr lang="en-US" sz="3200" dirty="0"/>
              <a:t> </a:t>
            </a:r>
            <a:r>
              <a:rPr lang="en-US" sz="3200" dirty="0" err="1"/>
              <a:t>arengut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E376-C065-6626-94C5-970CA0DFC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B4C83-F4F8-E4ED-63A8-E72F14E36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9799" y="1740386"/>
            <a:ext cx="7903113" cy="4521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D3914-8E9B-657B-2F2D-8DE6754D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683" y="1740386"/>
            <a:ext cx="5540086" cy="4521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67749-E908-B036-B484-8EF4534959DB}"/>
              </a:ext>
            </a:extLst>
          </p:cNvPr>
          <p:cNvSpPr txBox="1"/>
          <p:nvPr/>
        </p:nvSpPr>
        <p:spPr>
          <a:xfrm>
            <a:off x="84211" y="6308209"/>
            <a:ext cx="1229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Miks? DP </a:t>
            </a:r>
            <a:r>
              <a:rPr lang="en-US" dirty="0" err="1"/>
              <a:t>lähteülesande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sademeveed</a:t>
            </a:r>
            <a:r>
              <a:rPr lang="en-US" dirty="0"/>
              <a:t> </a:t>
            </a:r>
            <a:r>
              <a:rPr lang="en-US" dirty="0" err="1"/>
              <a:t>pinnasesse</a:t>
            </a:r>
            <a:r>
              <a:rPr lang="en-US" dirty="0"/>
              <a:t> </a:t>
            </a:r>
            <a:r>
              <a:rPr lang="en-US" dirty="0" err="1"/>
              <a:t>juhtida</a:t>
            </a:r>
            <a:r>
              <a:rPr lang="en-US" dirty="0"/>
              <a:t> – AGA – </a:t>
            </a:r>
            <a:r>
              <a:rPr lang="en-US" dirty="0" err="1"/>
              <a:t>savipinnased</a:t>
            </a:r>
            <a:r>
              <a:rPr lang="en-US" dirty="0"/>
              <a:t> ja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meetri</a:t>
            </a:r>
            <a:r>
              <a:rPr lang="en-US" dirty="0"/>
              <a:t> </a:t>
            </a:r>
            <a:r>
              <a:rPr lang="en-US" dirty="0" err="1"/>
              <a:t>Ülemiste</a:t>
            </a:r>
            <a:r>
              <a:rPr lang="en-US" dirty="0"/>
              <a:t> </a:t>
            </a:r>
            <a:r>
              <a:rPr lang="en-US" dirty="0" err="1"/>
              <a:t>järvest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E28A9-0CF3-2689-5C26-065AB94C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53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21E27D3-4E82-66E6-589D-8B8CCAD348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5BE48D-F52A-47B8-9D5A-5A0916AB6425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81470B2F-50A4-DD2C-8E70-4F75C3540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EE9925BB-1AB5-13DA-7644-A9B18BD803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64" name="Picture 4">
            <a:extLst>
              <a:ext uri="{FF2B5EF4-FFF2-40B4-BE49-F238E27FC236}">
                <a16:creationId xmlns:a16="http://schemas.microsoft.com/office/drawing/2014/main" id="{0AAF3FA2-2A03-D3DC-8356-9CFF574F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5601"/>
            <a:ext cx="12192000" cy="91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798645C-5472-9FB3-323E-B0F421EB0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C983E8-A9CF-4507-A16A-C7FCCE55803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49186" name="Rectangle 2">
            <a:extLst>
              <a:ext uri="{FF2B5EF4-FFF2-40B4-BE49-F238E27FC236}">
                <a16:creationId xmlns:a16="http://schemas.microsoft.com/office/drawing/2014/main" id="{BD2D7964-2887-96D0-1725-2D814B268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9187" name="Rectangle 3">
            <a:extLst>
              <a:ext uri="{FF2B5EF4-FFF2-40B4-BE49-F238E27FC236}">
                <a16:creationId xmlns:a16="http://schemas.microsoft.com/office/drawing/2014/main" id="{1648A7A2-B785-9FEF-62A7-E4D2B0C5C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9188" name="Picture 4">
            <a:extLst>
              <a:ext uri="{FF2B5EF4-FFF2-40B4-BE49-F238E27FC236}">
                <a16:creationId xmlns:a16="http://schemas.microsoft.com/office/drawing/2014/main" id="{821EE10D-5727-60EC-1789-BEF76037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355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2E63EE2-8232-9251-D308-17E5A21D47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C24A7-E8B7-4155-8D60-06B512A5F8D7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7FDEA550-1DFB-AA09-D39A-3421DF2C8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343D9565-55F4-8F48-A667-C53D7D310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8948" name="Picture 4">
            <a:extLst>
              <a:ext uri="{FF2B5EF4-FFF2-40B4-BE49-F238E27FC236}">
                <a16:creationId xmlns:a16="http://schemas.microsoft.com/office/drawing/2014/main" id="{1EE3AAC3-B70A-2A0E-159A-7487DABAC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9963"/>
            <a:ext cx="12192000" cy="91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0B30321-9DD1-68D7-9C87-6E3E91B7A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0CB330-4CFC-451C-983F-A9E55B02DEA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339970" name="Rectangle 2">
            <a:extLst>
              <a:ext uri="{FF2B5EF4-FFF2-40B4-BE49-F238E27FC236}">
                <a16:creationId xmlns:a16="http://schemas.microsoft.com/office/drawing/2014/main" id="{D4F7479E-A49B-EB33-7ECE-BC63C5648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31B6670D-9DDD-3C79-5758-7AEB7558E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9972" name="Picture 4">
            <a:extLst>
              <a:ext uri="{FF2B5EF4-FFF2-40B4-BE49-F238E27FC236}">
                <a16:creationId xmlns:a16="http://schemas.microsoft.com/office/drawing/2014/main" id="{FE9BE800-1FE7-80A7-26DF-F07EDBBE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9100"/>
            <a:ext cx="12192562" cy="91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0A8E3E-32B4-C041-1048-6B3AE433A3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58940-8939-B5C9-7739-F3FD2467E6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43E27-2EFE-8652-638F-547AC8188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" y="32568"/>
            <a:ext cx="11784991" cy="68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12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1EB2885-A98D-A885-4F11-198E8CF65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6D956E-6683-46B5-A7E3-4E757EF3C506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343042" name="Rectangle 2">
            <a:extLst>
              <a:ext uri="{FF2B5EF4-FFF2-40B4-BE49-F238E27FC236}">
                <a16:creationId xmlns:a16="http://schemas.microsoft.com/office/drawing/2014/main" id="{01C39D5E-421F-80F2-131B-A8794366D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82BB2BCD-092D-F983-2BBA-7E82A8DBC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3045" name="Picture 5">
            <a:extLst>
              <a:ext uri="{FF2B5EF4-FFF2-40B4-BE49-F238E27FC236}">
                <a16:creationId xmlns:a16="http://schemas.microsoft.com/office/drawing/2014/main" id="{3155F7DE-75E5-04BB-30DB-F5B5A220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831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5D647D8-E9A7-9994-C47C-0716F0422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A817E-549F-447C-891D-795AB092BF6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42E7E23D-8717-90B2-7749-35213551E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F550C5B9-EF3F-831F-ED9A-A14A89F92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0996" name="Picture 4">
            <a:extLst>
              <a:ext uri="{FF2B5EF4-FFF2-40B4-BE49-F238E27FC236}">
                <a16:creationId xmlns:a16="http://schemas.microsoft.com/office/drawing/2014/main" id="{9F9ED638-E585-D73C-3513-2A06A619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6175"/>
            <a:ext cx="12192000" cy="91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9BF3A5B-73F4-8817-3430-80E949CB87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68DB08-81A9-48A2-9B8E-FDE56796F080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345090" name="Rectangle 2">
            <a:extLst>
              <a:ext uri="{FF2B5EF4-FFF2-40B4-BE49-F238E27FC236}">
                <a16:creationId xmlns:a16="http://schemas.microsoft.com/office/drawing/2014/main" id="{01C362AC-84D3-A4CE-0503-7517B4E2A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1452B1DD-FCD7-B38D-8F17-2ACBC133F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5092" name="Picture 4">
            <a:extLst>
              <a:ext uri="{FF2B5EF4-FFF2-40B4-BE49-F238E27FC236}">
                <a16:creationId xmlns:a16="http://schemas.microsoft.com/office/drawing/2014/main" id="{A7DD2FA7-8DFC-F776-AA1E-8A138DF5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8358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3D2C73-5205-EDA5-BA49-28EFAC184439}"/>
              </a:ext>
            </a:extLst>
          </p:cNvPr>
          <p:cNvSpPr txBox="1"/>
          <p:nvPr/>
        </p:nvSpPr>
        <p:spPr>
          <a:xfrm>
            <a:off x="150125" y="4376314"/>
            <a:ext cx="11768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Lahendused</a:t>
            </a:r>
            <a:r>
              <a:rPr lang="en-US" dirty="0"/>
              <a:t>? </a:t>
            </a:r>
          </a:p>
          <a:p>
            <a:r>
              <a:rPr lang="en-US" dirty="0"/>
              <a:t>Mida </a:t>
            </a:r>
            <a:r>
              <a:rPr lang="en-US" dirty="0" err="1"/>
              <a:t>muudab</a:t>
            </a:r>
            <a:r>
              <a:rPr lang="en-US" dirty="0"/>
              <a:t> RB trass </a:t>
            </a:r>
            <a:r>
              <a:rPr lang="en-US" dirty="0" err="1"/>
              <a:t>Järveküla</a:t>
            </a:r>
            <a:r>
              <a:rPr lang="en-US" dirty="0"/>
              <a:t> ja Uuesalu </a:t>
            </a:r>
            <a:r>
              <a:rPr lang="en-US" dirty="0" err="1"/>
              <a:t>vahelt</a:t>
            </a:r>
            <a:r>
              <a:rPr lang="en-US" dirty="0"/>
              <a:t>?</a:t>
            </a:r>
          </a:p>
          <a:p>
            <a:r>
              <a:rPr lang="en-US" dirty="0" err="1"/>
              <a:t>Taastada</a:t>
            </a:r>
            <a:r>
              <a:rPr lang="en-US" dirty="0"/>
              <a:t> </a:t>
            </a:r>
            <a:r>
              <a:rPr lang="en-US" dirty="0" err="1"/>
              <a:t>poldriala</a:t>
            </a:r>
            <a:r>
              <a:rPr lang="en-US" dirty="0"/>
              <a:t> </a:t>
            </a:r>
            <a:r>
              <a:rPr lang="en-US" dirty="0" err="1"/>
              <a:t>veerežiim</a:t>
            </a:r>
            <a:r>
              <a:rPr lang="en-US" dirty="0"/>
              <a:t> – </a:t>
            </a:r>
            <a:r>
              <a:rPr lang="en-US" dirty="0" err="1"/>
              <a:t>pumpla</a:t>
            </a:r>
            <a:r>
              <a:rPr lang="en-US" dirty="0"/>
              <a:t>? </a:t>
            </a:r>
          </a:p>
          <a:p>
            <a:r>
              <a:rPr lang="en-US" dirty="0" err="1"/>
              <a:t>Langetada</a:t>
            </a:r>
            <a:r>
              <a:rPr lang="en-US" dirty="0"/>
              <a:t> </a:t>
            </a:r>
            <a:r>
              <a:rPr lang="en-US" dirty="0" err="1"/>
              <a:t>Ülemiste</a:t>
            </a:r>
            <a:r>
              <a:rPr lang="en-US" dirty="0"/>
              <a:t> </a:t>
            </a:r>
            <a:r>
              <a:rPr lang="en-US" dirty="0" err="1"/>
              <a:t>järve</a:t>
            </a:r>
            <a:r>
              <a:rPr lang="en-US" dirty="0"/>
              <a:t> </a:t>
            </a:r>
            <a:r>
              <a:rPr lang="en-US" dirty="0" err="1"/>
              <a:t>veetaset</a:t>
            </a:r>
            <a:r>
              <a:rPr lang="en-US" dirty="0"/>
              <a:t> ja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Männiku</a:t>
            </a:r>
            <a:r>
              <a:rPr lang="en-US" dirty="0"/>
              <a:t> </a:t>
            </a:r>
            <a:r>
              <a:rPr lang="en-US" dirty="0" err="1"/>
              <a:t>järvede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 (</a:t>
            </a:r>
            <a:r>
              <a:rPr lang="en-US" dirty="0" err="1"/>
              <a:t>torud</a:t>
            </a:r>
            <a:r>
              <a:rPr lang="en-US" dirty="0"/>
              <a:t> ja </a:t>
            </a:r>
            <a:r>
              <a:rPr lang="en-US" dirty="0" err="1"/>
              <a:t>pumbad</a:t>
            </a:r>
            <a:r>
              <a:rPr lang="en-US" dirty="0"/>
              <a:t> on </a:t>
            </a:r>
            <a:r>
              <a:rPr lang="en-US" dirty="0" err="1"/>
              <a:t>olemas</a:t>
            </a:r>
            <a:r>
              <a:rPr lang="en-US" dirty="0"/>
              <a:t> – </a:t>
            </a:r>
            <a:r>
              <a:rPr lang="en-US" dirty="0" err="1"/>
              <a:t>kuid</a:t>
            </a:r>
            <a:r>
              <a:rPr lang="en-US" dirty="0"/>
              <a:t> see </a:t>
            </a:r>
            <a:r>
              <a:rPr lang="en-US" dirty="0" err="1"/>
              <a:t>maksaks</a:t>
            </a:r>
            <a:r>
              <a:rPr lang="en-US" dirty="0"/>
              <a:t>)</a:t>
            </a:r>
          </a:p>
          <a:p>
            <a:r>
              <a:rPr lang="en-US" dirty="0" err="1"/>
              <a:t>Rajada</a:t>
            </a:r>
            <a:r>
              <a:rPr lang="en-US" dirty="0"/>
              <a:t> </a:t>
            </a:r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kanal</a:t>
            </a:r>
            <a:r>
              <a:rPr lang="en-US" dirty="0"/>
              <a:t> et </a:t>
            </a:r>
            <a:r>
              <a:rPr lang="en-US" dirty="0" err="1"/>
              <a:t>viia</a:t>
            </a:r>
            <a:r>
              <a:rPr lang="en-US" dirty="0"/>
              <a:t> </a:t>
            </a:r>
            <a:r>
              <a:rPr lang="en-US" dirty="0" err="1"/>
              <a:t>sademevesi</a:t>
            </a:r>
            <a:r>
              <a:rPr lang="en-US" dirty="0"/>
              <a:t> (ja Kurna </a:t>
            </a:r>
            <a:r>
              <a:rPr lang="en-US" dirty="0" err="1"/>
              <a:t>oja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) Pirita </a:t>
            </a:r>
            <a:r>
              <a:rPr lang="en-US" dirty="0" err="1"/>
              <a:t>jõe</a:t>
            </a:r>
            <a:r>
              <a:rPr lang="en-US" dirty="0"/>
              <a:t> </a:t>
            </a:r>
            <a:r>
              <a:rPr lang="en-US" dirty="0" err="1"/>
              <a:t>kaudu</a:t>
            </a:r>
            <a:r>
              <a:rPr lang="en-US" dirty="0"/>
              <a:t> </a:t>
            </a:r>
            <a:r>
              <a:rPr lang="en-US" dirty="0" err="1"/>
              <a:t>merre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valgala</a:t>
            </a:r>
            <a:r>
              <a:rPr lang="en-US" dirty="0"/>
              <a:t> (</a:t>
            </a:r>
            <a:r>
              <a:rPr lang="en-US" dirty="0" err="1"/>
              <a:t>piirnevana</a:t>
            </a:r>
            <a:r>
              <a:rPr lang="en-US" dirty="0"/>
              <a:t>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ringtee</a:t>
            </a:r>
            <a:r>
              <a:rPr lang="en-US" dirty="0"/>
              <a:t>, Tartu ja </a:t>
            </a:r>
            <a:r>
              <a:rPr lang="en-US" dirty="0" err="1"/>
              <a:t>Viljandi</a:t>
            </a:r>
            <a:r>
              <a:rPr lang="en-US" dirty="0"/>
              <a:t> </a:t>
            </a:r>
            <a:r>
              <a:rPr lang="en-US" dirty="0" err="1"/>
              <a:t>maanteedega</a:t>
            </a:r>
            <a:r>
              <a:rPr lang="en-US" dirty="0"/>
              <a:t>)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enam</a:t>
            </a:r>
            <a:r>
              <a:rPr lang="en-US" dirty="0"/>
              <a:t> </a:t>
            </a:r>
            <a:r>
              <a:rPr lang="en-US" dirty="0" err="1"/>
              <a:t>looduslik</a:t>
            </a:r>
            <a:r>
              <a:rPr lang="en-US" dirty="0"/>
              <a:t> ja </a:t>
            </a:r>
            <a:r>
              <a:rPr lang="en-US" dirty="0" err="1"/>
              <a:t>saastekoormus</a:t>
            </a:r>
            <a:r>
              <a:rPr lang="en-US" dirty="0"/>
              <a:t> </a:t>
            </a:r>
            <a:r>
              <a:rPr lang="en-US" dirty="0" err="1"/>
              <a:t>ilmselt</a:t>
            </a:r>
            <a:r>
              <a:rPr lang="en-US" dirty="0"/>
              <a:t> </a:t>
            </a:r>
            <a:r>
              <a:rPr lang="en-US" dirty="0" err="1"/>
              <a:t>kasvab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F2AA-F0B9-65B7-DB64-4A293384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63FE33-51B0-6339-56C6-C9DE93CC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1888" y="976433"/>
            <a:ext cx="3067678" cy="24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41652-3B3B-F42C-9030-BD838DAE52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Katendid</a:t>
            </a:r>
            <a:r>
              <a:rPr lang="en-US" dirty="0"/>
              <a:t> </a:t>
            </a:r>
            <a:r>
              <a:rPr lang="en-US" dirty="0" err="1"/>
              <a:t>maastikuarhitektidele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C6CB8-C57D-BCD7-3CF7-43314C675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595" y="3574677"/>
            <a:ext cx="11147591" cy="16557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400" dirty="0" err="1"/>
              <a:t>arvutused</a:t>
            </a:r>
            <a:r>
              <a:rPr lang="en-US" sz="4400" dirty="0"/>
              <a:t> (KAP, KRP) – </a:t>
            </a:r>
            <a:r>
              <a:rPr lang="en-US" sz="4400" dirty="0" err="1"/>
              <a:t>katendi</a:t>
            </a:r>
            <a:r>
              <a:rPr lang="en-US" sz="4400" dirty="0"/>
              <a:t> </a:t>
            </a:r>
            <a:r>
              <a:rPr lang="en-US" sz="4400" dirty="0" err="1"/>
              <a:t>kavandamine</a:t>
            </a:r>
            <a:r>
              <a:rPr lang="en-US" sz="4400" dirty="0"/>
              <a:t>  </a:t>
            </a:r>
            <a:r>
              <a:rPr lang="en-US" sz="4400" dirty="0" err="1"/>
              <a:t>sillutiskatted</a:t>
            </a:r>
            <a:r>
              <a:rPr lang="en-US" sz="4400" dirty="0"/>
              <a:t> - </a:t>
            </a:r>
            <a:r>
              <a:rPr lang="en-US" sz="4400" dirty="0" err="1"/>
              <a:t>mõõtmised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AA78A-C78B-4E21-7C1D-AEEE8EBD3D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36"/>
            <a:ext cx="2357718" cy="2853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D488D-0324-E197-A705-6D5C5EF923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322" y="13935"/>
            <a:ext cx="4145244" cy="83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56403-7B0B-2AA0-F1B4-CCF87A3F0A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" y="5555738"/>
            <a:ext cx="2659548" cy="130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71A0E-21FF-F36C-C441-CA29073A46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790" y="5257800"/>
            <a:ext cx="1688510" cy="1498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DEB73-4197-CE8B-63CD-80DAF8F27D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888" y="5403730"/>
            <a:ext cx="3471255" cy="1352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89644-149E-C5E4-FF77-7617CFE2F9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035" y="5403730"/>
            <a:ext cx="3916081" cy="14509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CBE10-4962-8479-FF85-AF4E51BE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13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A2A1C-0468-A0A8-0F1D-C3E817B7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KAP, </a:t>
            </a:r>
            <a:r>
              <a:rPr lang="en-US" dirty="0" err="1"/>
              <a:t>Soome</a:t>
            </a:r>
            <a:r>
              <a:rPr lang="en-US" dirty="0"/>
              <a:t> 038/2018 ja KRP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EraPAVE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45DD-4D26-1760-0DF5-DADB7F5B7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2" y="1825625"/>
            <a:ext cx="11277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KAP – VSN 46-83 </a:t>
            </a:r>
            <a:r>
              <a:rPr lang="en-US" dirty="0" err="1"/>
              <a:t>ehitusnormatiivi</a:t>
            </a:r>
            <a:r>
              <a:rPr lang="en-US" dirty="0"/>
              <a:t> </a:t>
            </a:r>
            <a:r>
              <a:rPr lang="en-US" dirty="0" err="1"/>
              <a:t>alusel</a:t>
            </a:r>
            <a:r>
              <a:rPr lang="en-US" dirty="0"/>
              <a:t> (2009)</a:t>
            </a:r>
          </a:p>
          <a:p>
            <a:pPr lvl="1"/>
            <a:r>
              <a:rPr lang="en-US" dirty="0" err="1"/>
              <a:t>Juhend</a:t>
            </a:r>
            <a:r>
              <a:rPr lang="en-US" dirty="0"/>
              <a:t> = 2001 </a:t>
            </a:r>
            <a:r>
              <a:rPr lang="en-US" dirty="0" err="1"/>
              <a:t>osaline</a:t>
            </a:r>
            <a:r>
              <a:rPr lang="en-US" dirty="0"/>
              <a:t> </a:t>
            </a:r>
            <a:r>
              <a:rPr lang="en-US" dirty="0" err="1"/>
              <a:t>tõlge</a:t>
            </a:r>
            <a:r>
              <a:rPr lang="en-US" dirty="0"/>
              <a:t>, </a:t>
            </a:r>
            <a:r>
              <a:rPr lang="en-US" dirty="0" err="1"/>
              <a:t>uuendatud</a:t>
            </a:r>
            <a:r>
              <a:rPr lang="en-US" dirty="0"/>
              <a:t> 2017 ja 2025</a:t>
            </a:r>
          </a:p>
          <a:p>
            <a:pPr lvl="2"/>
            <a:r>
              <a:rPr lang="en-US" dirty="0"/>
              <a:t>1983 </a:t>
            </a:r>
            <a:r>
              <a:rPr lang="en-US" dirty="0" err="1"/>
              <a:t>juhendi</a:t>
            </a:r>
            <a:r>
              <a:rPr lang="en-US" dirty="0"/>
              <a:t> </a:t>
            </a:r>
            <a:r>
              <a:rPr lang="en-US" dirty="0" err="1"/>
              <a:t>baasil</a:t>
            </a:r>
            <a:r>
              <a:rPr lang="en-US" dirty="0"/>
              <a:t> -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kliimatsoon</a:t>
            </a:r>
            <a:r>
              <a:rPr lang="en-US" dirty="0"/>
              <a:t>,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jäetud</a:t>
            </a:r>
            <a:r>
              <a:rPr lang="en-US" dirty="0"/>
              <a:t> </a:t>
            </a:r>
            <a:r>
              <a:rPr lang="en-US" dirty="0" err="1"/>
              <a:t>staatilise</a:t>
            </a:r>
            <a:r>
              <a:rPr lang="en-US" dirty="0"/>
              <a:t> </a:t>
            </a:r>
            <a:r>
              <a:rPr lang="en-US" dirty="0" err="1"/>
              <a:t>koormuse</a:t>
            </a:r>
            <a:r>
              <a:rPr lang="en-US" dirty="0"/>
              <a:t> </a:t>
            </a:r>
            <a:r>
              <a:rPr lang="en-US" dirty="0" err="1"/>
              <a:t>osa</a:t>
            </a:r>
            <a:endParaRPr lang="en-US" dirty="0"/>
          </a:p>
          <a:p>
            <a:pPr lvl="2"/>
            <a:r>
              <a:rPr lang="en-US" dirty="0"/>
              <a:t>2001 Vene </a:t>
            </a:r>
            <a:r>
              <a:rPr lang="en-US" dirty="0" err="1"/>
              <a:t>Föderatsioon</a:t>
            </a:r>
            <a:r>
              <a:rPr lang="en-US" dirty="0"/>
              <a:t> </a:t>
            </a:r>
            <a:r>
              <a:rPr lang="en-US" dirty="0" err="1"/>
              <a:t>läks</a:t>
            </a:r>
            <a:r>
              <a:rPr lang="en-US" dirty="0"/>
              <a:t> </a:t>
            </a:r>
            <a:r>
              <a:rPr lang="en-US" dirty="0" err="1"/>
              <a:t>uuemale</a:t>
            </a:r>
            <a:r>
              <a:rPr lang="en-US" dirty="0"/>
              <a:t> </a:t>
            </a:r>
            <a:r>
              <a:rPr lang="en-US" dirty="0" err="1"/>
              <a:t>alusele</a:t>
            </a:r>
            <a:endParaRPr lang="en-US" dirty="0"/>
          </a:p>
          <a:p>
            <a:pPr lvl="1"/>
            <a:r>
              <a:rPr lang="en-US" dirty="0" err="1"/>
              <a:t>Eeldatud</a:t>
            </a:r>
            <a:r>
              <a:rPr lang="en-US" dirty="0"/>
              <a:t> </a:t>
            </a:r>
            <a:r>
              <a:rPr lang="en-US" dirty="0" err="1"/>
              <a:t>kasutusea</a:t>
            </a:r>
            <a:r>
              <a:rPr lang="en-US" dirty="0"/>
              <a:t> </a:t>
            </a:r>
            <a:r>
              <a:rPr lang="en-US" dirty="0" err="1"/>
              <a:t>summaarne</a:t>
            </a:r>
            <a:r>
              <a:rPr lang="en-US" dirty="0"/>
              <a:t> </a:t>
            </a:r>
            <a:r>
              <a:rPr lang="en-US" dirty="0" err="1"/>
              <a:t>koormus</a:t>
            </a:r>
            <a:r>
              <a:rPr lang="en-US" dirty="0"/>
              <a:t> </a:t>
            </a:r>
            <a:r>
              <a:rPr lang="en-US" dirty="0" err="1"/>
              <a:t>taandatakse</a:t>
            </a:r>
            <a:r>
              <a:rPr lang="en-US" dirty="0"/>
              <a:t> 15-ndale </a:t>
            </a:r>
            <a:r>
              <a:rPr lang="en-US" dirty="0" err="1"/>
              <a:t>aastale</a:t>
            </a:r>
            <a:r>
              <a:rPr lang="en-US" dirty="0"/>
              <a:t> – </a:t>
            </a:r>
            <a:r>
              <a:rPr lang="en-US" dirty="0" err="1"/>
              <a:t>määrused</a:t>
            </a:r>
            <a:r>
              <a:rPr lang="en-US" dirty="0"/>
              <a:t> </a:t>
            </a:r>
            <a:r>
              <a:rPr lang="en-US" dirty="0" err="1"/>
              <a:t>lubavad</a:t>
            </a:r>
            <a:r>
              <a:rPr lang="en-US" dirty="0"/>
              <a:t> </a:t>
            </a:r>
            <a:r>
              <a:rPr lang="en-US" dirty="0" err="1"/>
              <a:t>kasutuseaks</a:t>
            </a:r>
            <a:r>
              <a:rPr lang="en-US" dirty="0"/>
              <a:t> 15 </a:t>
            </a:r>
            <a:r>
              <a:rPr lang="en-US" dirty="0" err="1"/>
              <a:t>aastat</a:t>
            </a:r>
            <a:r>
              <a:rPr lang="en-US" dirty="0"/>
              <a:t>, </a:t>
            </a:r>
            <a:r>
              <a:rPr lang="en-US" dirty="0" err="1"/>
              <a:t>TrAm</a:t>
            </a:r>
            <a:r>
              <a:rPr lang="en-US" dirty="0"/>
              <a:t> on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pikendanud</a:t>
            </a:r>
            <a:r>
              <a:rPr lang="en-US" dirty="0"/>
              <a:t> 20-le  (30?)</a:t>
            </a:r>
          </a:p>
          <a:p>
            <a:pPr lvl="1"/>
            <a:r>
              <a:rPr lang="en-US" dirty="0" err="1"/>
              <a:t>Aluspinnaste</a:t>
            </a:r>
            <a:r>
              <a:rPr lang="en-US" dirty="0"/>
              <a:t> </a:t>
            </a:r>
            <a:r>
              <a:rPr lang="en-US" dirty="0" err="1"/>
              <a:t>liigitus</a:t>
            </a:r>
            <a:r>
              <a:rPr lang="en-US" dirty="0"/>
              <a:t> </a:t>
            </a:r>
            <a:r>
              <a:rPr lang="en-US" dirty="0" err="1"/>
              <a:t>tugineb</a:t>
            </a:r>
            <a:r>
              <a:rPr lang="en-US" dirty="0"/>
              <a:t> GOSTi </a:t>
            </a:r>
            <a:r>
              <a:rPr lang="en-US" dirty="0" err="1"/>
              <a:t>reglemendile</a:t>
            </a:r>
            <a:r>
              <a:rPr lang="en-US" dirty="0"/>
              <a:t> (ABCD </a:t>
            </a:r>
            <a:r>
              <a:rPr lang="en-US" dirty="0" err="1"/>
              <a:t>pinnased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Üle</a:t>
            </a:r>
            <a:r>
              <a:rPr lang="en-US" dirty="0"/>
              <a:t> 75 cm </a:t>
            </a:r>
            <a:r>
              <a:rPr lang="en-US" dirty="0" err="1"/>
              <a:t>kiht</a:t>
            </a:r>
            <a:r>
              <a:rPr lang="en-US" dirty="0"/>
              <a:t> </a:t>
            </a:r>
            <a:r>
              <a:rPr lang="en-US" dirty="0" err="1"/>
              <a:t>loetakse</a:t>
            </a:r>
            <a:r>
              <a:rPr lang="en-US" dirty="0"/>
              <a:t> </a:t>
            </a:r>
            <a:r>
              <a:rPr lang="en-US" dirty="0" err="1"/>
              <a:t>aluspinnaseks</a:t>
            </a:r>
            <a:endParaRPr lang="en-US" dirty="0"/>
          </a:p>
          <a:p>
            <a:pPr lvl="1"/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arvutatakse</a:t>
            </a:r>
            <a:r>
              <a:rPr lang="en-US" dirty="0"/>
              <a:t> </a:t>
            </a:r>
            <a:r>
              <a:rPr lang="en-US" dirty="0" err="1"/>
              <a:t>koormussagedusest</a:t>
            </a:r>
            <a:r>
              <a:rPr lang="en-US" dirty="0"/>
              <a:t> </a:t>
            </a:r>
            <a:r>
              <a:rPr lang="en-US" dirty="0" err="1"/>
              <a:t>logaritmvalemiga</a:t>
            </a:r>
            <a:endParaRPr lang="en-US" dirty="0"/>
          </a:p>
          <a:p>
            <a:pPr lvl="1"/>
            <a:r>
              <a:rPr lang="en-US" dirty="0" err="1"/>
              <a:t>Tulemus</a:t>
            </a:r>
            <a:r>
              <a:rPr lang="en-US" dirty="0"/>
              <a:t> </a:t>
            </a:r>
            <a:r>
              <a:rPr lang="en-US" dirty="0" err="1"/>
              <a:t>korrutatakse</a:t>
            </a:r>
            <a:r>
              <a:rPr lang="en-US" dirty="0"/>
              <a:t> </a:t>
            </a:r>
            <a:r>
              <a:rPr lang="en-US" dirty="0" err="1"/>
              <a:t>tugevusteguriga</a:t>
            </a:r>
            <a:endParaRPr lang="en-US" dirty="0"/>
          </a:p>
          <a:p>
            <a:pPr lvl="2"/>
            <a:r>
              <a:rPr lang="en-US" dirty="0" err="1"/>
              <a:t>liiklus</a:t>
            </a:r>
            <a:r>
              <a:rPr lang="en-US" dirty="0"/>
              <a:t> 14500+ 1,03 – </a:t>
            </a:r>
            <a:r>
              <a:rPr lang="en-US" dirty="0" err="1"/>
              <a:t>madalama</a:t>
            </a:r>
            <a:r>
              <a:rPr lang="en-US" dirty="0"/>
              <a:t> </a:t>
            </a:r>
            <a:r>
              <a:rPr lang="en-US" dirty="0" err="1"/>
              <a:t>liiklussageduse</a:t>
            </a:r>
            <a:r>
              <a:rPr lang="en-US" dirty="0"/>
              <a:t> </a:t>
            </a:r>
            <a:r>
              <a:rPr lang="en-US" dirty="0" err="1"/>
              <a:t>korral</a:t>
            </a:r>
            <a:r>
              <a:rPr lang="en-US" dirty="0"/>
              <a:t> on ka </a:t>
            </a:r>
            <a:r>
              <a:rPr lang="en-US" dirty="0" err="1"/>
              <a:t>tugevustegur</a:t>
            </a:r>
            <a:r>
              <a:rPr lang="en-US" dirty="0"/>
              <a:t> </a:t>
            </a:r>
            <a:r>
              <a:rPr lang="en-US" dirty="0" err="1"/>
              <a:t>madalam</a:t>
            </a:r>
            <a:r>
              <a:rPr lang="en-US" dirty="0"/>
              <a:t> –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defektsus</a:t>
            </a:r>
            <a:r>
              <a:rPr lang="en-US" dirty="0"/>
              <a:t> </a:t>
            </a:r>
            <a:r>
              <a:rPr lang="en-US" dirty="0" err="1"/>
              <a:t>kasutusaja</a:t>
            </a:r>
            <a:r>
              <a:rPr lang="en-US" dirty="0"/>
              <a:t> </a:t>
            </a:r>
            <a:r>
              <a:rPr lang="en-US" dirty="0" err="1"/>
              <a:t>lõpuks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KAP </a:t>
            </a:r>
            <a:r>
              <a:rPr lang="en-US" dirty="0" err="1"/>
              <a:t>arvutatu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mõõdetav</a:t>
            </a:r>
            <a:r>
              <a:rPr lang="en-US" dirty="0"/>
              <a:t>;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kandevõimele</a:t>
            </a:r>
            <a:r>
              <a:rPr lang="en-US" dirty="0"/>
              <a:t> on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asfaldi</a:t>
            </a:r>
            <a:r>
              <a:rPr lang="en-US" dirty="0"/>
              <a:t> peal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kui</a:t>
            </a:r>
            <a:r>
              <a:rPr lang="en-US" dirty="0"/>
              <a:t> AKÖL&gt;1000/1500) </a:t>
            </a:r>
            <a:r>
              <a:rPr lang="en-US" dirty="0" err="1"/>
              <a:t>lisatakse</a:t>
            </a:r>
            <a:r>
              <a:rPr lang="en-US" dirty="0"/>
              <a:t> </a:t>
            </a:r>
            <a:r>
              <a:rPr lang="en-US" dirty="0" err="1"/>
              <a:t>arvutatule</a:t>
            </a:r>
            <a:r>
              <a:rPr lang="en-US" dirty="0"/>
              <a:t> </a:t>
            </a:r>
            <a:r>
              <a:rPr lang="en-US" dirty="0" err="1"/>
              <a:t>ülakihis</a:t>
            </a:r>
            <a:r>
              <a:rPr lang="en-US" dirty="0"/>
              <a:t> 1 cm </a:t>
            </a:r>
            <a:r>
              <a:rPr lang="en-US" dirty="0" err="1"/>
              <a:t>kulumisvaru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roopasügavus</a:t>
            </a:r>
            <a:r>
              <a:rPr lang="en-US" dirty="0"/>
              <a:t> </a:t>
            </a:r>
            <a:r>
              <a:rPr lang="en-US" dirty="0" err="1"/>
              <a:t>peateedel</a:t>
            </a:r>
            <a:r>
              <a:rPr lang="en-US" dirty="0"/>
              <a:t> on 20 mm (</a:t>
            </a:r>
            <a:r>
              <a:rPr lang="en-US" dirty="0" err="1"/>
              <a:t>kõrvalteedel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40 mm, </a:t>
            </a:r>
            <a:r>
              <a:rPr lang="en-US" dirty="0" err="1"/>
              <a:t>kruusateel</a:t>
            </a:r>
            <a:r>
              <a:rPr lang="en-US" dirty="0"/>
              <a:t> 100 mm – </a:t>
            </a:r>
            <a:r>
              <a:rPr lang="en-US" dirty="0" err="1"/>
              <a:t>määrus</a:t>
            </a:r>
            <a:r>
              <a:rPr lang="en-US" dirty="0"/>
              <a:t> 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4E25B-0C69-56AB-34D8-A8BA123D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22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5BAE-C4B0-90C8-45F5-EB8F52AC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 2.1 – </a:t>
            </a:r>
            <a:r>
              <a:rPr lang="en-US" dirty="0" err="1"/>
              <a:t>TrAm</a:t>
            </a:r>
            <a:r>
              <a:rPr lang="en-US" dirty="0"/>
              <a:t> 2025 </a:t>
            </a:r>
            <a:r>
              <a:rPr lang="en-US" dirty="0" err="1"/>
              <a:t>kavand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060FE-6429-ECE0-903D-8394BFEBC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Vanade</a:t>
            </a:r>
            <a:r>
              <a:rPr lang="en-US" dirty="0"/>
              <a:t> </a:t>
            </a:r>
            <a:r>
              <a:rPr lang="en-US" dirty="0" err="1"/>
              <a:t>vigade</a:t>
            </a:r>
            <a:r>
              <a:rPr lang="en-US" dirty="0"/>
              <a:t> </a:t>
            </a:r>
            <a:r>
              <a:rPr lang="en-US" dirty="0" err="1"/>
              <a:t>parandused</a:t>
            </a:r>
            <a:r>
              <a:rPr lang="en-US" dirty="0"/>
              <a:t> (</a:t>
            </a:r>
            <a:r>
              <a:rPr lang="en-US" dirty="0" err="1"/>
              <a:t>pinnaste</a:t>
            </a:r>
            <a:r>
              <a:rPr lang="en-US" dirty="0"/>
              <a:t> </a:t>
            </a:r>
            <a:r>
              <a:rPr lang="en-US" dirty="0" err="1"/>
              <a:t>liigitus</a:t>
            </a:r>
            <a:r>
              <a:rPr lang="en-US" dirty="0"/>
              <a:t>) ja </a:t>
            </a:r>
            <a:r>
              <a:rPr lang="en-US" dirty="0" err="1"/>
              <a:t>uute</a:t>
            </a:r>
            <a:r>
              <a:rPr lang="en-US" dirty="0"/>
              <a:t> </a:t>
            </a:r>
            <a:r>
              <a:rPr lang="en-US" dirty="0" err="1"/>
              <a:t>probleemide</a:t>
            </a:r>
            <a:r>
              <a:rPr lang="en-US" dirty="0"/>
              <a:t> </a:t>
            </a:r>
            <a:r>
              <a:rPr lang="en-US" dirty="0" err="1"/>
              <a:t>tekitamine</a:t>
            </a:r>
            <a:r>
              <a:rPr lang="en-US" dirty="0"/>
              <a:t> </a:t>
            </a:r>
            <a:r>
              <a:rPr lang="en-US" sz="2600" dirty="0"/>
              <a:t>(</a:t>
            </a:r>
            <a:r>
              <a:rPr lang="en-US" sz="2600" dirty="0" err="1"/>
              <a:t>katse</a:t>
            </a:r>
            <a:r>
              <a:rPr lang="en-US" sz="2600" dirty="0"/>
              <a:t> </a:t>
            </a:r>
            <a:r>
              <a:rPr lang="en-US" sz="2600" dirty="0" err="1"/>
              <a:t>viia</a:t>
            </a:r>
            <a:r>
              <a:rPr lang="en-US" sz="2600" dirty="0"/>
              <a:t> </a:t>
            </a:r>
            <a:r>
              <a:rPr lang="en-US" sz="2600" dirty="0" err="1"/>
              <a:t>kokku</a:t>
            </a:r>
            <a:r>
              <a:rPr lang="en-US" sz="2600" dirty="0"/>
              <a:t> GOSTi </a:t>
            </a:r>
            <a:r>
              <a:rPr lang="en-US" sz="2600" dirty="0" err="1"/>
              <a:t>pinnaste</a:t>
            </a:r>
            <a:r>
              <a:rPr lang="en-US" sz="2600" dirty="0"/>
              <a:t> </a:t>
            </a:r>
            <a:r>
              <a:rPr lang="en-US" sz="2600" dirty="0" err="1"/>
              <a:t>liigitus</a:t>
            </a:r>
            <a:r>
              <a:rPr lang="en-US" sz="2600" dirty="0"/>
              <a:t> ja EVS-EN </a:t>
            </a:r>
            <a:r>
              <a:rPr lang="en-US" sz="2600" dirty="0" err="1"/>
              <a:t>standardid</a:t>
            </a:r>
            <a:r>
              <a:rPr lang="en-US" sz="2600" dirty="0"/>
              <a:t>)</a:t>
            </a:r>
          </a:p>
          <a:p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rakendus</a:t>
            </a:r>
            <a:r>
              <a:rPr lang="en-US" dirty="0"/>
              <a:t> – </a:t>
            </a:r>
            <a:r>
              <a:rPr lang="en-US" dirty="0" err="1"/>
              <a:t>võrgupõhine</a:t>
            </a:r>
            <a:r>
              <a:rPr lang="en-US" dirty="0"/>
              <a:t>, </a:t>
            </a:r>
            <a:r>
              <a:rPr lang="en-US" dirty="0" err="1"/>
              <a:t>senise</a:t>
            </a:r>
            <a:r>
              <a:rPr lang="en-US" dirty="0"/>
              <a:t> </a:t>
            </a:r>
            <a:r>
              <a:rPr lang="en-US" dirty="0" err="1"/>
              <a:t>eraldi</a:t>
            </a:r>
            <a:r>
              <a:rPr lang="en-US" dirty="0"/>
              <a:t> </a:t>
            </a:r>
            <a:r>
              <a:rPr lang="en-US" dirty="0" err="1"/>
              <a:t>Exceli</a:t>
            </a:r>
            <a:r>
              <a:rPr lang="en-US" dirty="0"/>
              <a:t> </a:t>
            </a:r>
            <a:r>
              <a:rPr lang="en-US" dirty="0" err="1"/>
              <a:t>asemel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lisaks</a:t>
            </a:r>
            <a:endParaRPr lang="en-US" dirty="0"/>
          </a:p>
          <a:p>
            <a:r>
              <a:rPr lang="en-US" dirty="0" err="1"/>
              <a:t>Uued</a:t>
            </a:r>
            <a:r>
              <a:rPr lang="en-US" dirty="0"/>
              <a:t> </a:t>
            </a:r>
            <a:r>
              <a:rPr lang="en-US" dirty="0" err="1"/>
              <a:t>siirdetegurid</a:t>
            </a:r>
            <a:r>
              <a:rPr lang="en-US" dirty="0"/>
              <a:t> (T-</a:t>
            </a:r>
            <a:r>
              <a:rPr lang="en-US" dirty="0" err="1"/>
              <a:t>Konsult</a:t>
            </a:r>
            <a:r>
              <a:rPr lang="en-US" dirty="0"/>
              <a:t> 2024 </a:t>
            </a:r>
            <a:r>
              <a:rPr lang="en-US" dirty="0" err="1"/>
              <a:t>kaalupunktide</a:t>
            </a:r>
            <a:r>
              <a:rPr lang="en-US" dirty="0"/>
              <a:t> </a:t>
            </a:r>
            <a:r>
              <a:rPr lang="en-US" dirty="0" err="1"/>
              <a:t>andmetel</a:t>
            </a:r>
            <a:r>
              <a:rPr lang="en-US" dirty="0"/>
              <a:t>)</a:t>
            </a:r>
          </a:p>
          <a:p>
            <a:r>
              <a:rPr lang="en-US" dirty="0"/>
              <a:t>Seos </a:t>
            </a:r>
            <a:r>
              <a:rPr lang="en-US" dirty="0" err="1"/>
              <a:t>normtelgede</a:t>
            </a:r>
            <a:r>
              <a:rPr lang="en-US" dirty="0"/>
              <a:t> </a:t>
            </a:r>
            <a:r>
              <a:rPr lang="en-US" dirty="0" err="1"/>
              <a:t>arvu</a:t>
            </a:r>
            <a:r>
              <a:rPr lang="en-US" dirty="0"/>
              <a:t> ja </a:t>
            </a:r>
            <a:r>
              <a:rPr lang="en-US" dirty="0" err="1"/>
              <a:t>vajaliku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vahel</a:t>
            </a:r>
            <a:r>
              <a:rPr lang="en-US" dirty="0"/>
              <a:t> </a:t>
            </a:r>
            <a:r>
              <a:rPr lang="en-US" dirty="0" err="1"/>
              <a:t>uus</a:t>
            </a:r>
            <a:endParaRPr lang="en-US" dirty="0"/>
          </a:p>
          <a:p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püsikatendi</a:t>
            </a:r>
            <a:r>
              <a:rPr lang="en-US" dirty="0"/>
              <a:t> </a:t>
            </a:r>
            <a:r>
              <a:rPr lang="en-US" dirty="0" err="1"/>
              <a:t>arvutuslik</a:t>
            </a:r>
            <a:r>
              <a:rPr lang="en-US" dirty="0"/>
              <a:t> </a:t>
            </a:r>
            <a:r>
              <a:rPr lang="en-US" dirty="0" err="1"/>
              <a:t>kasutusiga</a:t>
            </a:r>
            <a:r>
              <a:rPr lang="en-US" dirty="0"/>
              <a:t> 30 </a:t>
            </a:r>
            <a:r>
              <a:rPr lang="en-US" dirty="0" err="1"/>
              <a:t>aastat</a:t>
            </a:r>
            <a:endParaRPr lang="en-US" dirty="0"/>
          </a:p>
          <a:p>
            <a:r>
              <a:rPr lang="en-US" dirty="0" err="1"/>
              <a:t>Asjasse</a:t>
            </a:r>
            <a:r>
              <a:rPr lang="en-US" dirty="0"/>
              <a:t> </a:t>
            </a:r>
            <a:r>
              <a:rPr lang="en-US" dirty="0" err="1"/>
              <a:t>mittepuutuvad</a:t>
            </a:r>
            <a:r>
              <a:rPr lang="en-US" dirty="0"/>
              <a:t> </a:t>
            </a:r>
            <a:r>
              <a:rPr lang="en-US" dirty="0" err="1"/>
              <a:t>osad</a:t>
            </a:r>
            <a:r>
              <a:rPr lang="en-US" dirty="0"/>
              <a:t> </a:t>
            </a:r>
            <a:r>
              <a:rPr lang="en-US" dirty="0" err="1"/>
              <a:t>juhendist</a:t>
            </a:r>
            <a:r>
              <a:rPr lang="en-US" dirty="0"/>
              <a:t> </a:t>
            </a:r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juhendisse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KUID </a:t>
            </a:r>
            <a:r>
              <a:rPr lang="en-US" dirty="0" err="1">
                <a:solidFill>
                  <a:srgbClr val="FF0000"/>
                </a:solidFill>
              </a:rPr>
              <a:t>põhimõttelised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puudused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jäävad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Pinnaseliigitus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ikkagi</a:t>
            </a:r>
            <a:r>
              <a:rPr lang="en-US" dirty="0">
                <a:solidFill>
                  <a:srgbClr val="FF0000"/>
                </a:solidFill>
              </a:rPr>
              <a:t> GOST-</a:t>
            </a:r>
            <a:r>
              <a:rPr lang="en-US" dirty="0" err="1">
                <a:solidFill>
                  <a:srgbClr val="FF0000"/>
                </a:solidFill>
              </a:rPr>
              <a:t>põhine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Arvutatavad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kandevõime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väärtused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ei</a:t>
            </a:r>
            <a:r>
              <a:rPr lang="en-US" dirty="0">
                <a:solidFill>
                  <a:srgbClr val="FF0000"/>
                </a:solidFill>
              </a:rPr>
              <a:t> ole </a:t>
            </a:r>
            <a:r>
              <a:rPr lang="en-US" dirty="0" err="1">
                <a:solidFill>
                  <a:srgbClr val="FF0000"/>
                </a:solidFill>
              </a:rPr>
              <a:t>mõõdetavad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põhiliselt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sellepärast</a:t>
            </a:r>
            <a:r>
              <a:rPr lang="en-US" dirty="0">
                <a:solidFill>
                  <a:srgbClr val="FF0000"/>
                </a:solidFill>
              </a:rPr>
              <a:t> et </a:t>
            </a:r>
            <a:r>
              <a:rPr lang="en-US" dirty="0" err="1">
                <a:solidFill>
                  <a:srgbClr val="FF0000"/>
                </a:solidFill>
              </a:rPr>
              <a:t>liivade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arvutusparameetrid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err="1">
                <a:solidFill>
                  <a:srgbClr val="FF0000"/>
                </a:solidFill>
              </a:rPr>
              <a:t>elastsusmoodul</a:t>
            </a:r>
            <a:r>
              <a:rPr lang="en-US" dirty="0">
                <a:solidFill>
                  <a:srgbClr val="FF0000"/>
                </a:solidFill>
              </a:rPr>
              <a:t>) on </a:t>
            </a:r>
            <a:r>
              <a:rPr lang="en-US" dirty="0" err="1">
                <a:solidFill>
                  <a:srgbClr val="FF0000"/>
                </a:solidFill>
              </a:rPr>
              <a:t>liiga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kõrged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1AB65-B0E4-A0E7-1888-5041150E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25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767B7-2542-7731-06E6-F45ACD52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katendiarvutus</a:t>
            </a:r>
            <a:r>
              <a:rPr lang="en-US" dirty="0"/>
              <a:t>, KRP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EDC70-CF57-8134-E20F-337FD4F1F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8" y="1825625"/>
            <a:ext cx="1183341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Odemarki</a:t>
            </a:r>
            <a:r>
              <a:rPr lang="en-US" dirty="0"/>
              <a:t> </a:t>
            </a:r>
            <a:r>
              <a:rPr lang="en-US" dirty="0" err="1"/>
              <a:t>valem</a:t>
            </a:r>
            <a:r>
              <a:rPr lang="en-US" dirty="0"/>
              <a:t>,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riigiteede</a:t>
            </a:r>
            <a:r>
              <a:rPr lang="en-US" dirty="0"/>
              <a:t> </a:t>
            </a:r>
            <a:r>
              <a:rPr lang="en-US" dirty="0" err="1"/>
              <a:t>reglement</a:t>
            </a:r>
            <a:r>
              <a:rPr lang="en-US" dirty="0"/>
              <a:t> (038/2018)</a:t>
            </a:r>
          </a:p>
          <a:p>
            <a:pPr lvl="1"/>
            <a:r>
              <a:rPr lang="en-US" dirty="0"/>
              <a:t>KRP = Simmo Talpas-</a:t>
            </a:r>
            <a:r>
              <a:rPr lang="en-US" dirty="0" err="1"/>
              <a:t>Taltsepp</a:t>
            </a:r>
            <a:r>
              <a:rPr lang="en-US" dirty="0"/>
              <a:t> MSc </a:t>
            </a:r>
            <a:r>
              <a:rPr lang="en-US" dirty="0" err="1"/>
              <a:t>TalTech</a:t>
            </a:r>
            <a:r>
              <a:rPr lang="en-US" dirty="0"/>
              <a:t> 2024</a:t>
            </a:r>
          </a:p>
          <a:p>
            <a:r>
              <a:rPr lang="en-US" dirty="0" err="1"/>
              <a:t>Samadel</a:t>
            </a:r>
            <a:r>
              <a:rPr lang="en-US" dirty="0"/>
              <a:t> </a:t>
            </a:r>
            <a:r>
              <a:rPr lang="en-US" dirty="0" err="1"/>
              <a:t>alustel</a:t>
            </a:r>
            <a:r>
              <a:rPr lang="en-US" dirty="0"/>
              <a:t> </a:t>
            </a:r>
            <a:r>
              <a:rPr lang="en-US" dirty="0" err="1"/>
              <a:t>InfraRYL</a:t>
            </a:r>
            <a:r>
              <a:rPr lang="en-US" dirty="0"/>
              <a:t> </a:t>
            </a:r>
            <a:r>
              <a:rPr lang="en-US" dirty="0" err="1"/>
              <a:t>kataloog</a:t>
            </a:r>
            <a:r>
              <a:rPr lang="en-US" dirty="0"/>
              <a:t> ja Espoo </a:t>
            </a:r>
            <a:r>
              <a:rPr lang="en-US" dirty="0" err="1"/>
              <a:t>kataloog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Eestis</a:t>
            </a:r>
            <a:r>
              <a:rPr lang="en-US" dirty="0"/>
              <a:t> –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kataloog</a:t>
            </a:r>
            <a:r>
              <a:rPr lang="en-US" dirty="0"/>
              <a:t> 2025, RMK </a:t>
            </a:r>
            <a:r>
              <a:rPr lang="en-US" dirty="0" err="1"/>
              <a:t>juhend</a:t>
            </a:r>
            <a:r>
              <a:rPr lang="en-US" dirty="0"/>
              <a:t>, </a:t>
            </a:r>
            <a:r>
              <a:rPr lang="en-US" dirty="0" err="1"/>
              <a:t>maaparandusteede</a:t>
            </a:r>
            <a:r>
              <a:rPr lang="en-US" dirty="0"/>
              <a:t> norm</a:t>
            </a:r>
          </a:p>
          <a:p>
            <a:r>
              <a:rPr lang="en-US" dirty="0" err="1"/>
              <a:t>Pinnaste</a:t>
            </a:r>
            <a:r>
              <a:rPr lang="en-US" dirty="0"/>
              <a:t> </a:t>
            </a:r>
            <a:r>
              <a:rPr lang="en-US" dirty="0" err="1"/>
              <a:t>liigitus</a:t>
            </a:r>
            <a:r>
              <a:rPr lang="en-US" dirty="0"/>
              <a:t> </a:t>
            </a:r>
            <a:r>
              <a:rPr lang="en-US" dirty="0" err="1"/>
              <a:t>lähedane</a:t>
            </a:r>
            <a:r>
              <a:rPr lang="en-US" dirty="0"/>
              <a:t> EVS-EN </a:t>
            </a:r>
            <a:r>
              <a:rPr lang="en-US" dirty="0" err="1"/>
              <a:t>reglementidega</a:t>
            </a:r>
            <a:endParaRPr lang="en-US" dirty="0"/>
          </a:p>
          <a:p>
            <a:pPr lvl="1"/>
            <a:r>
              <a:rPr lang="en-US" dirty="0" err="1"/>
              <a:t>Üle</a:t>
            </a:r>
            <a:r>
              <a:rPr lang="en-US" dirty="0"/>
              <a:t> </a:t>
            </a:r>
            <a:r>
              <a:rPr lang="en-US" dirty="0" err="1"/>
              <a:t>meetrine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</a:t>
            </a:r>
            <a:r>
              <a:rPr lang="en-US" dirty="0" err="1"/>
              <a:t>loetakse</a:t>
            </a:r>
            <a:r>
              <a:rPr lang="en-US" dirty="0"/>
              <a:t> </a:t>
            </a:r>
            <a:r>
              <a:rPr lang="en-US" dirty="0" err="1"/>
              <a:t>aluspinnaseks</a:t>
            </a:r>
            <a:r>
              <a:rPr lang="en-US" dirty="0"/>
              <a:t> (Eesti: 75 cm </a:t>
            </a:r>
            <a:r>
              <a:rPr lang="en-US" dirty="0" err="1"/>
              <a:t>piir</a:t>
            </a:r>
            <a:r>
              <a:rPr lang="en-US" dirty="0"/>
              <a:t>)</a:t>
            </a:r>
          </a:p>
          <a:p>
            <a:r>
              <a:rPr lang="en-US" dirty="0" err="1"/>
              <a:t>Aluseks</a:t>
            </a:r>
            <a:r>
              <a:rPr lang="en-US" dirty="0"/>
              <a:t> 20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summaarne</a:t>
            </a:r>
            <a:r>
              <a:rPr lang="en-US" dirty="0"/>
              <a:t> </a:t>
            </a:r>
            <a:r>
              <a:rPr lang="en-US" dirty="0" err="1"/>
              <a:t>koormussagedus</a:t>
            </a:r>
            <a:r>
              <a:rPr lang="en-US" dirty="0"/>
              <a:t> (KKL) </a:t>
            </a:r>
            <a:r>
              <a:rPr lang="en-US" dirty="0" err="1"/>
              <a:t>miljonit</a:t>
            </a:r>
            <a:r>
              <a:rPr lang="en-US" dirty="0"/>
              <a:t> </a:t>
            </a:r>
            <a:r>
              <a:rPr lang="en-US" dirty="0" err="1"/>
              <a:t>telge</a:t>
            </a:r>
            <a:r>
              <a:rPr lang="en-US" dirty="0"/>
              <a:t> </a:t>
            </a:r>
            <a:r>
              <a:rPr lang="en-US" dirty="0" err="1"/>
              <a:t>enamkoormatud</a:t>
            </a:r>
            <a:r>
              <a:rPr lang="en-US" dirty="0"/>
              <a:t> </a:t>
            </a:r>
            <a:r>
              <a:rPr lang="en-US" dirty="0" err="1"/>
              <a:t>sõidurajal</a:t>
            </a:r>
            <a:endParaRPr lang="en-US" dirty="0"/>
          </a:p>
          <a:p>
            <a:r>
              <a:rPr lang="en-US" dirty="0" err="1"/>
              <a:t>Kruusateede</a:t>
            </a:r>
            <a:r>
              <a:rPr lang="en-US" dirty="0"/>
              <a:t> ja </a:t>
            </a:r>
            <a:r>
              <a:rPr lang="en-US" dirty="0" err="1"/>
              <a:t>kergliikluse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</a:t>
            </a:r>
            <a:r>
              <a:rPr lang="en-US" dirty="0" err="1"/>
              <a:t>kataloogilahendused</a:t>
            </a:r>
            <a:r>
              <a:rPr lang="en-US" dirty="0"/>
              <a:t> (pole </a:t>
            </a:r>
            <a:r>
              <a:rPr lang="en-US" dirty="0" err="1"/>
              <a:t>midagi</a:t>
            </a:r>
            <a:r>
              <a:rPr lang="en-US" dirty="0"/>
              <a:t> </a:t>
            </a:r>
            <a:r>
              <a:rPr lang="en-US" dirty="0" err="1"/>
              <a:t>arvutada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Kruusateed</a:t>
            </a:r>
            <a:r>
              <a:rPr lang="en-US" dirty="0"/>
              <a:t> – 60…80 </a:t>
            </a:r>
            <a:r>
              <a:rPr lang="en-US" dirty="0" err="1"/>
              <a:t>Mpa</a:t>
            </a:r>
            <a:r>
              <a:rPr lang="en-US" dirty="0"/>
              <a:t>; </a:t>
            </a:r>
            <a:r>
              <a:rPr lang="en-US" dirty="0" err="1"/>
              <a:t>kergliiklus</a:t>
            </a:r>
            <a:r>
              <a:rPr lang="en-US" dirty="0"/>
              <a:t> 50…70 MPa</a:t>
            </a:r>
          </a:p>
          <a:p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kihtidel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mõõdetav</a:t>
            </a:r>
            <a:r>
              <a:rPr lang="en-US" dirty="0"/>
              <a:t> (</a:t>
            </a:r>
            <a:r>
              <a:rPr lang="en-US" dirty="0" err="1"/>
              <a:t>plaatkoormuskatsega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Arvutatu</a:t>
            </a:r>
            <a:r>
              <a:rPr lang="en-US" dirty="0"/>
              <a:t> Ev2 on </a:t>
            </a:r>
            <a:r>
              <a:rPr lang="en-US" dirty="0" err="1"/>
              <a:t>sihtväärtus</a:t>
            </a:r>
            <a:endParaRPr lang="en-US" dirty="0"/>
          </a:p>
          <a:p>
            <a:pPr lvl="1"/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kihtide</a:t>
            </a:r>
            <a:r>
              <a:rPr lang="en-US" dirty="0"/>
              <a:t>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– </a:t>
            </a:r>
            <a:r>
              <a:rPr lang="en-US" dirty="0" err="1"/>
              <a:t>asfaltkattel</a:t>
            </a:r>
            <a:r>
              <a:rPr lang="en-US" dirty="0"/>
              <a:t> 145 </a:t>
            </a:r>
            <a:r>
              <a:rPr lang="en-US" dirty="0" err="1"/>
              <a:t>Mpa</a:t>
            </a:r>
            <a:r>
              <a:rPr lang="en-US" dirty="0"/>
              <a:t>, alates KKL 2,0 (AKÖL 1300) 160 </a:t>
            </a:r>
            <a:r>
              <a:rPr lang="en-US" dirty="0" err="1"/>
              <a:t>Mpa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B7C22-F774-BF0D-2379-86BB82E3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14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25EC-B72C-1657-20E2-7A33EF3E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aluspinnased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TrAm</a:t>
            </a:r>
            <a:r>
              <a:rPr lang="en-US" sz="2000" dirty="0"/>
              <a:t> – </a:t>
            </a:r>
            <a:r>
              <a:rPr lang="en-US" sz="2000" dirty="0" err="1"/>
              <a:t>Soome</a:t>
            </a:r>
            <a:r>
              <a:rPr lang="en-US" sz="2000" dirty="0"/>
              <a:t> </a:t>
            </a:r>
            <a:r>
              <a:rPr lang="en-US" sz="2000" dirty="0" err="1"/>
              <a:t>juhise</a:t>
            </a:r>
            <a:r>
              <a:rPr lang="en-US" sz="2000" dirty="0"/>
              <a:t> 038/2018 </a:t>
            </a:r>
            <a:r>
              <a:rPr lang="en-US" sz="2000" dirty="0" err="1"/>
              <a:t>eestikeelne</a:t>
            </a:r>
            <a:r>
              <a:rPr lang="en-US" sz="2000" dirty="0"/>
              <a:t> </a:t>
            </a:r>
            <a:r>
              <a:rPr lang="en-US" sz="2000" dirty="0" err="1"/>
              <a:t>tõlge</a:t>
            </a:r>
            <a:r>
              <a:rPr lang="en-US" sz="20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44802-E3BF-53A0-06BE-FBDBC4373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828" y="1825625"/>
            <a:ext cx="5540972" cy="827560"/>
          </a:xfrm>
        </p:spPr>
        <p:txBody>
          <a:bodyPr/>
          <a:lstStyle/>
          <a:p>
            <a:r>
              <a:rPr lang="en-US" dirty="0" err="1"/>
              <a:t>Põhialus</a:t>
            </a:r>
            <a:r>
              <a:rPr lang="en-US" dirty="0"/>
              <a:t> – </a:t>
            </a:r>
            <a:r>
              <a:rPr lang="en-US" dirty="0" err="1"/>
              <a:t>peenosis</a:t>
            </a:r>
            <a:r>
              <a:rPr lang="en-US" dirty="0"/>
              <a:t> (&lt;0,063 mm)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48D76-7406-2CCC-8B8A-8599901AD9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28" y="1383445"/>
            <a:ext cx="4852715" cy="547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26E48-D440-B3F3-E3E5-6B54DD44A8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828" y="3643387"/>
            <a:ext cx="5639757" cy="3171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0B394-D2F4-20C0-47E6-0F0DB87BBA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2828" y="2653185"/>
            <a:ext cx="5622161" cy="10222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5E4B5-AD51-5A16-534E-5C791834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10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0E11-48EB-D987-FC12-2CA1EEDA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KRP - </a:t>
            </a:r>
            <a:r>
              <a:rPr lang="en-US" sz="2400" dirty="0"/>
              <a:t>https://t-konsult.ee/rd/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B7766-BFCC-78F9-30D9-960D1102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694" y="1690688"/>
            <a:ext cx="62689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Ükskõik</a:t>
            </a:r>
            <a:r>
              <a:rPr lang="en-US" dirty="0"/>
              <a:t> </a:t>
            </a:r>
            <a:r>
              <a:rPr lang="en-US" dirty="0" err="1"/>
              <a:t>millega</a:t>
            </a:r>
            <a:r>
              <a:rPr lang="en-US" dirty="0"/>
              <a:t> </a:t>
            </a:r>
            <a:r>
              <a:rPr lang="en-US" dirty="0" err="1"/>
              <a:t>dimensioneeritud</a:t>
            </a:r>
            <a:endParaRPr lang="en-US" dirty="0"/>
          </a:p>
          <a:p>
            <a:r>
              <a:rPr lang="en-US" dirty="0"/>
              <a:t>KRP </a:t>
            </a:r>
            <a:r>
              <a:rPr lang="en-US" dirty="0" err="1"/>
              <a:t>kontrollarvutus</a:t>
            </a:r>
            <a:r>
              <a:rPr lang="en-US" dirty="0"/>
              <a:t> </a:t>
            </a:r>
            <a:r>
              <a:rPr lang="en-US" dirty="0" err="1"/>
              <a:t>annab</a:t>
            </a:r>
            <a:r>
              <a:rPr lang="en-US" dirty="0"/>
              <a:t> Ev2 </a:t>
            </a:r>
            <a:r>
              <a:rPr lang="en-US" dirty="0" err="1"/>
              <a:t>väärtuse</a:t>
            </a:r>
            <a:r>
              <a:rPr lang="en-US" dirty="0"/>
              <a:t>, </a:t>
            </a:r>
            <a:r>
              <a:rPr lang="en-US" dirty="0" err="1"/>
              <a:t>mida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mõõta</a:t>
            </a:r>
            <a:r>
              <a:rPr lang="en-US" dirty="0"/>
              <a:t> </a:t>
            </a:r>
            <a:r>
              <a:rPr lang="en-US" dirty="0" err="1"/>
              <a:t>plaatkoormuskatsega</a:t>
            </a:r>
            <a:endParaRPr lang="en-US" dirty="0"/>
          </a:p>
          <a:p>
            <a:r>
              <a:rPr lang="en-US" dirty="0" err="1"/>
              <a:t>Arvutuste</a:t>
            </a:r>
            <a:r>
              <a:rPr lang="en-US" dirty="0"/>
              <a:t> </a:t>
            </a:r>
            <a:r>
              <a:rPr lang="en-US" dirty="0" err="1"/>
              <a:t>lähteandmed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juhenditega</a:t>
            </a:r>
            <a:endParaRPr lang="en-US" dirty="0"/>
          </a:p>
          <a:p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kihtide</a:t>
            </a:r>
            <a:r>
              <a:rPr lang="en-US" dirty="0"/>
              <a:t> </a:t>
            </a:r>
            <a:r>
              <a:rPr lang="en-US" dirty="0" err="1"/>
              <a:t>paksus</a:t>
            </a:r>
            <a:r>
              <a:rPr lang="en-US" dirty="0"/>
              <a:t> 15…30 cm</a:t>
            </a:r>
          </a:p>
          <a:p>
            <a:pPr lvl="1"/>
            <a:r>
              <a:rPr lang="en-US" dirty="0"/>
              <a:t>See on ka </a:t>
            </a:r>
            <a:r>
              <a:rPr lang="en-US" dirty="0" err="1"/>
              <a:t>tegelik</a:t>
            </a:r>
            <a:r>
              <a:rPr lang="en-US" dirty="0"/>
              <a:t> </a:t>
            </a:r>
            <a:r>
              <a:rPr lang="en-US" dirty="0" err="1"/>
              <a:t>paigalduspaksus</a:t>
            </a:r>
            <a:r>
              <a:rPr lang="en-US" dirty="0"/>
              <a:t>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paksemat</a:t>
            </a:r>
            <a:r>
              <a:rPr lang="en-US" dirty="0"/>
              <a:t> </a:t>
            </a:r>
            <a:r>
              <a:rPr lang="en-US" dirty="0" err="1"/>
              <a:t>kihti</a:t>
            </a:r>
            <a:r>
              <a:rPr lang="en-US" dirty="0"/>
              <a:t>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tihendada</a:t>
            </a:r>
            <a:endParaRPr lang="en-US" dirty="0"/>
          </a:p>
          <a:p>
            <a:r>
              <a:rPr lang="en-US" dirty="0"/>
              <a:t>Igale </a:t>
            </a:r>
            <a:r>
              <a:rPr lang="en-US" dirty="0" err="1"/>
              <a:t>kihile</a:t>
            </a:r>
            <a:r>
              <a:rPr lang="en-US" dirty="0"/>
              <a:t> </a:t>
            </a:r>
            <a:r>
              <a:rPr lang="en-US" dirty="0" err="1"/>
              <a:t>saame</a:t>
            </a:r>
            <a:r>
              <a:rPr lang="en-US" dirty="0"/>
              <a:t> </a:t>
            </a:r>
            <a:r>
              <a:rPr lang="en-US" dirty="0" err="1"/>
              <a:t>kontrollitava</a:t>
            </a:r>
            <a:r>
              <a:rPr lang="en-US" dirty="0"/>
              <a:t> </a:t>
            </a:r>
            <a:r>
              <a:rPr lang="en-US" dirty="0" err="1"/>
              <a:t>kandevõime</a:t>
            </a:r>
            <a:endParaRPr lang="en-US" dirty="0"/>
          </a:p>
          <a:p>
            <a:r>
              <a:rPr lang="en-US" dirty="0"/>
              <a:t>Lisaks </a:t>
            </a:r>
            <a:r>
              <a:rPr lang="en-US" dirty="0" err="1"/>
              <a:t>plaatkoormuskatsele</a:t>
            </a:r>
            <a:r>
              <a:rPr lang="en-US" dirty="0"/>
              <a:t> </a:t>
            </a:r>
            <a:r>
              <a:rPr lang="en-US" dirty="0" err="1"/>
              <a:t>saame</a:t>
            </a:r>
            <a:r>
              <a:rPr lang="en-US" dirty="0"/>
              <a:t> </a:t>
            </a:r>
            <a:r>
              <a:rPr lang="en-US" dirty="0" err="1"/>
              <a:t>mõõta</a:t>
            </a:r>
            <a:r>
              <a:rPr lang="en-US" dirty="0"/>
              <a:t> ka Saksa </a:t>
            </a:r>
            <a:r>
              <a:rPr lang="en-US" dirty="0" err="1"/>
              <a:t>või</a:t>
            </a:r>
            <a:r>
              <a:rPr lang="en-US" dirty="0"/>
              <a:t> Taani </a:t>
            </a:r>
            <a:r>
              <a:rPr lang="en-US" dirty="0" err="1"/>
              <a:t>kergseadmetega</a:t>
            </a:r>
            <a:r>
              <a:rPr lang="en-US" dirty="0"/>
              <a:t> (LWD),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koolkonna</a:t>
            </a:r>
            <a:r>
              <a:rPr lang="en-US" dirty="0"/>
              <a:t> </a:t>
            </a:r>
            <a:r>
              <a:rPr lang="en-US" dirty="0" err="1"/>
              <a:t>Inspectoriga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EA2E6-5E0F-DE89-4598-B54E9C544C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543" y="0"/>
            <a:ext cx="529045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91B85-2E74-F739-CCB5-912E1884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717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A2FA6-CF67-B0B9-BBD9-BCC52846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ERAPave</a:t>
            </a:r>
            <a:r>
              <a:rPr lang="en-US" dirty="0"/>
              <a:t> – </a:t>
            </a:r>
            <a:r>
              <a:rPr lang="en-US" dirty="0" err="1"/>
              <a:t>Rootsi</a:t>
            </a:r>
            <a:r>
              <a:rPr lang="en-US" dirty="0"/>
              <a:t> ja Norra </a:t>
            </a:r>
            <a:r>
              <a:rPr lang="en-US" dirty="0" err="1"/>
              <a:t>ühisprojekt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2D6DD-FA35-53B1-7DC8-DD7B5B295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9" y="1999128"/>
            <a:ext cx="11873753" cy="463027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On </a:t>
            </a:r>
            <a:r>
              <a:rPr lang="en-US" dirty="0" err="1"/>
              <a:t>tõenäoline</a:t>
            </a:r>
            <a:r>
              <a:rPr lang="en-US" dirty="0"/>
              <a:t>, et ka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liitub</a:t>
            </a:r>
            <a:r>
              <a:rPr lang="en-US" dirty="0"/>
              <a:t> </a:t>
            </a:r>
            <a:r>
              <a:rPr lang="en-US" dirty="0" err="1"/>
              <a:t>sellega</a:t>
            </a:r>
            <a:r>
              <a:rPr lang="en-US" dirty="0"/>
              <a:t> 2028</a:t>
            </a:r>
          </a:p>
          <a:p>
            <a:r>
              <a:rPr lang="en-US" dirty="0" err="1"/>
              <a:t>Aluseks</a:t>
            </a:r>
            <a:r>
              <a:rPr lang="en-US" dirty="0"/>
              <a:t> </a:t>
            </a:r>
            <a:r>
              <a:rPr lang="en-US" dirty="0" err="1"/>
              <a:t>Rootsi</a:t>
            </a:r>
            <a:r>
              <a:rPr lang="en-US" dirty="0"/>
              <a:t> PMS </a:t>
            </a:r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tarkvaralahendus</a:t>
            </a:r>
            <a:r>
              <a:rPr lang="en-US" dirty="0"/>
              <a:t> (MS Access), mis </a:t>
            </a:r>
            <a:r>
              <a:rPr lang="en-US" dirty="0" err="1"/>
              <a:t>tugineb</a:t>
            </a:r>
            <a:r>
              <a:rPr lang="en-US" dirty="0"/>
              <a:t> Shelli </a:t>
            </a:r>
            <a:r>
              <a:rPr lang="en-US" dirty="0" err="1"/>
              <a:t>algoritmidel</a:t>
            </a:r>
            <a:r>
              <a:rPr lang="en-US" dirty="0"/>
              <a:t> BISAR</a:t>
            </a:r>
          </a:p>
          <a:p>
            <a:r>
              <a:rPr lang="en-US" dirty="0" err="1"/>
              <a:t>Kataloogilahendus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500,000 </a:t>
            </a:r>
            <a:r>
              <a:rPr lang="en-US" dirty="0" err="1"/>
              <a:t>normtelge</a:t>
            </a:r>
            <a:r>
              <a:rPr lang="en-US" dirty="0"/>
              <a:t> 20 </a:t>
            </a:r>
            <a:r>
              <a:rPr lang="en-US" dirty="0" err="1"/>
              <a:t>aastaga</a:t>
            </a:r>
            <a:endParaRPr lang="en-US" dirty="0"/>
          </a:p>
          <a:p>
            <a:r>
              <a:rPr lang="en-US" dirty="0" err="1"/>
              <a:t>Riik</a:t>
            </a:r>
            <a:r>
              <a:rPr lang="en-US" dirty="0"/>
              <a:t> </a:t>
            </a:r>
            <a:r>
              <a:rPr lang="en-US" dirty="0" err="1"/>
              <a:t>jagatud</a:t>
            </a:r>
            <a:r>
              <a:rPr lang="en-US" dirty="0"/>
              <a:t> </a:t>
            </a:r>
            <a:r>
              <a:rPr lang="en-US" dirty="0" err="1"/>
              <a:t>kliimatsoonideks</a:t>
            </a:r>
            <a:r>
              <a:rPr lang="en-US" dirty="0"/>
              <a:t> (</a:t>
            </a:r>
            <a:r>
              <a:rPr lang="en-US" dirty="0" err="1"/>
              <a:t>Rootsi</a:t>
            </a:r>
            <a:r>
              <a:rPr lang="en-US" dirty="0"/>
              <a:t>: 5 </a:t>
            </a:r>
            <a:r>
              <a:rPr lang="en-US" dirty="0" err="1"/>
              <a:t>tsooni</a:t>
            </a:r>
            <a:r>
              <a:rPr lang="en-US" dirty="0"/>
              <a:t>)</a:t>
            </a:r>
          </a:p>
          <a:p>
            <a:r>
              <a:rPr lang="en-US" dirty="0"/>
              <a:t>Aasta </a:t>
            </a:r>
            <a:r>
              <a:rPr lang="en-US" dirty="0" err="1"/>
              <a:t>jagatud</a:t>
            </a:r>
            <a:r>
              <a:rPr lang="en-US" dirty="0"/>
              <a:t> </a:t>
            </a:r>
            <a:r>
              <a:rPr lang="en-US" dirty="0" err="1"/>
              <a:t>kuueks</a:t>
            </a:r>
            <a:r>
              <a:rPr lang="en-US" dirty="0"/>
              <a:t> </a:t>
            </a:r>
            <a:r>
              <a:rPr lang="en-US" dirty="0" err="1"/>
              <a:t>aastaajaks</a:t>
            </a:r>
            <a:endParaRPr lang="en-US" dirty="0"/>
          </a:p>
          <a:p>
            <a:pPr lvl="1"/>
            <a:r>
              <a:rPr lang="en-US" dirty="0" err="1"/>
              <a:t>igas</a:t>
            </a:r>
            <a:r>
              <a:rPr lang="en-US" dirty="0"/>
              <a:t> </a:t>
            </a:r>
            <a:r>
              <a:rPr lang="en-US" dirty="0" err="1"/>
              <a:t>kliimatsoonis</a:t>
            </a:r>
            <a:r>
              <a:rPr lang="en-US" dirty="0"/>
              <a:t> </a:t>
            </a:r>
            <a:r>
              <a:rPr lang="en-US" dirty="0" err="1"/>
              <a:t>aastaaja</a:t>
            </a:r>
            <a:r>
              <a:rPr lang="en-US" dirty="0"/>
              <a:t> </a:t>
            </a:r>
            <a:r>
              <a:rPr lang="en-US" dirty="0" err="1"/>
              <a:t>pikkus</a:t>
            </a:r>
            <a:r>
              <a:rPr lang="en-US" dirty="0"/>
              <a:t> ja </a:t>
            </a:r>
            <a:r>
              <a:rPr lang="en-US" dirty="0" err="1"/>
              <a:t>keskmine</a:t>
            </a:r>
            <a:r>
              <a:rPr lang="en-US" dirty="0"/>
              <a:t>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omadused</a:t>
            </a:r>
            <a:r>
              <a:rPr lang="en-US" dirty="0"/>
              <a:t> </a:t>
            </a:r>
            <a:r>
              <a:rPr lang="en-US" dirty="0" err="1"/>
              <a:t>aastaajale</a:t>
            </a:r>
            <a:endParaRPr lang="en-US" dirty="0"/>
          </a:p>
          <a:p>
            <a:r>
              <a:rPr lang="en-US" dirty="0" err="1"/>
              <a:t>Rootsis</a:t>
            </a:r>
            <a:r>
              <a:rPr lang="en-US" dirty="0"/>
              <a:t> ca 200 </a:t>
            </a:r>
            <a:r>
              <a:rPr lang="en-US" dirty="0" err="1"/>
              <a:t>ilmavaatluspunkti</a:t>
            </a:r>
            <a:r>
              <a:rPr lang="en-US" dirty="0"/>
              <a:t>, </a:t>
            </a:r>
            <a:r>
              <a:rPr lang="en-US" dirty="0" err="1"/>
              <a:t>külmakerke</a:t>
            </a:r>
            <a:r>
              <a:rPr lang="en-US" dirty="0"/>
              <a:t> </a:t>
            </a:r>
            <a:r>
              <a:rPr lang="en-US" dirty="0" err="1"/>
              <a:t>arvutuste</a:t>
            </a:r>
            <a:r>
              <a:rPr lang="en-US" dirty="0"/>
              <a:t> </a:t>
            </a:r>
            <a:r>
              <a:rPr lang="en-US" dirty="0" err="1"/>
              <a:t>aluseks</a:t>
            </a:r>
            <a:r>
              <a:rPr lang="en-US" dirty="0"/>
              <a:t> </a:t>
            </a:r>
            <a:r>
              <a:rPr lang="en-US" dirty="0" err="1"/>
              <a:t>võetakse</a:t>
            </a:r>
            <a:r>
              <a:rPr lang="en-US" dirty="0"/>
              <a:t> 40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aegrida</a:t>
            </a:r>
            <a:r>
              <a:rPr lang="en-US" dirty="0"/>
              <a:t> </a:t>
            </a:r>
            <a:r>
              <a:rPr lang="en-US" dirty="0" err="1"/>
              <a:t>lähimast</a:t>
            </a:r>
            <a:r>
              <a:rPr lang="en-US" dirty="0"/>
              <a:t> </a:t>
            </a:r>
            <a:r>
              <a:rPr lang="en-US" dirty="0" err="1"/>
              <a:t>vaatluspunktist</a:t>
            </a:r>
            <a:endParaRPr lang="en-US" dirty="0"/>
          </a:p>
          <a:p>
            <a:pPr lvl="1"/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muudab</a:t>
            </a:r>
            <a:r>
              <a:rPr lang="en-US" dirty="0"/>
              <a:t> “</a:t>
            </a:r>
            <a:r>
              <a:rPr lang="en-US" dirty="0" err="1"/>
              <a:t>kliimasoojenemine</a:t>
            </a:r>
            <a:r>
              <a:rPr lang="en-US" dirty="0"/>
              <a:t>” </a:t>
            </a:r>
            <a:r>
              <a:rPr lang="en-US" dirty="0" err="1"/>
              <a:t>projekteerimise</a:t>
            </a:r>
            <a:r>
              <a:rPr lang="en-US" dirty="0"/>
              <a:t> </a:t>
            </a:r>
            <a:r>
              <a:rPr lang="en-US" dirty="0" err="1"/>
              <a:t>aluseid</a:t>
            </a:r>
            <a:r>
              <a:rPr lang="en-US" dirty="0"/>
              <a:t>?</a:t>
            </a:r>
          </a:p>
          <a:p>
            <a:r>
              <a:rPr lang="en-US" dirty="0" err="1"/>
              <a:t>Projekteerija</a:t>
            </a:r>
            <a:r>
              <a:rPr lang="en-US" dirty="0"/>
              <a:t> </a:t>
            </a:r>
            <a:r>
              <a:rPr lang="en-US" dirty="0" err="1"/>
              <a:t>valib</a:t>
            </a:r>
            <a:r>
              <a:rPr lang="en-US" dirty="0"/>
              <a:t> </a:t>
            </a:r>
            <a:r>
              <a:rPr lang="en-US" dirty="0" err="1"/>
              <a:t>põhimaterjalid</a:t>
            </a:r>
            <a:r>
              <a:rPr lang="en-US" dirty="0"/>
              <a:t>, </a:t>
            </a:r>
            <a:r>
              <a:rPr lang="en-US" dirty="0" err="1"/>
              <a:t>süsteem</a:t>
            </a:r>
            <a:r>
              <a:rPr lang="en-US" dirty="0"/>
              <a:t> </a:t>
            </a:r>
            <a:r>
              <a:rPr lang="en-US" dirty="0" err="1"/>
              <a:t>dimensioneerib</a:t>
            </a:r>
            <a:r>
              <a:rPr lang="en-US" dirty="0"/>
              <a:t> </a:t>
            </a:r>
            <a:r>
              <a:rPr lang="en-US" dirty="0" err="1"/>
              <a:t>kihid</a:t>
            </a:r>
            <a:endParaRPr lang="en-US" dirty="0"/>
          </a:p>
          <a:p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alus </a:t>
            </a:r>
            <a:r>
              <a:rPr lang="en-US" sz="2200" dirty="0"/>
              <a:t>(</a:t>
            </a:r>
            <a:r>
              <a:rPr lang="en-US" sz="2200" dirty="0" err="1"/>
              <a:t>purustatud</a:t>
            </a:r>
            <a:r>
              <a:rPr lang="en-US" sz="2200" dirty="0"/>
              <a:t> </a:t>
            </a:r>
            <a:r>
              <a:rPr lang="en-US" sz="2200" dirty="0" err="1"/>
              <a:t>kaljupinnas+killustik</a:t>
            </a:r>
            <a:r>
              <a:rPr lang="en-US" sz="2200" dirty="0"/>
              <a:t>) </a:t>
            </a:r>
            <a:r>
              <a:rPr lang="en-US" dirty="0"/>
              <a:t>42+8 cm </a:t>
            </a:r>
            <a:r>
              <a:rPr lang="en-US" dirty="0" err="1"/>
              <a:t>kõigil</a:t>
            </a:r>
            <a:r>
              <a:rPr lang="en-US" dirty="0"/>
              <a:t> </a:t>
            </a:r>
            <a:r>
              <a:rPr lang="en-US" dirty="0" err="1"/>
              <a:t>koormustel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alus </a:t>
            </a:r>
            <a:r>
              <a:rPr lang="en-US" sz="2200" dirty="0"/>
              <a:t>(</a:t>
            </a:r>
            <a:r>
              <a:rPr lang="en-US" sz="2200" dirty="0" err="1"/>
              <a:t>stabi</a:t>
            </a:r>
            <a:r>
              <a:rPr lang="en-US" sz="2200" dirty="0"/>
              <a:t>+ </a:t>
            </a:r>
            <a:r>
              <a:rPr lang="en-US" sz="2200" dirty="0" err="1"/>
              <a:t>killustik</a:t>
            </a:r>
            <a:r>
              <a:rPr lang="en-US" sz="2200" dirty="0"/>
              <a:t>)</a:t>
            </a:r>
            <a:r>
              <a:rPr lang="en-US" dirty="0"/>
              <a:t> 22+8 cm</a:t>
            </a:r>
          </a:p>
          <a:p>
            <a:r>
              <a:rPr lang="en-US" dirty="0"/>
              <a:t>KUID – </a:t>
            </a:r>
            <a:r>
              <a:rPr lang="en-US" dirty="0" err="1"/>
              <a:t>süsteem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paku</a:t>
            </a:r>
            <a:r>
              <a:rPr lang="en-US" dirty="0"/>
              <a:t> </a:t>
            </a:r>
            <a:r>
              <a:rPr lang="en-US" dirty="0" err="1"/>
              <a:t>otseselt</a:t>
            </a:r>
            <a:r>
              <a:rPr lang="en-US" dirty="0"/>
              <a:t> </a:t>
            </a:r>
            <a:r>
              <a:rPr lang="en-US" dirty="0" err="1"/>
              <a:t>mõõdetavaid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väärtusi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KRP </a:t>
            </a:r>
            <a:r>
              <a:rPr lang="en-US" dirty="0" err="1"/>
              <a:t>tuumik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olla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ehitusprotsessis</a:t>
            </a:r>
            <a:r>
              <a:rPr lang="en-US" dirty="0"/>
              <a:t> </a:t>
            </a:r>
            <a:r>
              <a:rPr lang="en-US" dirty="0" err="1"/>
              <a:t>mõõdetavate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</a:t>
            </a:r>
            <a:r>
              <a:rPr lang="en-US" dirty="0" err="1"/>
              <a:t>leidmiseks</a:t>
            </a:r>
            <a:endParaRPr lang="en-US" dirty="0"/>
          </a:p>
          <a:p>
            <a:r>
              <a:rPr lang="en-US" dirty="0"/>
              <a:t>Eelis – </a:t>
            </a:r>
            <a:r>
              <a:rPr lang="en-US" dirty="0" err="1"/>
              <a:t>mudelid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omaduste</a:t>
            </a:r>
            <a:r>
              <a:rPr lang="en-US" dirty="0"/>
              <a:t> </a:t>
            </a:r>
            <a:r>
              <a:rPr lang="en-US" dirty="0" err="1"/>
              <a:t>muutumisel</a:t>
            </a:r>
            <a:r>
              <a:rPr lang="en-US" dirty="0"/>
              <a:t> </a:t>
            </a:r>
            <a:r>
              <a:rPr lang="en-US" dirty="0" err="1"/>
              <a:t>ajas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emissioonide</a:t>
            </a:r>
            <a:r>
              <a:rPr lang="en-US" dirty="0"/>
              <a:t> </a:t>
            </a:r>
            <a:r>
              <a:rPr lang="en-US" dirty="0" err="1"/>
              <a:t>arvutusteks</a:t>
            </a:r>
            <a:r>
              <a:rPr lang="en-US" dirty="0"/>
              <a:t> (</a:t>
            </a:r>
            <a:r>
              <a:rPr lang="en-US" dirty="0" err="1"/>
              <a:t>poleks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jalgrattaid</a:t>
            </a:r>
            <a:r>
              <a:rPr lang="en-US" dirty="0"/>
              <a:t> </a:t>
            </a:r>
            <a:r>
              <a:rPr lang="en-US" dirty="0" err="1"/>
              <a:t>leiutada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4597C-BF22-1618-7450-BF430DAA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7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E69AC6-1391-C75C-7403-814F2CDB3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Kutsestandard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F6436-C186-78F5-E2F3-844C33E85B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612" y="0"/>
            <a:ext cx="881038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DA7E2-20BD-9EDC-636C-9AEB31100CDD}"/>
              </a:ext>
            </a:extLst>
          </p:cNvPr>
          <p:cNvSpPr txBox="1"/>
          <p:nvPr/>
        </p:nvSpPr>
        <p:spPr>
          <a:xfrm>
            <a:off x="1102794" y="5743719"/>
            <a:ext cx="2278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Teedeinseneride</a:t>
            </a:r>
            <a:r>
              <a:rPr lang="en-US" dirty="0"/>
              <a:t> </a:t>
            </a:r>
          </a:p>
          <a:p>
            <a:r>
              <a:rPr lang="en-US" dirty="0" err="1"/>
              <a:t>kutsestandardid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956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6CB3-DFC6-299E-4C42-0DD1A3E9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kataloog</a:t>
            </a:r>
            <a:r>
              <a:rPr lang="en-US" dirty="0"/>
              <a:t>, </a:t>
            </a:r>
            <a:r>
              <a:rPr lang="en-US" dirty="0" err="1"/>
              <a:t>InfraRYL</a:t>
            </a:r>
            <a:r>
              <a:rPr lang="en-US" dirty="0"/>
              <a:t> ja Espoo </a:t>
            </a:r>
            <a:r>
              <a:rPr lang="en-US" dirty="0" err="1"/>
              <a:t>kataloog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51729-5889-6F14-4424-8D3BEA6C5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5493" y="1586753"/>
            <a:ext cx="4123766" cy="5230905"/>
          </a:xfrm>
        </p:spPr>
        <p:txBody>
          <a:bodyPr>
            <a:normAutofit fontScale="55000" lnSpcReduction="20000"/>
          </a:bodyPr>
          <a:lstStyle/>
          <a:p>
            <a:r>
              <a:rPr lang="fi-FI" sz="2300" dirty="0">
                <a:hlinkClick r:id="rId2"/>
              </a:rPr>
              <a:t>TallinnaLV_05082025_m35_lisa.pdf</a:t>
            </a:r>
            <a:endParaRPr lang="en-US" sz="2300" dirty="0"/>
          </a:p>
          <a:p>
            <a:r>
              <a:rPr lang="en-US" dirty="0"/>
              <a:t>Ei ole </a:t>
            </a:r>
            <a:r>
              <a:rPr lang="en-US" dirty="0" err="1"/>
              <a:t>üheselt</a:t>
            </a:r>
            <a:r>
              <a:rPr lang="en-US" dirty="0"/>
              <a:t> </a:t>
            </a:r>
            <a:r>
              <a:rPr lang="en-US" dirty="0" err="1"/>
              <a:t>kasutatav</a:t>
            </a:r>
            <a:r>
              <a:rPr lang="en-US" dirty="0"/>
              <a:t> </a:t>
            </a:r>
            <a:r>
              <a:rPr lang="en-US" dirty="0" err="1"/>
              <a:t>mujal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arvesta</a:t>
            </a:r>
            <a:r>
              <a:rPr lang="en-US" dirty="0"/>
              <a:t> </a:t>
            </a:r>
            <a:r>
              <a:rPr lang="en-US" dirty="0" err="1"/>
              <a:t>erinevaid</a:t>
            </a:r>
            <a:r>
              <a:rPr lang="en-US" dirty="0"/>
              <a:t> </a:t>
            </a:r>
            <a:r>
              <a:rPr lang="en-US" dirty="0" err="1"/>
              <a:t>aluspinnaseid</a:t>
            </a:r>
            <a:endParaRPr lang="en-US" dirty="0"/>
          </a:p>
          <a:p>
            <a:r>
              <a:rPr lang="en-US" dirty="0" err="1"/>
              <a:t>Viis</a:t>
            </a:r>
            <a:r>
              <a:rPr lang="en-US" dirty="0"/>
              <a:t> </a:t>
            </a:r>
            <a:r>
              <a:rPr lang="en-US" dirty="0" err="1"/>
              <a:t>tänavaklassi</a:t>
            </a:r>
            <a:r>
              <a:rPr lang="en-US" dirty="0"/>
              <a:t> + </a:t>
            </a:r>
            <a:r>
              <a:rPr lang="en-US" dirty="0" err="1"/>
              <a:t>kergliiklusteed</a:t>
            </a:r>
            <a:endParaRPr lang="en-US" dirty="0"/>
          </a:p>
          <a:p>
            <a:r>
              <a:rPr lang="en-US" dirty="0"/>
              <a:t>Igale </a:t>
            </a:r>
            <a:r>
              <a:rPr lang="en-US" dirty="0" err="1"/>
              <a:t>koormusklassile</a:t>
            </a:r>
            <a:r>
              <a:rPr lang="en-US" dirty="0"/>
              <a:t> </a:t>
            </a:r>
            <a:r>
              <a:rPr lang="en-US" dirty="0" err="1"/>
              <a:t>mitu</a:t>
            </a:r>
            <a:r>
              <a:rPr lang="en-US" dirty="0"/>
              <a:t> </a:t>
            </a:r>
            <a:r>
              <a:rPr lang="en-US" dirty="0" err="1"/>
              <a:t>erinevat</a:t>
            </a:r>
            <a:r>
              <a:rPr lang="en-US" dirty="0"/>
              <a:t> </a:t>
            </a:r>
            <a:r>
              <a:rPr lang="en-US" dirty="0" err="1"/>
              <a:t>võimalikku</a:t>
            </a:r>
            <a:r>
              <a:rPr lang="en-US" dirty="0"/>
              <a:t> </a:t>
            </a:r>
            <a:r>
              <a:rPr lang="en-US" dirty="0" err="1"/>
              <a:t>katendit</a:t>
            </a:r>
            <a:endParaRPr lang="en-US" dirty="0"/>
          </a:p>
          <a:p>
            <a:r>
              <a:rPr lang="en-US" dirty="0"/>
              <a:t>Liival ja </a:t>
            </a:r>
            <a:r>
              <a:rPr lang="en-US" dirty="0" err="1"/>
              <a:t>killustikul</a:t>
            </a:r>
            <a:r>
              <a:rPr lang="en-US" dirty="0"/>
              <a:t> </a:t>
            </a:r>
            <a:r>
              <a:rPr lang="en-US" dirty="0" err="1"/>
              <a:t>mõõdetavad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numbrid</a:t>
            </a:r>
            <a:endParaRPr lang="en-US" dirty="0"/>
          </a:p>
          <a:p>
            <a:pPr lvl="1"/>
            <a:r>
              <a:rPr lang="en-US" dirty="0" err="1"/>
              <a:t>Plaatkoormuskatse</a:t>
            </a:r>
            <a:r>
              <a:rPr lang="en-US" dirty="0"/>
              <a:t> ja </a:t>
            </a:r>
            <a:r>
              <a:rPr lang="en-US" dirty="0" err="1"/>
              <a:t>sellega</a:t>
            </a:r>
            <a:r>
              <a:rPr lang="en-US" dirty="0"/>
              <a:t> </a:t>
            </a:r>
            <a:r>
              <a:rPr lang="en-US" dirty="0" err="1"/>
              <a:t>võrreldud</a:t>
            </a:r>
            <a:r>
              <a:rPr lang="en-US" dirty="0"/>
              <a:t> </a:t>
            </a:r>
            <a:r>
              <a:rPr lang="en-US" dirty="0" err="1"/>
              <a:t>seadmetega</a:t>
            </a:r>
            <a:endParaRPr lang="en-US" dirty="0"/>
          </a:p>
          <a:p>
            <a:r>
              <a:rPr lang="en-US" dirty="0" err="1"/>
              <a:t>Veidi</a:t>
            </a:r>
            <a:r>
              <a:rPr lang="en-US" dirty="0"/>
              <a:t> </a:t>
            </a:r>
            <a:r>
              <a:rPr lang="en-US" dirty="0" err="1"/>
              <a:t>vananenud</a:t>
            </a:r>
            <a:r>
              <a:rPr lang="en-US" dirty="0"/>
              <a:t> (2018 </a:t>
            </a:r>
            <a:r>
              <a:rPr lang="en-US" dirty="0" err="1"/>
              <a:t>teadmistel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Koormusklassi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valida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raskeliiklus</a:t>
            </a:r>
            <a:r>
              <a:rPr lang="en-US" dirty="0"/>
              <a:t> on </a:t>
            </a:r>
            <a:r>
              <a:rPr lang="en-US" dirty="0" err="1"/>
              <a:t>oluliselt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keskmisest</a:t>
            </a:r>
            <a:endParaRPr lang="en-US" dirty="0"/>
          </a:p>
          <a:p>
            <a:r>
              <a:rPr lang="en-US" dirty="0" err="1"/>
              <a:t>Detailne</a:t>
            </a:r>
            <a:r>
              <a:rPr lang="en-US" dirty="0"/>
              <a:t> </a:t>
            </a:r>
            <a:r>
              <a:rPr lang="en-US" dirty="0" err="1"/>
              <a:t>lahend</a:t>
            </a:r>
            <a:r>
              <a:rPr lang="en-US" dirty="0"/>
              <a:t> </a:t>
            </a:r>
            <a:r>
              <a:rPr lang="en-US" dirty="0" err="1"/>
              <a:t>puudub</a:t>
            </a:r>
            <a:r>
              <a:rPr lang="en-US" dirty="0"/>
              <a:t> </a:t>
            </a:r>
            <a:r>
              <a:rPr lang="en-US" dirty="0" err="1"/>
              <a:t>sillutiskatendil</a:t>
            </a:r>
            <a:endParaRPr lang="en-US" dirty="0"/>
          </a:p>
          <a:p>
            <a:pPr lvl="1"/>
            <a:r>
              <a:rPr lang="en-US" dirty="0" err="1"/>
              <a:t>arvestatud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munakivi</a:t>
            </a:r>
            <a:r>
              <a:rPr lang="en-US" dirty="0"/>
              <a:t> ja </a:t>
            </a:r>
            <a:r>
              <a:rPr lang="en-US" dirty="0" err="1"/>
              <a:t>klompkivisillutisega</a:t>
            </a:r>
            <a:endParaRPr lang="en-US" dirty="0"/>
          </a:p>
          <a:p>
            <a:r>
              <a:rPr lang="en-US" dirty="0" err="1"/>
              <a:t>Puudub</a:t>
            </a:r>
            <a:r>
              <a:rPr lang="en-US" dirty="0"/>
              <a:t> </a:t>
            </a:r>
            <a:r>
              <a:rPr lang="en-US" dirty="0" err="1"/>
              <a:t>skeem</a:t>
            </a:r>
            <a:r>
              <a:rPr lang="en-US" dirty="0"/>
              <a:t>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toimetada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mõõdetav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väärtus</a:t>
            </a:r>
            <a:r>
              <a:rPr lang="en-US" dirty="0"/>
              <a:t> on </a:t>
            </a:r>
            <a:r>
              <a:rPr lang="en-US" dirty="0" err="1"/>
              <a:t>madalam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on </a:t>
            </a:r>
            <a:r>
              <a:rPr lang="en-US" dirty="0" err="1"/>
              <a:t>vajalik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saavutatud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liivakihi</a:t>
            </a:r>
            <a:r>
              <a:rPr lang="en-US" dirty="0"/>
              <a:t> </a:t>
            </a:r>
            <a:r>
              <a:rPr lang="en-US" dirty="0" err="1"/>
              <a:t>jaoks</a:t>
            </a:r>
            <a:r>
              <a:rPr lang="en-US" dirty="0"/>
              <a:t> </a:t>
            </a:r>
            <a:r>
              <a:rPr lang="en-US" dirty="0" err="1"/>
              <a:t>vajalikku</a:t>
            </a:r>
            <a:r>
              <a:rPr lang="en-US" dirty="0"/>
              <a:t> </a:t>
            </a:r>
            <a:r>
              <a:rPr lang="en-US" dirty="0" err="1"/>
              <a:t>süvistamist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2F557-F719-875A-D859-5CB4C7591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0" y="1825625"/>
            <a:ext cx="7746490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F8700-B42E-2A74-20E6-B1D1381A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41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0EDB-0EDD-5155-20A1-C7C7F934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Koormusklassi</a:t>
            </a:r>
            <a:r>
              <a:rPr lang="en-US" dirty="0"/>
              <a:t> </a:t>
            </a:r>
            <a:r>
              <a:rPr lang="en-US" dirty="0" err="1"/>
              <a:t>valik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A8FD7-81EC-5514-45BA-E9E86FFF5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11425518" cy="4351338"/>
          </a:xfrm>
        </p:spPr>
        <p:txBody>
          <a:bodyPr/>
          <a:lstStyle/>
          <a:p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kodulehel</a:t>
            </a:r>
            <a:r>
              <a:rPr lang="en-US" dirty="0"/>
              <a:t> (</a:t>
            </a:r>
            <a:r>
              <a:rPr lang="en-US" dirty="0" err="1"/>
              <a:t>KeKo</a:t>
            </a:r>
            <a:r>
              <a:rPr lang="en-US" dirty="0"/>
              <a:t>) on </a:t>
            </a:r>
            <a:r>
              <a:rPr lang="en-US" dirty="0" err="1"/>
              <a:t>tänavate</a:t>
            </a:r>
            <a:r>
              <a:rPr lang="en-US" dirty="0"/>
              <a:t> </a:t>
            </a:r>
            <a:r>
              <a:rPr lang="en-US" dirty="0" err="1"/>
              <a:t>liiklussageduste</a:t>
            </a:r>
            <a:r>
              <a:rPr lang="en-US" dirty="0"/>
              <a:t> </a:t>
            </a:r>
            <a:r>
              <a:rPr lang="en-US" dirty="0" err="1"/>
              <a:t>kaart</a:t>
            </a:r>
            <a:endParaRPr lang="en-US" dirty="0"/>
          </a:p>
          <a:p>
            <a:pPr lvl="1"/>
            <a:r>
              <a:rPr lang="en-US" dirty="0" err="1"/>
              <a:t>Kaardil</a:t>
            </a:r>
            <a:r>
              <a:rPr lang="en-US" dirty="0"/>
              <a:t> ÕTT (</a:t>
            </a:r>
            <a:r>
              <a:rPr lang="en-US" dirty="0" err="1"/>
              <a:t>õhtuse</a:t>
            </a:r>
            <a:r>
              <a:rPr lang="en-US" dirty="0"/>
              <a:t> </a:t>
            </a:r>
            <a:r>
              <a:rPr lang="en-US" dirty="0" err="1"/>
              <a:t>tipptunni</a:t>
            </a:r>
            <a:r>
              <a:rPr lang="en-US" dirty="0"/>
              <a:t>) </a:t>
            </a:r>
            <a:r>
              <a:rPr lang="en-US" dirty="0" err="1"/>
              <a:t>sagedused</a:t>
            </a:r>
            <a:r>
              <a:rPr lang="en-US" dirty="0"/>
              <a:t> </a:t>
            </a:r>
            <a:r>
              <a:rPr lang="en-US" dirty="0" err="1"/>
              <a:t>igas</a:t>
            </a:r>
            <a:r>
              <a:rPr lang="en-US" dirty="0"/>
              <a:t> </a:t>
            </a:r>
            <a:r>
              <a:rPr lang="en-US" dirty="0" err="1"/>
              <a:t>suunas</a:t>
            </a:r>
            <a:r>
              <a:rPr lang="en-US" dirty="0"/>
              <a:t> (</a:t>
            </a:r>
            <a:r>
              <a:rPr lang="en-US" dirty="0" err="1">
                <a:highlight>
                  <a:srgbClr val="FFFF00"/>
                </a:highlight>
              </a:rPr>
              <a:t>küll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vaid</a:t>
            </a:r>
            <a:r>
              <a:rPr lang="en-US" dirty="0">
                <a:highlight>
                  <a:srgbClr val="FFFF00"/>
                </a:highlight>
              </a:rPr>
              <a:t> 2016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Vaja on </a:t>
            </a:r>
            <a:r>
              <a:rPr lang="en-US" dirty="0" err="1"/>
              <a:t>tellida</a:t>
            </a:r>
            <a:r>
              <a:rPr lang="en-US" dirty="0"/>
              <a:t> </a:t>
            </a:r>
            <a:r>
              <a:rPr lang="en-US" dirty="0" err="1"/>
              <a:t>uus</a:t>
            </a:r>
            <a:r>
              <a:rPr lang="en-US" dirty="0"/>
              <a:t> </a:t>
            </a:r>
            <a:r>
              <a:rPr lang="en-US" dirty="0" err="1"/>
              <a:t>mudeli</a:t>
            </a:r>
            <a:r>
              <a:rPr lang="en-US" dirty="0"/>
              <a:t> </a:t>
            </a:r>
            <a:r>
              <a:rPr lang="en-US" dirty="0" err="1"/>
              <a:t>väljavõte</a:t>
            </a:r>
            <a:r>
              <a:rPr lang="en-US" dirty="0"/>
              <a:t>, mis </a:t>
            </a:r>
            <a:r>
              <a:rPr lang="en-US" dirty="0" err="1"/>
              <a:t>kataks</a:t>
            </a:r>
            <a:r>
              <a:rPr lang="en-US" dirty="0"/>
              <a:t> 15…20 </a:t>
            </a:r>
            <a:r>
              <a:rPr lang="en-US" dirty="0" err="1"/>
              <a:t>aastat</a:t>
            </a:r>
            <a:r>
              <a:rPr lang="en-US" dirty="0"/>
              <a:t> </a:t>
            </a:r>
            <a:r>
              <a:rPr lang="en-US" dirty="0" err="1"/>
              <a:t>tulevikku</a:t>
            </a:r>
            <a:r>
              <a:rPr lang="en-US" dirty="0"/>
              <a:t> – 2050?</a:t>
            </a:r>
          </a:p>
          <a:p>
            <a:pPr lvl="1"/>
            <a:r>
              <a:rPr lang="en-US" dirty="0" err="1"/>
              <a:t>Üldiselt</a:t>
            </a:r>
            <a:r>
              <a:rPr lang="en-US" dirty="0"/>
              <a:t> – ÕTT on </a:t>
            </a:r>
            <a:r>
              <a:rPr lang="en-US" dirty="0" err="1"/>
              <a:t>kümnendik</a:t>
            </a:r>
            <a:r>
              <a:rPr lang="en-US" dirty="0"/>
              <a:t> </a:t>
            </a:r>
            <a:r>
              <a:rPr lang="en-US" dirty="0" err="1"/>
              <a:t>AKÖL’i</a:t>
            </a:r>
            <a:r>
              <a:rPr lang="en-US" dirty="0"/>
              <a:t> (</a:t>
            </a:r>
            <a:r>
              <a:rPr lang="en-US" dirty="0" err="1"/>
              <a:t>aastakeskmist</a:t>
            </a:r>
            <a:r>
              <a:rPr lang="en-US" dirty="0"/>
              <a:t> </a:t>
            </a:r>
            <a:r>
              <a:rPr lang="en-US" dirty="0" err="1"/>
              <a:t>ööpäevast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AKÖL on </a:t>
            </a:r>
            <a:r>
              <a:rPr lang="en-US" dirty="0" err="1"/>
              <a:t>mõlemad</a:t>
            </a:r>
            <a:r>
              <a:rPr lang="en-US" dirty="0"/>
              <a:t> </a:t>
            </a:r>
            <a:r>
              <a:rPr lang="en-US" dirty="0" err="1"/>
              <a:t>suunad</a:t>
            </a:r>
            <a:r>
              <a:rPr lang="en-US" dirty="0"/>
              <a:t> </a:t>
            </a:r>
            <a:r>
              <a:rPr lang="en-US" dirty="0" err="1"/>
              <a:t>kokku</a:t>
            </a:r>
            <a:r>
              <a:rPr lang="en-US" dirty="0"/>
              <a:t>)</a:t>
            </a:r>
          </a:p>
          <a:p>
            <a:r>
              <a:rPr lang="en-US" dirty="0" err="1"/>
              <a:t>Arvestame</a:t>
            </a:r>
            <a:r>
              <a:rPr lang="en-US" dirty="0"/>
              <a:t> </a:t>
            </a:r>
            <a:r>
              <a:rPr lang="en-US" dirty="0" err="1"/>
              <a:t>liiklusprognoosiga</a:t>
            </a:r>
            <a:r>
              <a:rPr lang="en-US" dirty="0"/>
              <a:t> ca 15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pärast</a:t>
            </a:r>
            <a:r>
              <a:rPr lang="en-US" dirty="0"/>
              <a:t> (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eeldatav</a:t>
            </a:r>
            <a:r>
              <a:rPr lang="en-US" dirty="0"/>
              <a:t> </a:t>
            </a:r>
            <a:r>
              <a:rPr lang="en-US" dirty="0" err="1"/>
              <a:t>kasutu</a:t>
            </a:r>
            <a:r>
              <a:rPr lang="en-US" dirty="0"/>
              <a:t> </a:t>
            </a:r>
            <a:r>
              <a:rPr lang="en-US" dirty="0" err="1"/>
              <a:t>siga</a:t>
            </a:r>
            <a:r>
              <a:rPr lang="en-US" dirty="0"/>
              <a:t> </a:t>
            </a:r>
            <a:r>
              <a:rPr lang="en-US" dirty="0" err="1"/>
              <a:t>Tallinnas</a:t>
            </a:r>
            <a:r>
              <a:rPr lang="en-US" dirty="0"/>
              <a:t> on 35 </a:t>
            </a:r>
            <a:r>
              <a:rPr lang="en-US" dirty="0" err="1"/>
              <a:t>aastat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Koormusgrupp</a:t>
            </a:r>
            <a:r>
              <a:rPr lang="en-US" dirty="0"/>
              <a:t> </a:t>
            </a:r>
            <a:r>
              <a:rPr lang="en-US" dirty="0" err="1"/>
              <a:t>vastab</a:t>
            </a:r>
            <a:r>
              <a:rPr lang="en-US" dirty="0"/>
              <a:t> “</a:t>
            </a:r>
            <a:r>
              <a:rPr lang="en-US" dirty="0" err="1"/>
              <a:t>keskmisele</a:t>
            </a:r>
            <a:r>
              <a:rPr lang="en-US" dirty="0"/>
              <a:t> </a:t>
            </a:r>
            <a:r>
              <a:rPr lang="en-US" dirty="0" err="1"/>
              <a:t>raskeliikluse</a:t>
            </a:r>
            <a:r>
              <a:rPr lang="en-US" dirty="0"/>
              <a:t> </a:t>
            </a:r>
            <a:r>
              <a:rPr lang="en-US" dirty="0" err="1"/>
              <a:t>osakaalule</a:t>
            </a:r>
            <a:r>
              <a:rPr lang="en-US" dirty="0"/>
              <a:t>”,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rasket</a:t>
            </a:r>
            <a:r>
              <a:rPr lang="en-US" dirty="0"/>
              <a:t> on </a:t>
            </a:r>
            <a:r>
              <a:rPr lang="en-US" dirty="0" err="1"/>
              <a:t>keskmisest</a:t>
            </a:r>
            <a:r>
              <a:rPr lang="en-US" dirty="0"/>
              <a:t> </a:t>
            </a:r>
            <a:r>
              <a:rPr lang="en-US" dirty="0" err="1"/>
              <a:t>vähem</a:t>
            </a:r>
            <a:r>
              <a:rPr lang="en-US" dirty="0"/>
              <a:t>,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valida</a:t>
            </a:r>
            <a:r>
              <a:rPr lang="en-US" dirty="0"/>
              <a:t> </a:t>
            </a:r>
            <a:r>
              <a:rPr lang="en-US" dirty="0" err="1"/>
              <a:t>ühe</a:t>
            </a:r>
            <a:r>
              <a:rPr lang="en-US" dirty="0"/>
              <a:t> </a:t>
            </a:r>
            <a:r>
              <a:rPr lang="en-US" dirty="0" err="1"/>
              <a:t>grupi</a:t>
            </a:r>
            <a:r>
              <a:rPr lang="en-US" dirty="0"/>
              <a:t> </a:t>
            </a:r>
            <a:r>
              <a:rPr lang="en-US" dirty="0" err="1"/>
              <a:t>jagu</a:t>
            </a:r>
            <a:r>
              <a:rPr lang="en-US" dirty="0"/>
              <a:t> </a:t>
            </a:r>
            <a:r>
              <a:rPr lang="en-US" dirty="0" err="1"/>
              <a:t>kergema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(</a:t>
            </a:r>
            <a:r>
              <a:rPr lang="en-US" dirty="0" err="1"/>
              <a:t>Tabasalu</a:t>
            </a:r>
            <a:r>
              <a:rPr lang="en-US" dirty="0"/>
              <a:t> ja Pirita </a:t>
            </a:r>
            <a:r>
              <a:rPr lang="en-US" dirty="0" err="1"/>
              <a:t>suunad</a:t>
            </a:r>
            <a:r>
              <a:rPr lang="en-US" dirty="0"/>
              <a:t>),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rohkem</a:t>
            </a:r>
            <a:r>
              <a:rPr lang="en-US" dirty="0"/>
              <a:t>, </a:t>
            </a:r>
            <a:r>
              <a:rPr lang="en-US" dirty="0" err="1"/>
              <a:t>ühe</a:t>
            </a:r>
            <a:r>
              <a:rPr lang="en-US" dirty="0"/>
              <a:t> </a:t>
            </a:r>
            <a:r>
              <a:rPr lang="en-US" dirty="0" err="1"/>
              <a:t>grupi</a:t>
            </a:r>
            <a:r>
              <a:rPr lang="en-US" dirty="0"/>
              <a:t> </a:t>
            </a:r>
            <a:r>
              <a:rPr lang="en-US" dirty="0" err="1"/>
              <a:t>jagu</a:t>
            </a:r>
            <a:r>
              <a:rPr lang="en-US" dirty="0"/>
              <a:t> </a:t>
            </a:r>
            <a:r>
              <a:rPr lang="en-US" dirty="0" err="1"/>
              <a:t>raskema</a:t>
            </a:r>
            <a:r>
              <a:rPr lang="en-US" dirty="0"/>
              <a:t> (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Betooni</a:t>
            </a:r>
            <a:r>
              <a:rPr lang="en-US" dirty="0"/>
              <a:t> ja </a:t>
            </a:r>
            <a:r>
              <a:rPr lang="en-US" dirty="0" err="1"/>
              <a:t>Sõjamäe</a:t>
            </a:r>
            <a:r>
              <a:rPr lang="en-US" dirty="0"/>
              <a:t> tee </a:t>
            </a:r>
            <a:r>
              <a:rPr lang="en-US" dirty="0" err="1"/>
              <a:t>puhul</a:t>
            </a:r>
            <a:r>
              <a:rPr lang="en-US" dirty="0"/>
              <a:t>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gruppi</a:t>
            </a:r>
            <a:r>
              <a:rPr lang="en-US" dirty="0"/>
              <a:t> </a:t>
            </a:r>
            <a:r>
              <a:rPr lang="en-US" dirty="0" err="1"/>
              <a:t>raskema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94858-1F8D-BE2C-D39D-D2D606FA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495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9042-AFE1-54E2-0E4B-F3D69DEB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2" y="392541"/>
            <a:ext cx="11389727" cy="1325563"/>
          </a:xfrm>
        </p:spPr>
        <p:txBody>
          <a:bodyPr/>
          <a:lstStyle/>
          <a:p>
            <a:r>
              <a:rPr lang="en-US" dirty="0"/>
              <a:t>Valik </a:t>
            </a:r>
            <a:r>
              <a:rPr lang="en-US" dirty="0" err="1"/>
              <a:t>võimalikest</a:t>
            </a:r>
            <a:r>
              <a:rPr lang="en-US" dirty="0"/>
              <a:t> </a:t>
            </a:r>
            <a:r>
              <a:rPr lang="en-US" dirty="0" err="1"/>
              <a:t>tüüpsetest</a:t>
            </a:r>
            <a:r>
              <a:rPr lang="en-US" dirty="0"/>
              <a:t> </a:t>
            </a:r>
            <a:r>
              <a:rPr lang="en-US" dirty="0" err="1"/>
              <a:t>kataloogilahenditest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99827-B07D-0C73-ED71-67A218C4E5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60" y="2138334"/>
            <a:ext cx="3347395" cy="3859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17144-0144-4ECF-D890-66EE6593F8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8" y="2247304"/>
            <a:ext cx="2912659" cy="3016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20B8A-897A-69A3-2062-8C019A6899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46" y="1535744"/>
            <a:ext cx="2919844" cy="2955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78389-8789-3418-EE9E-DD43B308A2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46" y="4645347"/>
            <a:ext cx="2958819" cy="19771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276B6-0092-8D69-DF6B-0B1E7DBF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23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4B11-7B66-92B1-63BA-10080132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Ehitusprotsess</a:t>
            </a:r>
            <a:r>
              <a:rPr lang="en-US" dirty="0"/>
              <a:t> ja </a:t>
            </a:r>
            <a:r>
              <a:rPr lang="en-US" dirty="0" err="1"/>
              <a:t>katendiarvutus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5D5C-5D8E-4500-8AAA-548837A77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Kui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juhiste</a:t>
            </a:r>
            <a:r>
              <a:rPr lang="en-US" dirty="0"/>
              <a:t> </a:t>
            </a:r>
            <a:r>
              <a:rPr lang="en-US" dirty="0" err="1"/>
              <a:t>põhiseid</a:t>
            </a:r>
            <a:r>
              <a:rPr lang="en-US" dirty="0"/>
              <a:t> </a:t>
            </a:r>
            <a:r>
              <a:rPr lang="en-US" dirty="0" err="1"/>
              <a:t>süsteeme</a:t>
            </a:r>
            <a:r>
              <a:rPr lang="en-US" dirty="0"/>
              <a:t>,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paindlik</a:t>
            </a:r>
            <a:r>
              <a:rPr lang="en-US" dirty="0"/>
              <a:t> </a:t>
            </a:r>
            <a:r>
              <a:rPr lang="en-US" dirty="0" err="1"/>
              <a:t>lähenemine</a:t>
            </a:r>
            <a:r>
              <a:rPr lang="en-US" dirty="0"/>
              <a:t> </a:t>
            </a:r>
            <a:r>
              <a:rPr lang="en-US" dirty="0" err="1"/>
              <a:t>sõltuvalt</a:t>
            </a:r>
            <a:r>
              <a:rPr lang="en-US" dirty="0"/>
              <a:t> </a:t>
            </a:r>
            <a:r>
              <a:rPr lang="en-US" dirty="0" err="1"/>
              <a:t>sellest</a:t>
            </a:r>
            <a:r>
              <a:rPr lang="en-US" dirty="0"/>
              <a:t>, milline on </a:t>
            </a:r>
            <a:r>
              <a:rPr lang="en-US" dirty="0" err="1"/>
              <a:t>aluspinnase</a:t>
            </a:r>
            <a:r>
              <a:rPr lang="en-US" dirty="0"/>
              <a:t> </a:t>
            </a:r>
            <a:r>
              <a:rPr lang="en-US" dirty="0" err="1"/>
              <a:t>kandevõime</a:t>
            </a:r>
            <a:endParaRPr lang="en-US" dirty="0"/>
          </a:p>
          <a:p>
            <a:pPr lvl="1"/>
            <a:r>
              <a:rPr lang="en-US" dirty="0" err="1"/>
              <a:t>Projekteerija</a:t>
            </a:r>
            <a:r>
              <a:rPr lang="en-US" dirty="0"/>
              <a:t> </a:t>
            </a:r>
            <a:r>
              <a:rPr lang="en-US" dirty="0" err="1"/>
              <a:t>eeldab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taseme</a:t>
            </a:r>
            <a:r>
              <a:rPr lang="en-US" dirty="0"/>
              <a:t> kas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kataloogi</a:t>
            </a:r>
            <a:r>
              <a:rPr lang="en-US" dirty="0"/>
              <a:t> </a:t>
            </a:r>
            <a:r>
              <a:rPr lang="en-US" dirty="0" err="1"/>
              <a:t>alusel</a:t>
            </a:r>
            <a:r>
              <a:rPr lang="en-US" dirty="0"/>
              <a:t> (45 </a:t>
            </a:r>
            <a:r>
              <a:rPr lang="en-US" dirty="0" err="1"/>
              <a:t>Mpa</a:t>
            </a:r>
            <a:r>
              <a:rPr lang="en-US" dirty="0"/>
              <a:t>)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teab</a:t>
            </a:r>
            <a:r>
              <a:rPr lang="en-US" dirty="0"/>
              <a:t> ta </a:t>
            </a:r>
            <a:r>
              <a:rPr lang="en-US" dirty="0" err="1"/>
              <a:t>paremini</a:t>
            </a:r>
            <a:r>
              <a:rPr lang="en-US" dirty="0"/>
              <a:t> </a:t>
            </a:r>
            <a:r>
              <a:rPr lang="en-US" dirty="0" err="1"/>
              <a:t>geoloogiat</a:t>
            </a:r>
            <a:r>
              <a:rPr lang="en-US" dirty="0"/>
              <a:t> ja </a:t>
            </a:r>
            <a:r>
              <a:rPr lang="en-US" dirty="0" err="1"/>
              <a:t>kasutab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juhendit</a:t>
            </a:r>
            <a:r>
              <a:rPr lang="en-US" dirty="0"/>
              <a:t> (038/2018)</a:t>
            </a:r>
          </a:p>
          <a:p>
            <a:pPr lvl="1"/>
            <a:r>
              <a:rPr lang="en-US" dirty="0"/>
              <a:t>Kui </a:t>
            </a:r>
            <a:r>
              <a:rPr lang="en-US" dirty="0" err="1"/>
              <a:t>aluspinnasel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konkreetsel</a:t>
            </a:r>
            <a:r>
              <a:rPr lang="en-US" dirty="0"/>
              <a:t> </a:t>
            </a:r>
            <a:r>
              <a:rPr lang="en-US" dirty="0" err="1"/>
              <a:t>projekteeritud</a:t>
            </a:r>
            <a:r>
              <a:rPr lang="en-US" dirty="0"/>
              <a:t> </a:t>
            </a:r>
            <a:r>
              <a:rPr lang="en-US" dirty="0" err="1"/>
              <a:t>kihil</a:t>
            </a:r>
            <a:r>
              <a:rPr lang="en-US" dirty="0"/>
              <a:t> </a:t>
            </a:r>
            <a:r>
              <a:rPr lang="en-US" dirty="0" err="1"/>
              <a:t>mõõdetav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on </a:t>
            </a:r>
            <a:r>
              <a:rPr lang="en-US" dirty="0" err="1"/>
              <a:t>oluliselt</a:t>
            </a:r>
            <a:r>
              <a:rPr lang="en-US" dirty="0"/>
              <a:t> </a:t>
            </a:r>
            <a:r>
              <a:rPr lang="en-US" dirty="0" err="1"/>
              <a:t>madalam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eeldatu</a:t>
            </a:r>
            <a:r>
              <a:rPr lang="en-US" dirty="0"/>
              <a:t>,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täiendav</a:t>
            </a:r>
            <a:r>
              <a:rPr lang="en-US" dirty="0"/>
              <a:t> </a:t>
            </a:r>
            <a:r>
              <a:rPr lang="en-US" dirty="0" err="1"/>
              <a:t>aluspinnase</a:t>
            </a:r>
            <a:r>
              <a:rPr lang="en-US" dirty="0"/>
              <a:t> </a:t>
            </a:r>
            <a:r>
              <a:rPr lang="en-US" dirty="0" err="1"/>
              <a:t>asendus</a:t>
            </a:r>
            <a:r>
              <a:rPr lang="en-US" dirty="0"/>
              <a:t> – </a:t>
            </a:r>
            <a:r>
              <a:rPr lang="en-US" dirty="0" err="1"/>
              <a:t>arvutuste</a:t>
            </a:r>
            <a:r>
              <a:rPr lang="en-US" dirty="0"/>
              <a:t> </a:t>
            </a:r>
            <a:r>
              <a:rPr lang="en-US" dirty="0" err="1"/>
              <a:t>võimalikkus</a:t>
            </a:r>
            <a:r>
              <a:rPr lang="en-US" dirty="0"/>
              <a:t> </a:t>
            </a:r>
            <a:r>
              <a:rPr lang="en-US" dirty="0" err="1"/>
              <a:t>võrgurakendustes</a:t>
            </a:r>
            <a:r>
              <a:rPr lang="en-US" dirty="0"/>
              <a:t> (KRP)</a:t>
            </a:r>
          </a:p>
          <a:p>
            <a:pPr lvl="1"/>
            <a:r>
              <a:rPr lang="en-US" dirty="0"/>
              <a:t>Kui </a:t>
            </a:r>
            <a:r>
              <a:rPr lang="en-US" dirty="0" err="1"/>
              <a:t>mõõdetav</a:t>
            </a:r>
            <a:r>
              <a:rPr lang="en-US" dirty="0"/>
              <a:t> </a:t>
            </a:r>
            <a:r>
              <a:rPr lang="en-US" dirty="0" err="1"/>
              <a:t>tulemus</a:t>
            </a:r>
            <a:r>
              <a:rPr lang="en-US" dirty="0"/>
              <a:t> on </a:t>
            </a:r>
            <a:r>
              <a:rPr lang="en-US" dirty="0" err="1"/>
              <a:t>oluliselt</a:t>
            </a:r>
            <a:r>
              <a:rPr lang="en-US" dirty="0"/>
              <a:t> </a:t>
            </a:r>
            <a:r>
              <a:rPr lang="en-US" dirty="0" err="1"/>
              <a:t>parem</a:t>
            </a:r>
            <a:r>
              <a:rPr lang="en-US" dirty="0"/>
              <a:t>, on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kaaluda</a:t>
            </a:r>
            <a:r>
              <a:rPr lang="en-US" dirty="0"/>
              <a:t> </a:t>
            </a:r>
            <a:r>
              <a:rPr lang="en-US" dirty="0" err="1"/>
              <a:t>ülakihtides</a:t>
            </a:r>
            <a:r>
              <a:rPr lang="en-US" dirty="0"/>
              <a:t> </a:t>
            </a:r>
            <a:r>
              <a:rPr lang="en-US" dirty="0" err="1"/>
              <a:t>kokkuhoidu</a:t>
            </a:r>
            <a:r>
              <a:rPr lang="en-US" dirty="0"/>
              <a:t>, KUID </a:t>
            </a:r>
            <a:r>
              <a:rPr lang="en-US" dirty="0" err="1"/>
              <a:t>arvestada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kihipaksuste</a:t>
            </a:r>
            <a:r>
              <a:rPr lang="en-US" dirty="0"/>
              <a:t> </a:t>
            </a:r>
            <a:r>
              <a:rPr lang="en-US" dirty="0" err="1"/>
              <a:t>tehnoloogilisi</a:t>
            </a:r>
            <a:r>
              <a:rPr lang="en-US" dirty="0"/>
              <a:t> ja </a:t>
            </a:r>
            <a:r>
              <a:rPr lang="en-US" dirty="0" err="1"/>
              <a:t>normatiivseid</a:t>
            </a:r>
            <a:r>
              <a:rPr lang="en-US" dirty="0"/>
              <a:t> </a:t>
            </a:r>
            <a:r>
              <a:rPr lang="en-US" dirty="0" err="1"/>
              <a:t>miinimume</a:t>
            </a:r>
            <a:endParaRPr lang="en-US" dirty="0"/>
          </a:p>
          <a:p>
            <a:pPr lvl="1"/>
            <a:r>
              <a:rPr lang="en-US" dirty="0" err="1"/>
              <a:t>Olemasoleva</a:t>
            </a:r>
            <a:r>
              <a:rPr lang="en-US" dirty="0"/>
              <a:t> tee </a:t>
            </a:r>
            <a:r>
              <a:rPr lang="en-US" dirty="0" err="1"/>
              <a:t>rekonstrueerimisel</a:t>
            </a:r>
            <a:r>
              <a:rPr lang="en-US" dirty="0"/>
              <a:t>, </a:t>
            </a:r>
            <a:r>
              <a:rPr lang="en-US" dirty="0" err="1"/>
              <a:t>avame</a:t>
            </a:r>
            <a:r>
              <a:rPr lang="en-US" dirty="0"/>
              <a:t>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eeldatava</a:t>
            </a:r>
            <a:r>
              <a:rPr lang="en-US" dirty="0"/>
              <a:t> </a:t>
            </a:r>
            <a:r>
              <a:rPr lang="en-US" dirty="0" err="1"/>
              <a:t>killustikaluse</a:t>
            </a:r>
            <a:r>
              <a:rPr lang="en-US" dirty="0"/>
              <a:t> </a:t>
            </a:r>
            <a:r>
              <a:rPr lang="en-US" dirty="0" err="1"/>
              <a:t>alapinnani</a:t>
            </a:r>
            <a:r>
              <a:rPr lang="en-US" dirty="0"/>
              <a:t>, </a:t>
            </a:r>
            <a:r>
              <a:rPr lang="en-US" dirty="0" err="1"/>
              <a:t>mõõdame</a:t>
            </a:r>
            <a:r>
              <a:rPr lang="en-US" dirty="0"/>
              <a:t> </a:t>
            </a:r>
            <a:r>
              <a:rPr lang="en-US" dirty="0" err="1"/>
              <a:t>kandevõimet</a:t>
            </a:r>
            <a:r>
              <a:rPr lang="en-US" dirty="0"/>
              <a:t> ja KUI see </a:t>
            </a:r>
            <a:r>
              <a:rPr lang="en-US" dirty="0" err="1"/>
              <a:t>täidab</a:t>
            </a:r>
            <a:r>
              <a:rPr lang="en-US" dirty="0"/>
              <a:t> </a:t>
            </a:r>
            <a:r>
              <a:rPr lang="en-US" dirty="0" err="1"/>
              <a:t>projektis</a:t>
            </a:r>
            <a:r>
              <a:rPr lang="en-US" dirty="0"/>
              <a:t> </a:t>
            </a:r>
            <a:r>
              <a:rPr lang="en-US" dirty="0" err="1"/>
              <a:t>eeldatud</a:t>
            </a:r>
            <a:r>
              <a:rPr lang="en-US" dirty="0"/>
              <a:t> </a:t>
            </a:r>
            <a:r>
              <a:rPr lang="en-US" dirty="0" err="1"/>
              <a:t>nõuded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asendada</a:t>
            </a:r>
            <a:r>
              <a:rPr lang="en-US" dirty="0"/>
              <a:t> </a:t>
            </a:r>
            <a:r>
              <a:rPr lang="en-US" dirty="0" err="1"/>
              <a:t>liivakihti</a:t>
            </a:r>
            <a:r>
              <a:rPr lang="en-US" dirty="0"/>
              <a:t> </a:t>
            </a:r>
            <a:r>
              <a:rPr lang="en-US" dirty="0" err="1"/>
              <a:t>teise</a:t>
            </a:r>
            <a:r>
              <a:rPr lang="en-US" dirty="0"/>
              <a:t> </a:t>
            </a:r>
            <a:r>
              <a:rPr lang="en-US" dirty="0" err="1"/>
              <a:t>samaväärse</a:t>
            </a:r>
            <a:r>
              <a:rPr lang="en-US" dirty="0"/>
              <a:t> </a:t>
            </a:r>
            <a:r>
              <a:rPr lang="en-US" dirty="0" err="1"/>
              <a:t>liivaga</a:t>
            </a:r>
            <a:endParaRPr lang="en-US" dirty="0"/>
          </a:p>
          <a:p>
            <a:pPr lvl="1"/>
            <a:r>
              <a:rPr lang="en-US" dirty="0"/>
              <a:t>Alati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arvestada</a:t>
            </a:r>
            <a:r>
              <a:rPr lang="en-US" dirty="0"/>
              <a:t>, et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lõplik</a:t>
            </a:r>
            <a:r>
              <a:rPr lang="en-US" dirty="0"/>
              <a:t> </a:t>
            </a:r>
            <a:r>
              <a:rPr lang="en-US" dirty="0" err="1"/>
              <a:t>kõrgusarv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</a:t>
            </a:r>
            <a:r>
              <a:rPr lang="en-US" dirty="0" err="1"/>
              <a:t>ettemääratud</a:t>
            </a:r>
            <a:r>
              <a:rPr lang="en-US" dirty="0"/>
              <a:t> ja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teiste</a:t>
            </a:r>
            <a:r>
              <a:rPr lang="en-US" dirty="0"/>
              <a:t> </a:t>
            </a:r>
            <a:r>
              <a:rPr lang="en-US" dirty="0" err="1"/>
              <a:t>rajatistega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olemasoleva</a:t>
            </a:r>
            <a:r>
              <a:rPr lang="en-US" dirty="0"/>
              <a:t> </a:t>
            </a:r>
            <a:r>
              <a:rPr lang="en-US" dirty="0" err="1"/>
              <a:t>teega</a:t>
            </a:r>
            <a:r>
              <a:rPr lang="en-US" dirty="0"/>
              <a:t> </a:t>
            </a:r>
            <a:r>
              <a:rPr lang="en-US" dirty="0" err="1"/>
              <a:t>kokkuviimisega</a:t>
            </a:r>
            <a:r>
              <a:rPr lang="en-US" dirty="0"/>
              <a:t> – see </a:t>
            </a:r>
            <a:r>
              <a:rPr lang="en-US" dirty="0" err="1"/>
              <a:t>paneb</a:t>
            </a:r>
            <a:r>
              <a:rPr lang="en-US" dirty="0"/>
              <a:t> </a:t>
            </a:r>
            <a:r>
              <a:rPr lang="en-US" dirty="0" err="1"/>
              <a:t>optimeerimisele</a:t>
            </a:r>
            <a:r>
              <a:rPr lang="en-US" dirty="0"/>
              <a:t> </a:t>
            </a:r>
            <a:r>
              <a:rPr lang="en-US" dirty="0" err="1"/>
              <a:t>piirid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C9CE9-302E-A884-6683-BFD99988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00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588D-56F3-52AC-31F1-6611156C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Transpordiamet</a:t>
            </a:r>
            <a:r>
              <a:rPr lang="en-US" dirty="0"/>
              <a:t> ja </a:t>
            </a:r>
            <a:r>
              <a:rPr lang="en-US" dirty="0" err="1"/>
              <a:t>juhendmaterjalid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77F7-7571-53A8-5205-0CEFD95E4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Elastsete</a:t>
            </a:r>
            <a:r>
              <a:rPr lang="en-US" dirty="0"/>
              <a:t> </a:t>
            </a:r>
            <a:r>
              <a:rPr lang="en-US" dirty="0" err="1"/>
              <a:t>katendite</a:t>
            </a:r>
            <a:r>
              <a:rPr lang="en-US" dirty="0"/>
              <a:t> </a:t>
            </a:r>
            <a:r>
              <a:rPr lang="en-US" dirty="0" err="1"/>
              <a:t>projekteerimisjuhend</a:t>
            </a:r>
            <a:r>
              <a:rPr lang="en-US" dirty="0"/>
              <a:t> – </a:t>
            </a:r>
            <a:r>
              <a:rPr lang="en-US" dirty="0" err="1"/>
              <a:t>täiendatakse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kardinaalset</a:t>
            </a:r>
            <a:r>
              <a:rPr lang="en-US" dirty="0"/>
              <a:t> </a:t>
            </a:r>
            <a:r>
              <a:rPr lang="en-US" dirty="0" err="1"/>
              <a:t>muutust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tule</a:t>
            </a:r>
          </a:p>
          <a:p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projekteerimisjuhend</a:t>
            </a:r>
            <a:r>
              <a:rPr lang="en-US" dirty="0"/>
              <a:t> – </a:t>
            </a:r>
            <a:r>
              <a:rPr lang="en-US" dirty="0" err="1"/>
              <a:t>uustöötlus</a:t>
            </a:r>
            <a:endParaRPr lang="en-US" dirty="0"/>
          </a:p>
          <a:p>
            <a:r>
              <a:rPr lang="en-US" dirty="0" err="1"/>
              <a:t>Muldkeha</a:t>
            </a:r>
            <a:r>
              <a:rPr lang="en-US" dirty="0"/>
              <a:t> </a:t>
            </a:r>
            <a:r>
              <a:rPr lang="en-US" dirty="0" err="1"/>
              <a:t>ehitamise</a:t>
            </a:r>
            <a:r>
              <a:rPr lang="en-US" dirty="0"/>
              <a:t> </a:t>
            </a:r>
            <a:r>
              <a:rPr lang="en-US" dirty="0" err="1"/>
              <a:t>juhend</a:t>
            </a:r>
            <a:r>
              <a:rPr lang="en-US" dirty="0"/>
              <a:t> –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andma</a:t>
            </a:r>
            <a:r>
              <a:rPr lang="en-US" dirty="0"/>
              <a:t> </a:t>
            </a:r>
            <a:r>
              <a:rPr lang="en-US" dirty="0" err="1"/>
              <a:t>ehitajale</a:t>
            </a:r>
            <a:r>
              <a:rPr lang="en-US" dirty="0"/>
              <a:t> </a:t>
            </a:r>
            <a:r>
              <a:rPr lang="en-US" dirty="0" err="1"/>
              <a:t>vabamad</a:t>
            </a:r>
            <a:r>
              <a:rPr lang="en-US" dirty="0"/>
              <a:t> </a:t>
            </a:r>
            <a:r>
              <a:rPr lang="en-US" dirty="0" err="1"/>
              <a:t>käed</a:t>
            </a:r>
            <a:r>
              <a:rPr lang="en-US" dirty="0"/>
              <a:t> et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maksimaalselt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kohalikke</a:t>
            </a:r>
            <a:r>
              <a:rPr lang="en-US" dirty="0"/>
              <a:t> </a:t>
            </a:r>
            <a:r>
              <a:rPr lang="en-US" dirty="0" err="1"/>
              <a:t>materjale</a:t>
            </a:r>
            <a:r>
              <a:rPr lang="en-US" dirty="0"/>
              <a:t> ja </a:t>
            </a:r>
            <a:r>
              <a:rPr lang="en-US" dirty="0" err="1"/>
              <a:t>vajadusel</a:t>
            </a:r>
            <a:r>
              <a:rPr lang="en-US" dirty="0"/>
              <a:t>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tugevdada</a:t>
            </a:r>
            <a:r>
              <a:rPr lang="en-US" dirty="0"/>
              <a:t> (ka </a:t>
            </a:r>
            <a:r>
              <a:rPr lang="en-US" dirty="0" err="1"/>
              <a:t>stabiliseerida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Mehhaaniline</a:t>
            </a:r>
            <a:r>
              <a:rPr lang="en-US" dirty="0"/>
              <a:t> </a:t>
            </a:r>
            <a:r>
              <a:rPr lang="en-US" dirty="0" err="1"/>
              <a:t>stabiliseerimine</a:t>
            </a:r>
            <a:r>
              <a:rPr lang="en-US" dirty="0"/>
              <a:t> – </a:t>
            </a:r>
            <a:r>
              <a:rPr lang="en-US" dirty="0" err="1"/>
              <a:t>segada</a:t>
            </a:r>
            <a:r>
              <a:rPr lang="en-US" dirty="0"/>
              <a:t> </a:t>
            </a:r>
            <a:r>
              <a:rPr lang="en-US" dirty="0" err="1"/>
              <a:t>tugevamat</a:t>
            </a:r>
            <a:r>
              <a:rPr lang="en-US" dirty="0"/>
              <a:t> </a:t>
            </a:r>
            <a:r>
              <a:rPr lang="en-US" dirty="0" err="1"/>
              <a:t>materjali</a:t>
            </a:r>
            <a:r>
              <a:rPr lang="en-US" dirty="0"/>
              <a:t>,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geosünteete</a:t>
            </a:r>
            <a:r>
              <a:rPr lang="en-US" dirty="0"/>
              <a:t> (</a:t>
            </a:r>
            <a:r>
              <a:rPr lang="en-US" dirty="0" err="1"/>
              <a:t>geovõrk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geokomposiit</a:t>
            </a:r>
            <a:r>
              <a:rPr lang="en-US" dirty="0"/>
              <a:t>; </a:t>
            </a:r>
            <a:r>
              <a:rPr lang="en-US" dirty="0" err="1"/>
              <a:t>geokärg</a:t>
            </a:r>
            <a:r>
              <a:rPr lang="en-US" dirty="0"/>
              <a:t>). </a:t>
            </a:r>
            <a:r>
              <a:rPr lang="en-US" dirty="0" err="1"/>
              <a:t>Geotekstiil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tugevda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Keemiline</a:t>
            </a:r>
            <a:r>
              <a:rPr lang="en-US" dirty="0"/>
              <a:t> </a:t>
            </a:r>
            <a:r>
              <a:rPr lang="en-US" dirty="0" err="1"/>
              <a:t>stabiliseerimine</a:t>
            </a:r>
            <a:r>
              <a:rPr lang="en-US" dirty="0"/>
              <a:t> – </a:t>
            </a:r>
            <a:r>
              <a:rPr lang="en-US" dirty="0" err="1"/>
              <a:t>segada</a:t>
            </a:r>
            <a:r>
              <a:rPr lang="en-US" dirty="0"/>
              <a:t> </a:t>
            </a:r>
            <a:r>
              <a:rPr lang="en-US" dirty="0" err="1"/>
              <a:t>sideainet</a:t>
            </a:r>
            <a:r>
              <a:rPr lang="en-US" dirty="0"/>
              <a:t> </a:t>
            </a:r>
            <a:r>
              <a:rPr lang="en-US" dirty="0" err="1"/>
              <a:t>pinnasega</a:t>
            </a:r>
            <a:r>
              <a:rPr lang="en-US" dirty="0"/>
              <a:t> = </a:t>
            </a:r>
            <a:r>
              <a:rPr lang="en-US" dirty="0" err="1"/>
              <a:t>tsementstabi</a:t>
            </a:r>
            <a:r>
              <a:rPr lang="en-US" dirty="0"/>
              <a:t>, </a:t>
            </a:r>
            <a:r>
              <a:rPr lang="en-US" dirty="0" err="1"/>
              <a:t>tuhkstabi</a:t>
            </a:r>
            <a:endParaRPr lang="en-US" dirty="0"/>
          </a:p>
          <a:p>
            <a:pPr lvl="1"/>
            <a:r>
              <a:rPr lang="en-US" dirty="0" err="1"/>
              <a:t>Dreenkiht</a:t>
            </a:r>
            <a:r>
              <a:rPr lang="en-US" dirty="0"/>
              <a:t> on </a:t>
            </a:r>
            <a:r>
              <a:rPr lang="en-US" dirty="0" err="1"/>
              <a:t>erijuhtum</a:t>
            </a:r>
            <a:r>
              <a:rPr lang="en-US" dirty="0"/>
              <a:t>,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ülevalt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vee </a:t>
            </a:r>
            <a:r>
              <a:rPr lang="en-US" dirty="0" err="1"/>
              <a:t>ära</a:t>
            </a:r>
            <a:r>
              <a:rPr lang="en-US" dirty="0"/>
              <a:t> </a:t>
            </a:r>
            <a:r>
              <a:rPr lang="en-US" dirty="0" err="1"/>
              <a:t>juhtima</a:t>
            </a:r>
            <a:r>
              <a:rPr lang="en-US" dirty="0"/>
              <a:t> </a:t>
            </a:r>
            <a:r>
              <a:rPr lang="en-US" dirty="0" err="1"/>
              <a:t>killustik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Kvaliteedi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 – kas </a:t>
            </a:r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omaduste</a:t>
            </a:r>
            <a:r>
              <a:rPr lang="en-US" dirty="0"/>
              <a:t> </a:t>
            </a:r>
            <a:r>
              <a:rPr lang="en-US" dirty="0" err="1"/>
              <a:t>usaldamine</a:t>
            </a:r>
            <a:r>
              <a:rPr lang="en-US" dirty="0"/>
              <a:t>/</a:t>
            </a:r>
            <a:r>
              <a:rPr lang="en-US" dirty="0" err="1"/>
              <a:t>kontroll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ehitatu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kontroll</a:t>
            </a:r>
            <a:r>
              <a:rPr lang="en-US" dirty="0"/>
              <a:t>. </a:t>
            </a:r>
            <a:r>
              <a:rPr lang="en-US" dirty="0" err="1"/>
              <a:t>Võrreldes</a:t>
            </a:r>
            <a:r>
              <a:rPr lang="en-US" dirty="0"/>
              <a:t> </a:t>
            </a:r>
            <a:r>
              <a:rPr lang="en-US" dirty="0" err="1"/>
              <a:t>tänase</a:t>
            </a:r>
            <a:r>
              <a:rPr lang="en-US" dirty="0"/>
              <a:t> </a:t>
            </a:r>
            <a:r>
              <a:rPr lang="en-US" dirty="0" err="1"/>
              <a:t>olukorraga</a:t>
            </a:r>
            <a:r>
              <a:rPr lang="en-US" dirty="0"/>
              <a:t> (MKM M101) on </a:t>
            </a:r>
            <a:r>
              <a:rPr lang="en-US" dirty="0" err="1"/>
              <a:t>lähiaastatel</a:t>
            </a:r>
            <a:r>
              <a:rPr lang="en-US" dirty="0"/>
              <a:t> </a:t>
            </a:r>
            <a:r>
              <a:rPr lang="en-US" dirty="0" err="1"/>
              <a:t>suuremad</a:t>
            </a:r>
            <a:r>
              <a:rPr lang="en-US" dirty="0"/>
              <a:t> </a:t>
            </a:r>
            <a:r>
              <a:rPr lang="en-US" dirty="0" err="1"/>
              <a:t>muutused</a:t>
            </a:r>
            <a:r>
              <a:rPr lang="en-US" dirty="0"/>
              <a:t> </a:t>
            </a:r>
            <a:r>
              <a:rPr lang="en-US" dirty="0" err="1"/>
              <a:t>tulemas</a:t>
            </a:r>
            <a:r>
              <a:rPr lang="en-US" dirty="0"/>
              <a:t>, SEST Inspector ja Loadman </a:t>
            </a:r>
            <a:r>
              <a:rPr lang="en-US" dirty="0" err="1"/>
              <a:t>kergseadmed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mõõteriistad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lokaalse</a:t>
            </a:r>
            <a:r>
              <a:rPr lang="en-US" dirty="0"/>
              <a:t> </a:t>
            </a:r>
            <a:r>
              <a:rPr lang="en-US" dirty="0" err="1"/>
              <a:t>tihendamise</a:t>
            </a:r>
            <a:r>
              <a:rPr lang="en-US" dirty="0"/>
              <a:t> </a:t>
            </a:r>
            <a:r>
              <a:rPr lang="en-US" dirty="0" err="1"/>
              <a:t>abivahendid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99B1-A923-3076-0D10-65B9A64B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68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9441-A99B-F739-6C20-5FC9E2CE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7" y="355399"/>
            <a:ext cx="11851341" cy="1006474"/>
          </a:xfrm>
        </p:spPr>
        <p:txBody>
          <a:bodyPr/>
          <a:lstStyle/>
          <a:p>
            <a:r>
              <a:rPr lang="en-US" dirty="0" err="1"/>
              <a:t>Kruusateed</a:t>
            </a:r>
            <a:r>
              <a:rPr lang="en-US" dirty="0"/>
              <a:t> ja </a:t>
            </a:r>
            <a:r>
              <a:rPr lang="en-US" dirty="0" err="1"/>
              <a:t>kergliiklus</a:t>
            </a:r>
            <a:r>
              <a:rPr lang="en-US" dirty="0"/>
              <a:t> </a:t>
            </a:r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maanteekataloogis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A27E3-1CDC-8A46-A9BE-9F26C97EA4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1872"/>
            <a:ext cx="5889749" cy="5496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2AB4A-3BC4-EBCF-4E47-5B472055F5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238" y="2940800"/>
            <a:ext cx="5948464" cy="3923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831AA-7029-8A21-D0AB-8FAB9431A5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2238" y="1361872"/>
            <a:ext cx="5948464" cy="15839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C556-164C-9C89-16F3-91C02C77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18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4739-119F-0A7F-6252-929DCFD7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684" y="365125"/>
            <a:ext cx="6270115" cy="1325563"/>
          </a:xfrm>
        </p:spPr>
        <p:txBody>
          <a:bodyPr/>
          <a:lstStyle/>
          <a:p>
            <a:r>
              <a:rPr lang="en-US" dirty="0" err="1"/>
              <a:t>InfraRYL</a:t>
            </a:r>
            <a:br>
              <a:rPr lang="en-US" dirty="0"/>
            </a:br>
            <a:r>
              <a:rPr lang="en-US" sz="2800" dirty="0" err="1"/>
              <a:t>Linnakataloog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40E3-3054-5249-9D80-43415B3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771" y="143315"/>
            <a:ext cx="4331632" cy="3349455"/>
          </a:xfrm>
        </p:spPr>
        <p:txBody>
          <a:bodyPr>
            <a:normAutofit fontScale="85000" lnSpcReduction="20000"/>
          </a:bodyPr>
          <a:lstStyle/>
          <a:p>
            <a:r>
              <a:rPr lang="fi-FI" sz="2000" dirty="0"/>
              <a:t>katuluokka 1: 500 MN/m</a:t>
            </a:r>
            <a:r>
              <a:rPr lang="fi-FI" sz="2000" baseline="30000" dirty="0"/>
              <a:t>2</a:t>
            </a:r>
          </a:p>
          <a:p>
            <a:pPr lvl="1"/>
            <a:r>
              <a:rPr lang="fi-FI" sz="1600" dirty="0"/>
              <a:t>AKÖL 30,000+</a:t>
            </a:r>
          </a:p>
          <a:p>
            <a:r>
              <a:rPr lang="fi-FI" sz="2000" dirty="0"/>
              <a:t>katuluokka 2: 420 MN/m</a:t>
            </a:r>
            <a:r>
              <a:rPr lang="fi-FI" sz="2000" baseline="30000" dirty="0"/>
              <a:t>2</a:t>
            </a:r>
          </a:p>
          <a:p>
            <a:pPr lvl="1"/>
            <a:r>
              <a:rPr lang="fi-FI" sz="1600" dirty="0"/>
              <a:t>AKÖL 10,000-30,000</a:t>
            </a:r>
          </a:p>
          <a:p>
            <a:r>
              <a:rPr lang="fi-FI" sz="2000" dirty="0"/>
              <a:t>katuluokka 3: 350 MN/m</a:t>
            </a:r>
            <a:r>
              <a:rPr lang="fi-FI" sz="2000" baseline="30000" dirty="0"/>
              <a:t>2</a:t>
            </a:r>
            <a:endParaRPr lang="fi-FI" sz="2000" dirty="0"/>
          </a:p>
          <a:p>
            <a:pPr lvl="1"/>
            <a:r>
              <a:rPr lang="fi-FI" sz="1600" dirty="0"/>
              <a:t>AKÖL 2,500-10,000</a:t>
            </a:r>
          </a:p>
          <a:p>
            <a:r>
              <a:rPr lang="fi-FI" sz="2000" dirty="0"/>
              <a:t>katuluokka 4: 250 MN/m</a:t>
            </a:r>
            <a:r>
              <a:rPr lang="fi-FI" sz="2000" baseline="30000" dirty="0"/>
              <a:t>2</a:t>
            </a:r>
            <a:endParaRPr lang="fi-FI" sz="2000" dirty="0"/>
          </a:p>
          <a:p>
            <a:pPr lvl="1"/>
            <a:r>
              <a:rPr lang="fi-FI" sz="1600" dirty="0"/>
              <a:t>AKÖL 500-2,500</a:t>
            </a:r>
          </a:p>
          <a:p>
            <a:r>
              <a:rPr lang="fi-FI" sz="2000" dirty="0"/>
              <a:t>katuluokka 5: 200 MN/m</a:t>
            </a:r>
            <a:r>
              <a:rPr lang="fi-FI" sz="2000" baseline="30000" dirty="0"/>
              <a:t>2</a:t>
            </a:r>
            <a:endParaRPr lang="fi-FI" sz="2000" dirty="0"/>
          </a:p>
          <a:p>
            <a:pPr lvl="1"/>
            <a:r>
              <a:rPr lang="fi-FI" sz="1600" dirty="0"/>
              <a:t>AKÖL  10-500</a:t>
            </a:r>
          </a:p>
          <a:p>
            <a:r>
              <a:rPr lang="fi-FI" sz="2000" dirty="0"/>
              <a:t>katuluokka 6: 175 MN/m</a:t>
            </a:r>
            <a:r>
              <a:rPr lang="fi-FI" sz="2000" baseline="30000" dirty="0"/>
              <a:t>2</a:t>
            </a:r>
          </a:p>
          <a:p>
            <a:pPr lvl="1"/>
            <a:r>
              <a:rPr lang="fi-FI" sz="1600" dirty="0"/>
              <a:t>Autoliiklus puudub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2BAC2-7B68-0D5A-C0FF-6A12B9461C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93" y="4174585"/>
            <a:ext cx="6700010" cy="2609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E1B0C-B3A2-ED48-BB92-A4A3718FDC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7" y="56853"/>
            <a:ext cx="477219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DD0A8-A3A7-6C36-FC01-4BCDF565184C}"/>
              </a:ext>
            </a:extLst>
          </p:cNvPr>
          <p:cNvSpPr txBox="1"/>
          <p:nvPr/>
        </p:nvSpPr>
        <p:spPr>
          <a:xfrm>
            <a:off x="5593059" y="3510512"/>
            <a:ext cx="665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Näide</a:t>
            </a:r>
            <a:r>
              <a:rPr lang="en-US" dirty="0"/>
              <a:t>: 3 </a:t>
            </a:r>
            <a:r>
              <a:rPr lang="en-US" dirty="0" err="1"/>
              <a:t>klassi</a:t>
            </a:r>
            <a:r>
              <a:rPr lang="en-US" dirty="0"/>
              <a:t> </a:t>
            </a:r>
            <a:r>
              <a:rPr lang="en-US" dirty="0" err="1"/>
              <a:t>tänava</a:t>
            </a:r>
            <a:r>
              <a:rPr lang="en-US" dirty="0"/>
              <a:t> </a:t>
            </a:r>
            <a:r>
              <a:rPr lang="en-US" dirty="0" err="1"/>
              <a:t>konstruktsioon</a:t>
            </a:r>
            <a:r>
              <a:rPr lang="en-US" dirty="0"/>
              <a:t> </a:t>
            </a:r>
            <a:r>
              <a:rPr lang="en-US" dirty="0" err="1"/>
              <a:t>erinevatel</a:t>
            </a:r>
            <a:r>
              <a:rPr lang="en-US" dirty="0"/>
              <a:t> </a:t>
            </a:r>
            <a:r>
              <a:rPr lang="en-US" dirty="0" err="1"/>
              <a:t>aluspinnastel</a:t>
            </a:r>
            <a:r>
              <a:rPr lang="en-US" dirty="0"/>
              <a:t> </a:t>
            </a:r>
          </a:p>
          <a:p>
            <a:r>
              <a:rPr lang="en-US" dirty="0"/>
              <a:t>(A – </a:t>
            </a:r>
            <a:r>
              <a:rPr lang="en-US" dirty="0" err="1"/>
              <a:t>kaljupinnas</a:t>
            </a:r>
            <a:r>
              <a:rPr lang="en-US" dirty="0"/>
              <a:t>, B – </a:t>
            </a:r>
            <a:r>
              <a:rPr lang="en-US" dirty="0" err="1"/>
              <a:t>killustik</a:t>
            </a:r>
            <a:r>
              <a:rPr lang="en-US" dirty="0"/>
              <a:t>, C – </a:t>
            </a:r>
            <a:r>
              <a:rPr lang="en-US" dirty="0" err="1"/>
              <a:t>kruus</a:t>
            </a:r>
            <a:r>
              <a:rPr lang="en-US" dirty="0"/>
              <a:t>,  </a:t>
            </a:r>
            <a:r>
              <a:rPr lang="en-US" dirty="0" err="1"/>
              <a:t>kruusliiv</a:t>
            </a:r>
            <a:r>
              <a:rPr lang="en-US" dirty="0"/>
              <a:t> 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46421-08A4-F873-160C-7C08BC2E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5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1B42-E79B-A984-3873-D4619892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41" y="62915"/>
            <a:ext cx="11048605" cy="1737457"/>
          </a:xfrm>
        </p:spPr>
        <p:txBody>
          <a:bodyPr>
            <a:normAutofit/>
          </a:bodyPr>
          <a:lstStyle/>
          <a:p>
            <a:r>
              <a:rPr lang="en-US" sz="3600" dirty="0"/>
              <a:t>ESPOO – </a:t>
            </a:r>
            <a:r>
              <a:rPr lang="en-US" sz="3600" dirty="0" err="1"/>
              <a:t>InfraRYL</a:t>
            </a:r>
            <a:r>
              <a:rPr lang="en-US" sz="3600" dirty="0"/>
              <a:t> </a:t>
            </a:r>
            <a:r>
              <a:rPr lang="en-US" sz="3600" dirty="0" err="1"/>
              <a:t>baasil</a:t>
            </a:r>
            <a:r>
              <a:rPr lang="en-US" sz="3600" dirty="0"/>
              <a:t>  </a:t>
            </a:r>
            <a:r>
              <a:rPr lang="en-US" sz="3600" dirty="0" err="1"/>
              <a:t>konkretiseeritud</a:t>
            </a:r>
            <a:br>
              <a:rPr lang="en-US" sz="3600" dirty="0"/>
            </a:br>
            <a:r>
              <a:rPr lang="en-US" sz="1400" dirty="0">
                <a:hlinkClick r:id="rId2"/>
              </a:rPr>
              <a:t>https://static.espoo.fi/cdn/ff/vcO9rDHmc7DgT5i8H48qeG2SVuUt3WqgQGPZ-sBn2Co/1692786117/public/2023-08/A19_rakennekerrostaulukko.pdf</a:t>
            </a:r>
            <a:r>
              <a:rPr lang="en-US" sz="1400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401E1-AD86-0826-F107-E536356698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9984"/>
            <a:ext cx="12189723" cy="79502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04FAB-F550-527C-C7EE-B396FA02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16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64C8-924E-E15A-B067-6CA22F49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76682" cy="1325563"/>
          </a:xfrm>
        </p:spPr>
        <p:txBody>
          <a:bodyPr>
            <a:normAutofit/>
          </a:bodyPr>
          <a:lstStyle/>
          <a:p>
            <a:r>
              <a:rPr lang="en-US" dirty="0"/>
              <a:t>EVS 843:2016</a:t>
            </a:r>
            <a:br>
              <a:rPr lang="en-US" dirty="0"/>
            </a:br>
            <a:r>
              <a:rPr lang="en-US" sz="2000" dirty="0"/>
              <a:t>/</a:t>
            </a:r>
            <a:r>
              <a:rPr lang="en-US" sz="2000" dirty="0" err="1"/>
              <a:t>tabel</a:t>
            </a:r>
            <a:r>
              <a:rPr lang="en-US" sz="2000" dirty="0"/>
              <a:t> on </a:t>
            </a:r>
            <a:r>
              <a:rPr lang="en-US" sz="2000" dirty="0" err="1"/>
              <a:t>vananenud</a:t>
            </a:r>
            <a:r>
              <a:rPr lang="en-US" sz="2000" dirty="0"/>
              <a:t> – </a:t>
            </a:r>
            <a:r>
              <a:rPr lang="en-US" sz="2000" dirty="0" err="1"/>
              <a:t>kuid</a:t>
            </a:r>
            <a:r>
              <a:rPr lang="en-US" sz="2000" dirty="0"/>
              <a:t> on </a:t>
            </a:r>
            <a:r>
              <a:rPr lang="en-US" sz="2000" dirty="0" err="1"/>
              <a:t>viide</a:t>
            </a:r>
            <a:r>
              <a:rPr lang="en-US" sz="2000" dirty="0"/>
              <a:t>, et </a:t>
            </a:r>
            <a:r>
              <a:rPr lang="en-US" sz="2000" dirty="0" err="1"/>
              <a:t>kataloogilahendite</a:t>
            </a:r>
            <a:r>
              <a:rPr lang="en-US" sz="2000" dirty="0"/>
              <a:t> </a:t>
            </a:r>
            <a:r>
              <a:rPr lang="en-US" sz="2000" dirty="0" err="1"/>
              <a:t>kasutamisel</a:t>
            </a:r>
            <a:r>
              <a:rPr lang="en-US" sz="2000" dirty="0"/>
              <a:t> on </a:t>
            </a:r>
            <a:r>
              <a:rPr lang="en-US" sz="2000" dirty="0" err="1"/>
              <a:t>nõuded</a:t>
            </a:r>
            <a:r>
              <a:rPr lang="en-US" sz="2000" dirty="0"/>
              <a:t> </a:t>
            </a:r>
            <a:r>
              <a:rPr lang="en-US" sz="2000" dirty="0" err="1"/>
              <a:t>tagatud</a:t>
            </a:r>
            <a:r>
              <a:rPr lang="en-US" sz="2000" dirty="0"/>
              <a:t>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2E827-E87B-F12B-2729-80737643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12" y="2302516"/>
            <a:ext cx="1187402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liigid</a:t>
            </a:r>
            <a:endParaRPr lang="en-US" dirty="0"/>
          </a:p>
          <a:p>
            <a:pPr lvl="1"/>
            <a:r>
              <a:rPr lang="en-US" dirty="0" err="1"/>
              <a:t>püsi</a:t>
            </a:r>
            <a:r>
              <a:rPr lang="en-US" dirty="0"/>
              <a:t> (</a:t>
            </a:r>
            <a:r>
              <a:rPr lang="en-US" dirty="0" err="1"/>
              <a:t>betoon</a:t>
            </a:r>
            <a:r>
              <a:rPr lang="en-US" dirty="0"/>
              <a:t> 20 a, </a:t>
            </a:r>
            <a:r>
              <a:rPr lang="en-US" dirty="0" err="1"/>
              <a:t>asfalt</a:t>
            </a:r>
            <a:r>
              <a:rPr lang="en-US" dirty="0"/>
              <a:t> 15 a), </a:t>
            </a:r>
            <a:r>
              <a:rPr lang="en-US" dirty="0" err="1"/>
              <a:t>kerg</a:t>
            </a:r>
            <a:r>
              <a:rPr lang="en-US" dirty="0"/>
              <a:t>- (</a:t>
            </a:r>
            <a:r>
              <a:rPr lang="en-US" dirty="0" err="1"/>
              <a:t>sillutis</a:t>
            </a:r>
            <a:r>
              <a:rPr lang="en-US" dirty="0"/>
              <a:t>, </a:t>
            </a:r>
            <a:r>
              <a:rPr lang="en-US" dirty="0" err="1"/>
              <a:t>pinnatud</a:t>
            </a:r>
            <a:r>
              <a:rPr lang="en-US" dirty="0"/>
              <a:t> MSE ja </a:t>
            </a:r>
            <a:r>
              <a:rPr lang="en-US" dirty="0" err="1"/>
              <a:t>stabi</a:t>
            </a:r>
            <a:r>
              <a:rPr lang="en-US" dirty="0"/>
              <a:t> – 10 a) ja </a:t>
            </a:r>
            <a:r>
              <a:rPr lang="en-US" dirty="0" err="1"/>
              <a:t>siirdekatted</a:t>
            </a:r>
            <a:r>
              <a:rPr lang="en-US" dirty="0"/>
              <a:t> (</a:t>
            </a:r>
            <a:r>
              <a:rPr lang="en-US" dirty="0" err="1"/>
              <a:t>kruus</a:t>
            </a:r>
            <a:r>
              <a:rPr lang="en-US" dirty="0"/>
              <a:t>, </a:t>
            </a:r>
            <a:r>
              <a:rPr lang="en-US" dirty="0" err="1"/>
              <a:t>killustik</a:t>
            </a:r>
            <a:r>
              <a:rPr lang="en-US" dirty="0"/>
              <a:t>, frees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pindamata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pinnatud</a:t>
            </a:r>
            <a:r>
              <a:rPr lang="en-US" dirty="0"/>
              <a:t> – 7 a)</a:t>
            </a:r>
          </a:p>
          <a:p>
            <a:pPr lvl="1"/>
            <a:r>
              <a:rPr lang="en-US" dirty="0"/>
              <a:t>Alus ja </a:t>
            </a:r>
            <a:r>
              <a:rPr lang="en-US" dirty="0" err="1"/>
              <a:t>lisakihid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2 </a:t>
            </a:r>
            <a:r>
              <a:rPr lang="en-US" dirty="0" err="1"/>
              <a:t>korda</a:t>
            </a:r>
            <a:r>
              <a:rPr lang="en-US" dirty="0"/>
              <a:t> </a:t>
            </a:r>
            <a:r>
              <a:rPr lang="en-US" dirty="0" err="1"/>
              <a:t>pikema</a:t>
            </a:r>
            <a:r>
              <a:rPr lang="en-US" dirty="0"/>
              <a:t> </a:t>
            </a:r>
            <a:r>
              <a:rPr lang="en-US" dirty="0" err="1"/>
              <a:t>kasutusajaga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kiirus</a:t>
            </a:r>
            <a:r>
              <a:rPr lang="en-US" dirty="0"/>
              <a:t> max 30,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kaaluda</a:t>
            </a:r>
            <a:r>
              <a:rPr lang="en-US" dirty="0"/>
              <a:t> </a:t>
            </a:r>
            <a:r>
              <a:rPr lang="en-US" dirty="0" err="1"/>
              <a:t>kivisillutist</a:t>
            </a:r>
            <a:r>
              <a:rPr lang="en-US" dirty="0"/>
              <a:t>, </a:t>
            </a:r>
            <a:r>
              <a:rPr lang="en-US" dirty="0" err="1"/>
              <a:t>kergliiklusel</a:t>
            </a:r>
            <a:r>
              <a:rPr lang="en-US" dirty="0"/>
              <a:t> ja </a:t>
            </a:r>
            <a:r>
              <a:rPr lang="en-US" dirty="0" err="1"/>
              <a:t>parklas</a:t>
            </a:r>
            <a:r>
              <a:rPr lang="en-US" dirty="0"/>
              <a:t> ka </a:t>
            </a:r>
            <a:r>
              <a:rPr lang="en-US" dirty="0" err="1"/>
              <a:t>murukivi</a:t>
            </a:r>
            <a:endParaRPr lang="en-US" dirty="0"/>
          </a:p>
          <a:p>
            <a:r>
              <a:rPr lang="en-US" dirty="0" err="1"/>
              <a:t>Bussipeatuses</a:t>
            </a:r>
            <a:r>
              <a:rPr lang="en-US" dirty="0"/>
              <a:t> </a:t>
            </a:r>
            <a:r>
              <a:rPr lang="en-US" dirty="0" err="1"/>
              <a:t>poolelastne</a:t>
            </a:r>
            <a:r>
              <a:rPr lang="en-US" dirty="0"/>
              <a:t> (</a:t>
            </a:r>
            <a:r>
              <a:rPr lang="en-US" dirty="0" err="1"/>
              <a:t>Confalt</a:t>
            </a:r>
            <a:r>
              <a:rPr lang="en-US" dirty="0"/>
              <a:t>/</a:t>
            </a:r>
            <a:r>
              <a:rPr lang="en-US" dirty="0" err="1"/>
              <a:t>Densifalt</a:t>
            </a:r>
            <a:r>
              <a:rPr lang="en-US" dirty="0"/>
              <a:t>)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betoon</a:t>
            </a:r>
            <a:endParaRPr lang="en-US" dirty="0"/>
          </a:p>
          <a:p>
            <a:r>
              <a:rPr lang="en-US" dirty="0" err="1"/>
              <a:t>Aluseks</a:t>
            </a:r>
            <a:r>
              <a:rPr lang="en-US" dirty="0"/>
              <a:t> </a:t>
            </a:r>
            <a:r>
              <a:rPr lang="en-US" dirty="0" err="1"/>
              <a:t>koormussagedusest</a:t>
            </a:r>
            <a:r>
              <a:rPr lang="en-US" dirty="0"/>
              <a:t> </a:t>
            </a:r>
            <a:r>
              <a:rPr lang="en-US" dirty="0" err="1"/>
              <a:t>tulenev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elastsusmoodul</a:t>
            </a:r>
            <a:endParaRPr lang="en-US" dirty="0"/>
          </a:p>
          <a:p>
            <a:r>
              <a:rPr lang="en-US" dirty="0" err="1"/>
              <a:t>Kõrvaltänaval</a:t>
            </a:r>
            <a:r>
              <a:rPr lang="en-US" dirty="0"/>
              <a:t> </a:t>
            </a:r>
            <a:r>
              <a:rPr lang="en-US" dirty="0" err="1"/>
              <a:t>ühekihiline</a:t>
            </a:r>
            <a:r>
              <a:rPr lang="en-US" dirty="0"/>
              <a:t> AC </a:t>
            </a:r>
            <a:r>
              <a:rPr lang="en-US" sz="2600" dirty="0"/>
              <a:t>(min 5 cm), </a:t>
            </a:r>
            <a:r>
              <a:rPr lang="en-US" dirty="0" err="1"/>
              <a:t>kohalikel</a:t>
            </a:r>
            <a:r>
              <a:rPr lang="en-US" dirty="0"/>
              <a:t> </a:t>
            </a:r>
            <a:r>
              <a:rPr lang="en-US" dirty="0" err="1"/>
              <a:t>veotänaval</a:t>
            </a:r>
            <a:r>
              <a:rPr lang="en-US" dirty="0"/>
              <a:t> ja ÜT-ga </a:t>
            </a:r>
            <a:r>
              <a:rPr lang="en-US" dirty="0" err="1"/>
              <a:t>jaotustänaval</a:t>
            </a:r>
            <a:r>
              <a:rPr lang="en-US" dirty="0"/>
              <a:t> </a:t>
            </a:r>
            <a:r>
              <a:rPr lang="en-US" dirty="0" err="1"/>
              <a:t>kahekihiline</a:t>
            </a:r>
            <a:r>
              <a:rPr lang="en-US" dirty="0"/>
              <a:t> AC </a:t>
            </a:r>
            <a:r>
              <a:rPr lang="en-US" sz="2600" dirty="0"/>
              <a:t>(min 10 cm)</a:t>
            </a:r>
            <a:r>
              <a:rPr lang="en-US" dirty="0"/>
              <a:t>, </a:t>
            </a:r>
            <a:r>
              <a:rPr lang="en-US" dirty="0" err="1"/>
              <a:t>magistraalidel</a:t>
            </a:r>
            <a:r>
              <a:rPr lang="en-US" dirty="0"/>
              <a:t> ja </a:t>
            </a:r>
            <a:r>
              <a:rPr lang="en-US" dirty="0" err="1"/>
              <a:t>suurematel</a:t>
            </a:r>
            <a:r>
              <a:rPr lang="en-US" dirty="0"/>
              <a:t> </a:t>
            </a:r>
            <a:r>
              <a:rPr lang="en-US" dirty="0" err="1"/>
              <a:t>veotänavatel</a:t>
            </a:r>
            <a:r>
              <a:rPr lang="en-US" dirty="0"/>
              <a:t> </a:t>
            </a:r>
            <a:r>
              <a:rPr lang="en-US" dirty="0" err="1"/>
              <a:t>kolmekihiline</a:t>
            </a:r>
            <a:r>
              <a:rPr lang="en-US" dirty="0"/>
              <a:t> AC </a:t>
            </a:r>
            <a:r>
              <a:rPr lang="en-US" sz="2600" dirty="0"/>
              <a:t>(min 16 cm)</a:t>
            </a:r>
            <a:endParaRPr lang="en-US" dirty="0"/>
          </a:p>
          <a:p>
            <a:pPr lvl="1"/>
            <a:r>
              <a:rPr lang="en-US" dirty="0"/>
              <a:t>NB! Juba 2015 </a:t>
            </a:r>
            <a:r>
              <a:rPr lang="en-US" dirty="0" err="1"/>
              <a:t>kirjutasime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 </a:t>
            </a:r>
            <a:r>
              <a:rPr lang="en-US" dirty="0" err="1"/>
              <a:t>teerullibetooni</a:t>
            </a:r>
            <a:r>
              <a:rPr lang="en-US" dirty="0"/>
              <a:t> – 2025 </a:t>
            </a:r>
            <a:r>
              <a:rPr lang="en-US" dirty="0" err="1"/>
              <a:t>jõudsime</a:t>
            </a:r>
            <a:r>
              <a:rPr lang="en-US" dirty="0"/>
              <a:t> </a:t>
            </a:r>
            <a:r>
              <a:rPr lang="en-US" dirty="0" err="1"/>
              <a:t>laborikatseteni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liiklus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1000 a/</a:t>
            </a:r>
            <a:r>
              <a:rPr lang="en-US" dirty="0" err="1"/>
              <a:t>ööp</a:t>
            </a:r>
            <a:r>
              <a:rPr lang="en-US" dirty="0"/>
              <a:t> ja </a:t>
            </a:r>
            <a:r>
              <a:rPr lang="en-US" dirty="0" err="1"/>
              <a:t>rasked</a:t>
            </a:r>
            <a:r>
              <a:rPr lang="en-US" dirty="0"/>
              <a:t> (&lt;3,5 t) </a:t>
            </a:r>
            <a:r>
              <a:rPr lang="en-US" dirty="0" err="1"/>
              <a:t>alla</a:t>
            </a:r>
            <a:r>
              <a:rPr lang="en-US" dirty="0"/>
              <a:t> 100 auto,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kergkatendeid</a:t>
            </a:r>
            <a:r>
              <a:rPr lang="en-US" dirty="0"/>
              <a:t> (MSE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stabi</a:t>
            </a:r>
            <a:r>
              <a:rPr lang="en-US" dirty="0"/>
              <a:t>, </a:t>
            </a:r>
            <a:r>
              <a:rPr lang="en-US" dirty="0" err="1"/>
              <a:t>pinnatud</a:t>
            </a:r>
            <a:r>
              <a:rPr lang="en-US" dirty="0"/>
              <a:t>)</a:t>
            </a:r>
          </a:p>
          <a:p>
            <a:r>
              <a:rPr lang="en-US" dirty="0" err="1"/>
              <a:t>Kergliiklustee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pole </a:t>
            </a:r>
            <a:r>
              <a:rPr lang="en-US" dirty="0" err="1"/>
              <a:t>veokaid</a:t>
            </a:r>
            <a:r>
              <a:rPr lang="en-US" dirty="0"/>
              <a:t> (3,5 t)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killustikalus</a:t>
            </a:r>
            <a:r>
              <a:rPr lang="en-US" dirty="0"/>
              <a:t> olla 15, </a:t>
            </a:r>
            <a:r>
              <a:rPr lang="en-US" dirty="0" err="1"/>
              <a:t>mujal</a:t>
            </a:r>
            <a:r>
              <a:rPr lang="en-US" dirty="0"/>
              <a:t> 20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FD535-758F-CEC8-C50C-8DE3588B6A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727" y="57097"/>
            <a:ext cx="4805372" cy="22454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575F5-0173-77AA-A058-6B95A503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60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F02B-375B-8039-0770-B31727C0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Asfaltkate</a:t>
            </a:r>
            <a:r>
              <a:rPr lang="en-US" dirty="0"/>
              <a:t> – EVS 901-3:2025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A02CDC-D107-7A38-93B3-DACEC27EE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756775"/>
              </p:ext>
            </p:extLst>
          </p:nvPr>
        </p:nvGraphicFramePr>
        <p:xfrm>
          <a:off x="5172635" y="1493931"/>
          <a:ext cx="6778947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543">
                  <a:extLst>
                    <a:ext uri="{9D8B030D-6E8A-4147-A177-3AD203B41FA5}">
                      <a16:colId xmlns:a16="http://schemas.microsoft.com/office/drawing/2014/main" val="222223496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707306647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3993972023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800101732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1035932939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2611891413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4031339565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2955828353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2324362755"/>
                    </a:ext>
                  </a:extLst>
                </a:gridCol>
                <a:gridCol w="473393">
                  <a:extLst>
                    <a:ext uri="{9D8B030D-6E8A-4147-A177-3AD203B41FA5}">
                      <a16:colId xmlns:a16="http://schemas.microsoft.com/office/drawing/2014/main" val="3217957224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286600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AC surf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SMA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MSE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05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Terasuurus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21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48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658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 </a:t>
                      </a:r>
                      <a:r>
                        <a:rPr lang="en-US" dirty="0" err="1"/>
                        <a:t>ühekihilisel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569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 </a:t>
                      </a:r>
                      <a:r>
                        <a:rPr lang="en-US" dirty="0" err="1"/>
                        <a:t>ühekihilisel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14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AC bin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50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Terasuurus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834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91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04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AC base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18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Terasuurus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7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036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542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090199-CB97-F334-8822-1BEC230B20D9}"/>
              </a:ext>
            </a:extLst>
          </p:cNvPr>
          <p:cNvSpPr txBox="1"/>
          <p:nvPr/>
        </p:nvSpPr>
        <p:spPr>
          <a:xfrm>
            <a:off x="-58270" y="1678082"/>
            <a:ext cx="535428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Lubatud</a:t>
            </a:r>
            <a:r>
              <a:rPr lang="en-US" sz="3200" dirty="0"/>
              <a:t> </a:t>
            </a:r>
            <a:r>
              <a:rPr lang="en-US" sz="3200" dirty="0" err="1"/>
              <a:t>kihipaksused</a:t>
            </a:r>
            <a:endParaRPr lang="en-US" sz="3200" dirty="0"/>
          </a:p>
          <a:p>
            <a:r>
              <a:rPr lang="en-US" dirty="0"/>
              <a:t>(</a:t>
            </a:r>
            <a:r>
              <a:rPr lang="en-US" dirty="0" err="1"/>
              <a:t>standardis</a:t>
            </a:r>
            <a:r>
              <a:rPr lang="en-US" dirty="0"/>
              <a:t> on ka </a:t>
            </a:r>
            <a:r>
              <a:rPr lang="en-US" dirty="0" err="1"/>
              <a:t>valuasfalt</a:t>
            </a:r>
            <a:r>
              <a:rPr lang="en-US" dirty="0"/>
              <a:t> MA ja </a:t>
            </a:r>
            <a:r>
              <a:rPr lang="en-US" dirty="0" err="1"/>
              <a:t>dreenasfalt</a:t>
            </a:r>
            <a:r>
              <a:rPr lang="en-US" dirty="0"/>
              <a:t> PA)</a:t>
            </a:r>
          </a:p>
          <a:p>
            <a:r>
              <a:rPr lang="en-US" dirty="0"/>
              <a:t>AC bin </a:t>
            </a:r>
            <a:r>
              <a:rPr lang="en-US" dirty="0" err="1"/>
              <a:t>kasutatakse</a:t>
            </a:r>
            <a:r>
              <a:rPr lang="en-US" dirty="0"/>
              <a:t> ka </a:t>
            </a:r>
            <a:r>
              <a:rPr lang="en-US" dirty="0" err="1"/>
              <a:t>tasanduskihis</a:t>
            </a:r>
            <a:r>
              <a:rPr lang="en-US" dirty="0"/>
              <a:t> (min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kehti</a:t>
            </a:r>
            <a:r>
              <a:rPr lang="en-US" dirty="0"/>
              <a:t>)</a:t>
            </a:r>
          </a:p>
          <a:p>
            <a:r>
              <a:rPr lang="en-US" dirty="0"/>
              <a:t>AC surf ja SMA min </a:t>
            </a:r>
            <a:r>
              <a:rPr lang="en-US" dirty="0" err="1"/>
              <a:t>paksus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kehti</a:t>
            </a:r>
            <a:r>
              <a:rPr lang="en-US" dirty="0"/>
              <a:t> </a:t>
            </a:r>
            <a:r>
              <a:rPr lang="en-US" dirty="0" err="1"/>
              <a:t>kuumtaastamisel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6308C-FC0C-C6B1-7329-0C76BF7F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768D-0783-9A3D-5EBF-B3B0EC72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Kutsed</a:t>
            </a:r>
            <a:r>
              <a:rPr lang="en-US" dirty="0"/>
              <a:t> </a:t>
            </a:r>
            <a:r>
              <a:rPr lang="en-US" dirty="0" err="1"/>
              <a:t>teedeinseneridel</a:t>
            </a:r>
            <a:r>
              <a:rPr lang="en-US" dirty="0"/>
              <a:t> – </a:t>
            </a:r>
            <a:r>
              <a:rPr lang="en-US" sz="3200" dirty="0">
                <a:hlinkClick r:id="rId3"/>
              </a:rPr>
              <a:t>www.kutseregister.ee</a:t>
            </a:r>
            <a:r>
              <a:rPr lang="en-US" sz="32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D6EF-E5DE-D1ED-B86B-7FD1674FB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734" y="1655233"/>
            <a:ext cx="10388600" cy="495723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6 – TKTK </a:t>
            </a:r>
            <a:r>
              <a:rPr lang="en-US" sz="1600" dirty="0"/>
              <a:t>(</a:t>
            </a:r>
            <a:r>
              <a:rPr lang="en-US" sz="1600" dirty="0" err="1"/>
              <a:t>insener</a:t>
            </a:r>
            <a:r>
              <a:rPr lang="en-US" sz="1600" dirty="0"/>
              <a:t>)</a:t>
            </a:r>
            <a:r>
              <a:rPr lang="en-US" sz="2000" dirty="0"/>
              <a:t>, 7 – TTÜ </a:t>
            </a:r>
            <a:r>
              <a:rPr lang="en-US" sz="1600" dirty="0"/>
              <a:t>(</a:t>
            </a:r>
            <a:r>
              <a:rPr lang="en-US" sz="1600" dirty="0" err="1"/>
              <a:t>diplomeeritud</a:t>
            </a:r>
            <a:r>
              <a:rPr lang="en-US" sz="1600" dirty="0"/>
              <a:t> </a:t>
            </a:r>
            <a:r>
              <a:rPr lang="en-US" sz="1600" dirty="0" err="1"/>
              <a:t>insener</a:t>
            </a:r>
            <a:r>
              <a:rPr lang="en-US" sz="1600" dirty="0"/>
              <a:t>)</a:t>
            </a:r>
            <a:r>
              <a:rPr lang="en-US" sz="2000" dirty="0"/>
              <a:t>, 8 </a:t>
            </a:r>
            <a:r>
              <a:rPr lang="en-US" sz="1600" dirty="0"/>
              <a:t>(</a:t>
            </a:r>
            <a:r>
              <a:rPr lang="en-US" sz="1600" dirty="0" err="1"/>
              <a:t>volitatud</a:t>
            </a:r>
            <a:r>
              <a:rPr lang="en-US" sz="1600" dirty="0"/>
              <a:t> </a:t>
            </a:r>
            <a:r>
              <a:rPr lang="en-US" sz="1600" dirty="0" err="1"/>
              <a:t>insener</a:t>
            </a:r>
            <a:r>
              <a:rPr lang="en-US" sz="1600" dirty="0"/>
              <a:t>)</a:t>
            </a:r>
            <a:endParaRPr lang="en-US" sz="2000" dirty="0"/>
          </a:p>
          <a:p>
            <a:pPr lvl="1"/>
            <a:r>
              <a:rPr lang="en-US" sz="1800" dirty="0" err="1"/>
              <a:t>esmakutse</a:t>
            </a:r>
            <a:r>
              <a:rPr lang="en-US" sz="1800" dirty="0"/>
              <a:t> </a:t>
            </a:r>
            <a:r>
              <a:rPr lang="en-US" sz="1800" dirty="0" err="1"/>
              <a:t>lõpudiplomiga</a:t>
            </a:r>
            <a:r>
              <a:rPr lang="en-US" sz="1800" dirty="0"/>
              <a:t> (6, 7)</a:t>
            </a:r>
          </a:p>
          <a:p>
            <a:pPr lvl="1"/>
            <a:r>
              <a:rPr lang="en-US" sz="1800" dirty="0" err="1"/>
              <a:t>allkirjaõigus</a:t>
            </a:r>
            <a:r>
              <a:rPr lang="en-US" sz="1800" dirty="0"/>
              <a:t> </a:t>
            </a:r>
            <a:r>
              <a:rPr lang="en-US" sz="1800" dirty="0" err="1"/>
              <a:t>taotleda</a:t>
            </a:r>
            <a:r>
              <a:rPr lang="en-US" sz="1800" dirty="0"/>
              <a:t> </a:t>
            </a:r>
            <a:r>
              <a:rPr lang="en-US" sz="1800" dirty="0" err="1"/>
              <a:t>kui</a:t>
            </a:r>
            <a:r>
              <a:rPr lang="en-US" sz="1800" dirty="0"/>
              <a:t> </a:t>
            </a:r>
            <a:r>
              <a:rPr lang="en-US" sz="1800" dirty="0" err="1"/>
              <a:t>kogemused</a:t>
            </a:r>
            <a:r>
              <a:rPr lang="en-US" sz="1800" dirty="0"/>
              <a:t> </a:t>
            </a:r>
            <a:r>
              <a:rPr lang="en-US" sz="1800" dirty="0" err="1"/>
              <a:t>tõestatud</a:t>
            </a:r>
            <a:endParaRPr lang="en-US" sz="1800" dirty="0"/>
          </a:p>
          <a:p>
            <a:pPr lvl="1"/>
            <a:r>
              <a:rPr lang="en-US" sz="1800" dirty="0" err="1"/>
              <a:t>allkirjaõiguslik</a:t>
            </a:r>
            <a:r>
              <a:rPr lang="en-US" sz="1800" dirty="0"/>
              <a:t> </a:t>
            </a:r>
            <a:r>
              <a:rPr lang="en-US" sz="1800" dirty="0" err="1"/>
              <a:t>kutse</a:t>
            </a:r>
            <a:r>
              <a:rPr lang="en-US" sz="1800" dirty="0"/>
              <a:t> </a:t>
            </a:r>
            <a:r>
              <a:rPr lang="en-US" sz="1800" dirty="0" err="1"/>
              <a:t>kehtib</a:t>
            </a:r>
            <a:r>
              <a:rPr lang="en-US" sz="1800" dirty="0"/>
              <a:t> 7 </a:t>
            </a:r>
            <a:r>
              <a:rPr lang="en-US" sz="1800" dirty="0" err="1"/>
              <a:t>aastat</a:t>
            </a:r>
            <a:r>
              <a:rPr lang="en-US" sz="1800" dirty="0"/>
              <a:t>, </a:t>
            </a:r>
            <a:r>
              <a:rPr lang="en-US" sz="1800" dirty="0" err="1"/>
              <a:t>siis</a:t>
            </a:r>
            <a:r>
              <a:rPr lang="en-US" sz="1800" dirty="0"/>
              <a:t> </a:t>
            </a:r>
            <a:r>
              <a:rPr lang="en-US" sz="1800" dirty="0" err="1"/>
              <a:t>tuleb</a:t>
            </a:r>
            <a:r>
              <a:rPr lang="en-US" sz="1800" dirty="0"/>
              <a:t> </a:t>
            </a:r>
            <a:r>
              <a:rPr lang="en-US" sz="1800" dirty="0" err="1"/>
              <a:t>taastõendada</a:t>
            </a:r>
            <a:r>
              <a:rPr lang="en-US" sz="1800" dirty="0"/>
              <a:t> (</a:t>
            </a:r>
            <a:r>
              <a:rPr lang="en-US" sz="1800" dirty="0" err="1"/>
              <a:t>või</a:t>
            </a:r>
            <a:r>
              <a:rPr lang="en-US" sz="1800" dirty="0"/>
              <a:t> </a:t>
            </a:r>
            <a:r>
              <a:rPr lang="en-US" sz="1800" dirty="0" err="1"/>
              <a:t>taotleda</a:t>
            </a:r>
            <a:r>
              <a:rPr lang="en-US" sz="1800" dirty="0"/>
              <a:t> </a:t>
            </a:r>
            <a:r>
              <a:rPr lang="en-US" sz="1800" dirty="0" err="1"/>
              <a:t>järgmist</a:t>
            </a:r>
            <a:r>
              <a:rPr lang="en-US" sz="1800" dirty="0"/>
              <a:t>)</a:t>
            </a:r>
          </a:p>
          <a:p>
            <a:r>
              <a:rPr lang="en-US" sz="2000" dirty="0" err="1"/>
              <a:t>Valdkonnad</a:t>
            </a:r>
            <a:r>
              <a:rPr lang="en-US" sz="2000" dirty="0"/>
              <a:t> ja </a:t>
            </a:r>
            <a:r>
              <a:rPr lang="en-US" sz="2000" dirty="0" err="1"/>
              <a:t>kompetentsid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MKM M61 (2022)</a:t>
            </a:r>
            <a:endParaRPr lang="en-US" sz="2000" dirty="0"/>
          </a:p>
          <a:p>
            <a:pPr lvl="1"/>
            <a:r>
              <a:rPr lang="en-US" sz="1800" dirty="0"/>
              <a:t>Teed vs </a:t>
            </a:r>
            <a:r>
              <a:rPr lang="en-US" sz="1800" dirty="0" err="1"/>
              <a:t>sillad</a:t>
            </a:r>
            <a:r>
              <a:rPr lang="en-US" sz="1800" dirty="0"/>
              <a:t> </a:t>
            </a:r>
            <a:r>
              <a:rPr lang="en-US" sz="1800" dirty="0">
                <a:highlight>
                  <a:srgbClr val="FFFF00"/>
                </a:highlight>
              </a:rPr>
              <a:t>(MTR, </a:t>
            </a:r>
            <a:r>
              <a:rPr lang="en-US" sz="1800" dirty="0" err="1">
                <a:highlight>
                  <a:srgbClr val="FFFF00"/>
                </a:highlight>
              </a:rPr>
              <a:t>vastutav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spetsialist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ehk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pädev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isik</a:t>
            </a:r>
            <a:r>
              <a:rPr lang="en-US" sz="1800" dirty="0">
                <a:highlight>
                  <a:srgbClr val="FFFF00"/>
                </a:highlight>
              </a:rPr>
              <a:t> – </a:t>
            </a:r>
            <a:r>
              <a:rPr lang="en-US" sz="1800" dirty="0" err="1">
                <a:highlight>
                  <a:srgbClr val="FFFF00"/>
                </a:highlight>
              </a:rPr>
              <a:t>kuni</a:t>
            </a:r>
            <a:r>
              <a:rPr lang="en-US" sz="1800" dirty="0">
                <a:highlight>
                  <a:srgbClr val="FFFF00"/>
                </a:highlight>
              </a:rPr>
              <a:t> 3 </a:t>
            </a:r>
            <a:r>
              <a:rPr lang="en-US" sz="1800" dirty="0" err="1">
                <a:highlight>
                  <a:srgbClr val="FFFF00"/>
                </a:highlight>
              </a:rPr>
              <a:t>firmas</a:t>
            </a:r>
            <a:r>
              <a:rPr lang="en-US" sz="1800" dirty="0">
                <a:highlight>
                  <a:srgbClr val="FFFF00"/>
                </a:highlight>
              </a:rPr>
              <a:t>)</a:t>
            </a:r>
          </a:p>
          <a:p>
            <a:pPr lvl="2"/>
            <a:r>
              <a:rPr lang="en-US" sz="1600" dirty="0" err="1"/>
              <a:t>Projekteerimine</a:t>
            </a:r>
            <a:r>
              <a:rPr lang="en-US" sz="1600" dirty="0"/>
              <a:t>/</a:t>
            </a:r>
            <a:r>
              <a:rPr lang="en-US" sz="1600" dirty="0" err="1"/>
              <a:t>planeerimine</a:t>
            </a:r>
            <a:r>
              <a:rPr lang="en-US" sz="1600" dirty="0"/>
              <a:t>, </a:t>
            </a:r>
            <a:r>
              <a:rPr lang="en-US" sz="1600" i="1" dirty="0" err="1"/>
              <a:t>projekteerimise</a:t>
            </a:r>
            <a:r>
              <a:rPr lang="en-US" sz="1600" i="1" dirty="0"/>
              <a:t> </a:t>
            </a:r>
            <a:r>
              <a:rPr lang="en-US" sz="1600" i="1" dirty="0" err="1"/>
              <a:t>juhtimine</a:t>
            </a:r>
            <a:r>
              <a:rPr lang="en-US" sz="1600" i="1" dirty="0"/>
              <a:t> </a:t>
            </a:r>
            <a:r>
              <a:rPr lang="en-US" sz="1600" dirty="0"/>
              <a:t>ja </a:t>
            </a:r>
            <a:r>
              <a:rPr lang="en-US" sz="1600" dirty="0" err="1"/>
              <a:t>ekspertiis</a:t>
            </a:r>
            <a:endParaRPr lang="en-US" sz="1600" dirty="0"/>
          </a:p>
          <a:p>
            <a:pPr lvl="2"/>
            <a:r>
              <a:rPr lang="en-US" sz="1600" dirty="0" err="1"/>
              <a:t>Omaniku</a:t>
            </a:r>
            <a:r>
              <a:rPr lang="en-US" sz="1600" dirty="0"/>
              <a:t> </a:t>
            </a:r>
            <a:r>
              <a:rPr lang="en-US" sz="1600" dirty="0" err="1"/>
              <a:t>järele</a:t>
            </a:r>
            <a:r>
              <a:rPr lang="en-US" sz="1600" dirty="0"/>
              <a:t> </a:t>
            </a:r>
            <a:r>
              <a:rPr lang="en-US" sz="1600" dirty="0" err="1"/>
              <a:t>valvamine</a:t>
            </a:r>
            <a:endParaRPr lang="en-US" sz="1600" dirty="0"/>
          </a:p>
          <a:p>
            <a:pPr lvl="2"/>
            <a:r>
              <a:rPr lang="en-US" sz="1600" dirty="0" err="1"/>
              <a:t>Ehitamine</a:t>
            </a:r>
            <a:r>
              <a:rPr lang="en-US" sz="1600" dirty="0"/>
              <a:t> ja </a:t>
            </a:r>
            <a:r>
              <a:rPr lang="en-US" sz="1600" i="1" dirty="0" err="1"/>
              <a:t>ehitustegevuse</a:t>
            </a:r>
            <a:r>
              <a:rPr lang="en-US" sz="1600" i="1" dirty="0"/>
              <a:t> </a:t>
            </a:r>
            <a:r>
              <a:rPr lang="en-US" sz="1600" i="1" dirty="0" err="1"/>
              <a:t>juhtimine</a:t>
            </a:r>
            <a:endParaRPr lang="en-US" sz="1600" i="1" dirty="0"/>
          </a:p>
          <a:p>
            <a:pPr lvl="2"/>
            <a:r>
              <a:rPr lang="en-US" sz="1600" dirty="0"/>
              <a:t>Silla </a:t>
            </a:r>
            <a:r>
              <a:rPr lang="en-US" sz="1600" dirty="0" err="1"/>
              <a:t>või</a:t>
            </a:r>
            <a:r>
              <a:rPr lang="en-US" sz="1600" dirty="0"/>
              <a:t> tee audit </a:t>
            </a:r>
          </a:p>
          <a:p>
            <a:pPr lvl="3"/>
            <a:r>
              <a:rPr lang="en-US" sz="1400" dirty="0" err="1"/>
              <a:t>hoone</a:t>
            </a:r>
            <a:r>
              <a:rPr lang="en-US" sz="1400" dirty="0"/>
              <a:t> audit </a:t>
            </a:r>
            <a:r>
              <a:rPr lang="en-US" sz="1400" dirty="0" err="1"/>
              <a:t>ehitisregistri</a:t>
            </a:r>
            <a:r>
              <a:rPr lang="en-US" sz="1400" dirty="0"/>
              <a:t> </a:t>
            </a:r>
            <a:r>
              <a:rPr lang="en-US" sz="1400" dirty="0" err="1"/>
              <a:t>jaoks</a:t>
            </a:r>
            <a:r>
              <a:rPr lang="en-US" sz="1400" dirty="0"/>
              <a:t> </a:t>
            </a:r>
            <a:r>
              <a:rPr lang="en-US" sz="1400" dirty="0" err="1"/>
              <a:t>ning</a:t>
            </a:r>
            <a:r>
              <a:rPr lang="en-US" sz="1400" dirty="0"/>
              <a:t> </a:t>
            </a:r>
            <a:r>
              <a:rPr lang="en-US" sz="1400" dirty="0" err="1"/>
              <a:t>silla</a:t>
            </a:r>
            <a:r>
              <a:rPr lang="en-US" sz="1400" dirty="0"/>
              <a:t> audit et </a:t>
            </a:r>
            <a:r>
              <a:rPr lang="en-US" sz="1400" dirty="0" err="1"/>
              <a:t>hinnata</a:t>
            </a:r>
            <a:r>
              <a:rPr lang="en-US" sz="1400" dirty="0"/>
              <a:t> </a:t>
            </a:r>
            <a:r>
              <a:rPr lang="en-US" sz="1400" dirty="0" err="1"/>
              <a:t>silla</a:t>
            </a:r>
            <a:r>
              <a:rPr lang="en-US" sz="1400" dirty="0"/>
              <a:t> </a:t>
            </a:r>
            <a:r>
              <a:rPr lang="en-US" sz="1400" dirty="0" err="1"/>
              <a:t>tehnilist</a:t>
            </a:r>
            <a:r>
              <a:rPr lang="en-US" sz="1400" dirty="0"/>
              <a:t> </a:t>
            </a:r>
            <a:r>
              <a:rPr lang="en-US" sz="1400" dirty="0" err="1"/>
              <a:t>seisundit</a:t>
            </a:r>
            <a:r>
              <a:rPr lang="en-US" sz="1400" dirty="0"/>
              <a:t> – </a:t>
            </a:r>
            <a:r>
              <a:rPr lang="en-US" sz="1400" dirty="0" err="1"/>
              <a:t>ohutust</a:t>
            </a:r>
            <a:endParaRPr lang="en-US" sz="1400" dirty="0"/>
          </a:p>
          <a:p>
            <a:pPr lvl="3"/>
            <a:r>
              <a:rPr lang="en-US" sz="1400" dirty="0"/>
              <a:t>Tee audit – </a:t>
            </a:r>
            <a:r>
              <a:rPr lang="en-US" sz="1400" dirty="0" err="1"/>
              <a:t>uues</a:t>
            </a:r>
            <a:r>
              <a:rPr lang="en-US" sz="1400" dirty="0"/>
              <a:t> </a:t>
            </a:r>
            <a:r>
              <a:rPr lang="en-US" sz="1400" dirty="0" err="1"/>
              <a:t>kutse</a:t>
            </a:r>
            <a:r>
              <a:rPr lang="en-US" sz="1400" dirty="0"/>
              <a:t> </a:t>
            </a:r>
            <a:r>
              <a:rPr lang="en-US" sz="1400" dirty="0" err="1"/>
              <a:t>andmise</a:t>
            </a:r>
            <a:r>
              <a:rPr lang="en-US" sz="1400" dirty="0"/>
              <a:t> </a:t>
            </a:r>
            <a:r>
              <a:rPr lang="en-US" sz="1400" dirty="0" err="1"/>
              <a:t>korras</a:t>
            </a:r>
            <a:r>
              <a:rPr lang="en-US" sz="1400" dirty="0"/>
              <a:t> </a:t>
            </a:r>
            <a:r>
              <a:rPr lang="en-US" sz="1400" dirty="0" err="1"/>
              <a:t>olemas</a:t>
            </a:r>
            <a:r>
              <a:rPr lang="en-US" sz="1400" dirty="0"/>
              <a:t>, </a:t>
            </a:r>
            <a:r>
              <a:rPr lang="en-US" sz="1400" dirty="0" err="1"/>
              <a:t>kuid</a:t>
            </a:r>
            <a:r>
              <a:rPr lang="en-US" sz="1400" dirty="0"/>
              <a:t> </a:t>
            </a:r>
            <a:r>
              <a:rPr lang="en-US" sz="1400" dirty="0" err="1"/>
              <a:t>vajab</a:t>
            </a:r>
            <a:r>
              <a:rPr lang="en-US" sz="1400" dirty="0"/>
              <a:t> </a:t>
            </a:r>
            <a:r>
              <a:rPr lang="en-US" sz="1400" dirty="0" err="1"/>
              <a:t>veel</a:t>
            </a:r>
            <a:r>
              <a:rPr lang="en-US" sz="1400" dirty="0"/>
              <a:t> </a:t>
            </a:r>
            <a:r>
              <a:rPr lang="en-US" sz="1400" dirty="0" err="1"/>
              <a:t>sisustamist</a:t>
            </a:r>
            <a:endParaRPr lang="en-US" sz="1400" dirty="0"/>
          </a:p>
          <a:p>
            <a:pPr lvl="1"/>
            <a:r>
              <a:rPr lang="en-US" sz="1800" dirty="0" err="1"/>
              <a:t>Liiklusohutuse</a:t>
            </a:r>
            <a:r>
              <a:rPr lang="en-US" sz="1800" dirty="0"/>
              <a:t> audit </a:t>
            </a:r>
            <a:r>
              <a:rPr lang="en-US" sz="1800" dirty="0">
                <a:highlight>
                  <a:srgbClr val="FFFF00"/>
                </a:highlight>
              </a:rPr>
              <a:t>(</a:t>
            </a:r>
            <a:r>
              <a:rPr lang="en-US" sz="1800" dirty="0" err="1">
                <a:highlight>
                  <a:srgbClr val="FFFF00"/>
                </a:highlight>
              </a:rPr>
              <a:t>isikuline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kutse</a:t>
            </a:r>
            <a:r>
              <a:rPr lang="en-US" sz="1800" dirty="0">
                <a:highlight>
                  <a:srgbClr val="FFFF00"/>
                </a:highlight>
              </a:rPr>
              <a:t>, </a:t>
            </a:r>
            <a:r>
              <a:rPr lang="en-US" sz="1800" dirty="0" err="1">
                <a:highlight>
                  <a:srgbClr val="FFFF00"/>
                </a:highlight>
              </a:rPr>
              <a:t>firma</a:t>
            </a:r>
            <a:r>
              <a:rPr lang="en-US" sz="1800" dirty="0">
                <a:highlight>
                  <a:srgbClr val="FFFF00"/>
                </a:highlight>
              </a:rPr>
              <a:t> MTR </a:t>
            </a:r>
            <a:r>
              <a:rPr lang="en-US" sz="1800" dirty="0" err="1">
                <a:highlight>
                  <a:srgbClr val="FFFF00"/>
                </a:highlight>
              </a:rPr>
              <a:t>seotud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ei</a:t>
            </a:r>
            <a:r>
              <a:rPr lang="en-US" sz="1800" dirty="0">
                <a:highlight>
                  <a:srgbClr val="FFFF00"/>
                </a:highlight>
              </a:rPr>
              <a:t> ole), </a:t>
            </a:r>
            <a:r>
              <a:rPr lang="en-US" sz="1700" dirty="0" err="1">
                <a:highlight>
                  <a:srgbClr val="FFFF00"/>
                </a:highlight>
              </a:rPr>
              <a:t>koolitus</a:t>
            </a:r>
            <a:r>
              <a:rPr lang="en-US" sz="1700" dirty="0">
                <a:highlight>
                  <a:srgbClr val="FFFF00"/>
                </a:highlight>
              </a:rPr>
              <a:t> 5a </a:t>
            </a:r>
            <a:r>
              <a:rPr lang="en-US" sz="1700" dirty="0" err="1">
                <a:highlight>
                  <a:srgbClr val="FFFF00"/>
                </a:highlight>
              </a:rPr>
              <a:t>kuid</a:t>
            </a:r>
            <a:r>
              <a:rPr lang="en-US" sz="1700" dirty="0">
                <a:highlight>
                  <a:srgbClr val="FFFF00"/>
                </a:highlight>
              </a:rPr>
              <a:t> </a:t>
            </a:r>
            <a:r>
              <a:rPr lang="en-US" sz="1700" dirty="0" err="1">
                <a:highlight>
                  <a:srgbClr val="FFFF00"/>
                </a:highlight>
              </a:rPr>
              <a:t>kutse</a:t>
            </a:r>
            <a:r>
              <a:rPr lang="en-US" sz="1700" dirty="0">
                <a:highlight>
                  <a:srgbClr val="FFFF00"/>
                </a:highlight>
              </a:rPr>
              <a:t> 7 a</a:t>
            </a:r>
            <a:endParaRPr lang="en-US" sz="1800" dirty="0">
              <a:highlight>
                <a:srgbClr val="FFFF00"/>
              </a:highlight>
            </a:endParaRPr>
          </a:p>
          <a:p>
            <a:pPr lvl="1"/>
            <a:r>
              <a:rPr lang="en-US" sz="1800" dirty="0" err="1">
                <a:highlight>
                  <a:srgbClr val="D385A9"/>
                </a:highlight>
              </a:rPr>
              <a:t>Inseneride</a:t>
            </a:r>
            <a:r>
              <a:rPr lang="en-US" sz="1800" dirty="0">
                <a:highlight>
                  <a:srgbClr val="D385A9"/>
                </a:highlight>
              </a:rPr>
              <a:t> </a:t>
            </a:r>
            <a:r>
              <a:rPr lang="en-US" sz="1800" dirty="0" err="1">
                <a:highlight>
                  <a:srgbClr val="D385A9"/>
                </a:highlight>
              </a:rPr>
              <a:t>koolitamine</a:t>
            </a:r>
            <a:r>
              <a:rPr lang="en-US" sz="1800" dirty="0">
                <a:highlight>
                  <a:srgbClr val="D385A9"/>
                </a:highlight>
              </a:rPr>
              <a:t> ja </a:t>
            </a:r>
            <a:r>
              <a:rPr lang="en-US" sz="1800" dirty="0" err="1">
                <a:highlight>
                  <a:srgbClr val="D385A9"/>
                </a:highlight>
              </a:rPr>
              <a:t>uurimistööd</a:t>
            </a:r>
            <a:r>
              <a:rPr lang="en-US" sz="1800" dirty="0">
                <a:highlight>
                  <a:srgbClr val="D385A9"/>
                </a:highlight>
              </a:rPr>
              <a:t> </a:t>
            </a:r>
            <a:r>
              <a:rPr lang="en-US" sz="1300" dirty="0">
                <a:highlight>
                  <a:srgbClr val="D385A9"/>
                </a:highlight>
              </a:rPr>
              <a:t>(</a:t>
            </a:r>
            <a:r>
              <a:rPr lang="en-US" sz="1300" dirty="0" err="1">
                <a:highlight>
                  <a:srgbClr val="D385A9"/>
                </a:highlight>
              </a:rPr>
              <a:t>isikuline</a:t>
            </a:r>
            <a:r>
              <a:rPr lang="en-US" sz="1300" dirty="0">
                <a:highlight>
                  <a:srgbClr val="D385A9"/>
                </a:highlight>
              </a:rPr>
              <a:t> </a:t>
            </a:r>
            <a:r>
              <a:rPr lang="en-US" sz="1300" dirty="0" err="1">
                <a:highlight>
                  <a:srgbClr val="D385A9"/>
                </a:highlight>
              </a:rPr>
              <a:t>kutse</a:t>
            </a:r>
            <a:r>
              <a:rPr lang="en-US" sz="1300" dirty="0">
                <a:highlight>
                  <a:srgbClr val="D385A9"/>
                </a:highlight>
              </a:rPr>
              <a:t>, </a:t>
            </a:r>
            <a:r>
              <a:rPr lang="en-US" sz="1300" dirty="0" err="1">
                <a:highlight>
                  <a:srgbClr val="D385A9"/>
                </a:highlight>
              </a:rPr>
              <a:t>täna</a:t>
            </a:r>
            <a:r>
              <a:rPr lang="en-US" sz="1300" dirty="0">
                <a:highlight>
                  <a:srgbClr val="D385A9"/>
                </a:highlight>
              </a:rPr>
              <a:t> pole ka </a:t>
            </a:r>
            <a:r>
              <a:rPr lang="en-US" sz="1300" dirty="0" err="1">
                <a:highlight>
                  <a:srgbClr val="D385A9"/>
                </a:highlight>
              </a:rPr>
              <a:t>selge</a:t>
            </a:r>
            <a:r>
              <a:rPr lang="en-US" sz="1300" dirty="0">
                <a:highlight>
                  <a:srgbClr val="D385A9"/>
                </a:highlight>
              </a:rPr>
              <a:t>, kas/</a:t>
            </a:r>
            <a:r>
              <a:rPr lang="en-US" sz="1300" dirty="0" err="1">
                <a:highlight>
                  <a:srgbClr val="D385A9"/>
                </a:highlight>
              </a:rPr>
              <a:t>kus</a:t>
            </a:r>
            <a:r>
              <a:rPr lang="en-US" sz="1300" dirty="0">
                <a:highlight>
                  <a:srgbClr val="D385A9"/>
                </a:highlight>
              </a:rPr>
              <a:t> </a:t>
            </a:r>
            <a:r>
              <a:rPr lang="en-US" sz="1300" dirty="0" err="1">
                <a:highlight>
                  <a:srgbClr val="D385A9"/>
                </a:highlight>
              </a:rPr>
              <a:t>seda</a:t>
            </a:r>
            <a:r>
              <a:rPr lang="en-US" sz="1300" dirty="0">
                <a:highlight>
                  <a:srgbClr val="D385A9"/>
                </a:highlight>
              </a:rPr>
              <a:t> </a:t>
            </a:r>
            <a:r>
              <a:rPr lang="en-US" sz="1300" dirty="0" err="1">
                <a:highlight>
                  <a:srgbClr val="D385A9"/>
                </a:highlight>
              </a:rPr>
              <a:t>nõutaks</a:t>
            </a:r>
            <a:r>
              <a:rPr lang="en-US" sz="1300" dirty="0">
                <a:highlight>
                  <a:srgbClr val="D385A9"/>
                </a:highlight>
              </a:rPr>
              <a:t>)</a:t>
            </a:r>
          </a:p>
          <a:p>
            <a:r>
              <a:rPr lang="en-US" sz="2000" dirty="0" err="1"/>
              <a:t>Pädevus</a:t>
            </a:r>
            <a:r>
              <a:rPr lang="en-US" sz="2000" dirty="0"/>
              <a:t>, MTR </a:t>
            </a:r>
            <a:r>
              <a:rPr lang="en-US" sz="2000" dirty="0" err="1"/>
              <a:t>registreering</a:t>
            </a:r>
            <a:r>
              <a:rPr lang="en-US" sz="2000" dirty="0"/>
              <a:t>, </a:t>
            </a:r>
            <a:r>
              <a:rPr lang="en-US" sz="2000" dirty="0" err="1"/>
              <a:t>vastutus</a:t>
            </a:r>
            <a:r>
              <a:rPr lang="en-US" sz="2000" dirty="0"/>
              <a:t> ja </a:t>
            </a:r>
            <a:r>
              <a:rPr lang="en-US" sz="2000" dirty="0" err="1"/>
              <a:t>sõltumatus</a:t>
            </a:r>
            <a:r>
              <a:rPr lang="en-US" sz="2000" dirty="0"/>
              <a:t> – </a:t>
            </a:r>
            <a:r>
              <a:rPr lang="en-US" sz="2000" dirty="0" err="1"/>
              <a:t>pädev</a:t>
            </a:r>
            <a:r>
              <a:rPr lang="en-US" sz="2000" dirty="0"/>
              <a:t> </a:t>
            </a:r>
            <a:r>
              <a:rPr lang="en-US" sz="2000" dirty="0" err="1"/>
              <a:t>isik</a:t>
            </a:r>
            <a:endParaRPr lang="en-US" sz="2000" dirty="0"/>
          </a:p>
          <a:p>
            <a:pPr lvl="1"/>
            <a:r>
              <a:rPr lang="en-US" sz="1800" dirty="0" err="1"/>
              <a:t>projekteeris</a:t>
            </a:r>
            <a:r>
              <a:rPr lang="en-US" sz="1800" dirty="0"/>
              <a:t>…</a:t>
            </a:r>
            <a:r>
              <a:rPr lang="en-US" sz="1800" dirty="0" err="1"/>
              <a:t>kontrollis</a:t>
            </a:r>
            <a:r>
              <a:rPr lang="en-US" sz="1800" dirty="0"/>
              <a:t>; </a:t>
            </a:r>
            <a:r>
              <a:rPr lang="en-US" sz="1800" dirty="0" err="1"/>
              <a:t>ettevõtete</a:t>
            </a:r>
            <a:r>
              <a:rPr lang="en-US" sz="1800" dirty="0"/>
              <a:t> </a:t>
            </a:r>
            <a:r>
              <a:rPr lang="en-US" sz="1800" dirty="0" err="1"/>
              <a:t>omavahelised</a:t>
            </a:r>
            <a:r>
              <a:rPr lang="en-US" sz="1800" dirty="0"/>
              <a:t> </a:t>
            </a:r>
            <a:r>
              <a:rPr lang="en-US" sz="1800" dirty="0" err="1"/>
              <a:t>seosed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7F797-64F5-FCB1-29F5-9323606A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FF1E2-3BA7-475C-A9AD-AEEAF9FE42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44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4564-A751-DEAD-578D-444F6AEF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Põhimõtteid</a:t>
            </a:r>
            <a:r>
              <a:rPr lang="en-US" dirty="0"/>
              <a:t> </a:t>
            </a:r>
            <a:r>
              <a:rPr lang="en-US" dirty="0" err="1"/>
              <a:t>katendi</a:t>
            </a:r>
            <a:r>
              <a:rPr lang="en-US" dirty="0"/>
              <a:t> </a:t>
            </a:r>
            <a:r>
              <a:rPr lang="en-US" dirty="0" err="1"/>
              <a:t>kavandamisel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AC3AD-098C-91AC-DF4F-88599913A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raske</a:t>
            </a:r>
            <a:r>
              <a:rPr lang="en-US" dirty="0"/>
              <a:t> ja </a:t>
            </a:r>
            <a:r>
              <a:rPr lang="en-US" dirty="0" err="1"/>
              <a:t>aeglase</a:t>
            </a:r>
            <a:r>
              <a:rPr lang="en-US" dirty="0"/>
              <a:t> </a:t>
            </a:r>
            <a:r>
              <a:rPr lang="en-US" dirty="0" err="1"/>
              <a:t>liiklusega</a:t>
            </a:r>
            <a:r>
              <a:rPr lang="en-US" dirty="0"/>
              <a:t> </a:t>
            </a:r>
            <a:r>
              <a:rPr lang="en-US" dirty="0" err="1"/>
              <a:t>eelistaks</a:t>
            </a:r>
            <a:r>
              <a:rPr lang="en-US" dirty="0"/>
              <a:t> </a:t>
            </a:r>
            <a:r>
              <a:rPr lang="en-US" dirty="0" err="1"/>
              <a:t>tsemendiga</a:t>
            </a:r>
            <a:r>
              <a:rPr lang="en-US" dirty="0"/>
              <a:t> </a:t>
            </a:r>
            <a:r>
              <a:rPr lang="en-US" dirty="0" err="1"/>
              <a:t>konstruktsiooni</a:t>
            </a:r>
            <a:r>
              <a:rPr lang="en-US" dirty="0"/>
              <a:t> – 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bussipeatus</a:t>
            </a:r>
            <a:endParaRPr lang="en-US" dirty="0"/>
          </a:p>
          <a:p>
            <a:pPr lvl="1"/>
            <a:r>
              <a:rPr lang="en-US" dirty="0" err="1"/>
              <a:t>Betoonkate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teerullibetoon</a:t>
            </a:r>
            <a:r>
              <a:rPr lang="en-US" dirty="0"/>
              <a:t> (RCC) –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kulumiskiht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asfaldist</a:t>
            </a:r>
            <a:r>
              <a:rPr lang="en-US" dirty="0"/>
              <a:t> olla</a:t>
            </a:r>
          </a:p>
          <a:p>
            <a:pPr lvl="1"/>
            <a:r>
              <a:rPr lang="en-US" dirty="0" err="1"/>
              <a:t>Tsementstabiliseeritud</a:t>
            </a:r>
            <a:r>
              <a:rPr lang="en-US" dirty="0"/>
              <a:t> alus ja </a:t>
            </a:r>
            <a:r>
              <a:rPr lang="en-US" dirty="0" err="1"/>
              <a:t>asfaltkate</a:t>
            </a:r>
            <a:r>
              <a:rPr lang="en-US" dirty="0"/>
              <a:t> (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asfaldid</a:t>
            </a:r>
            <a:r>
              <a:rPr lang="en-US" dirty="0"/>
              <a:t> </a:t>
            </a:r>
            <a:r>
              <a:rPr lang="en-US" dirty="0" err="1"/>
              <a:t>õhemad</a:t>
            </a:r>
            <a:r>
              <a:rPr lang="en-US" dirty="0"/>
              <a:t> </a:t>
            </a:r>
            <a:r>
              <a:rPr lang="en-US" dirty="0" err="1"/>
              <a:t>hoida</a:t>
            </a:r>
            <a:r>
              <a:rPr lang="en-US" dirty="0"/>
              <a:t>)</a:t>
            </a:r>
          </a:p>
          <a:p>
            <a:r>
              <a:rPr lang="en-US" dirty="0" err="1"/>
              <a:t>Veotänavatel</a:t>
            </a:r>
            <a:r>
              <a:rPr lang="en-US" dirty="0"/>
              <a:t> ja </a:t>
            </a:r>
            <a:r>
              <a:rPr lang="en-US" dirty="0" err="1"/>
              <a:t>peatänavatel</a:t>
            </a:r>
            <a:r>
              <a:rPr lang="en-US" dirty="0"/>
              <a:t> – </a:t>
            </a:r>
            <a:r>
              <a:rPr lang="en-US" dirty="0" err="1"/>
              <a:t>kolmekihiline</a:t>
            </a:r>
            <a:r>
              <a:rPr lang="en-US" dirty="0"/>
              <a:t> </a:t>
            </a:r>
            <a:r>
              <a:rPr lang="en-US" dirty="0" err="1"/>
              <a:t>asfaltkate</a:t>
            </a:r>
            <a:r>
              <a:rPr lang="en-US" dirty="0"/>
              <a:t> </a:t>
            </a:r>
            <a:r>
              <a:rPr lang="en-US" sz="2600" dirty="0" err="1"/>
              <a:t>või</a:t>
            </a:r>
            <a:r>
              <a:rPr lang="en-US" sz="2600" dirty="0"/>
              <a:t> </a:t>
            </a:r>
            <a:r>
              <a:rPr lang="en-US" sz="2600" dirty="0" err="1"/>
              <a:t>tsemendiga</a:t>
            </a:r>
            <a:r>
              <a:rPr lang="en-US" sz="2600" dirty="0"/>
              <a:t> </a:t>
            </a:r>
            <a:r>
              <a:rPr lang="en-US" sz="2600" dirty="0" err="1"/>
              <a:t>konstruktsioon</a:t>
            </a:r>
            <a:endParaRPr lang="en-US" dirty="0"/>
          </a:p>
          <a:p>
            <a:r>
              <a:rPr lang="en-US" dirty="0" err="1"/>
              <a:t>Suure</a:t>
            </a:r>
            <a:r>
              <a:rPr lang="en-US" dirty="0"/>
              <a:t> </a:t>
            </a:r>
            <a:r>
              <a:rPr lang="en-US" dirty="0" err="1"/>
              <a:t>liikluse</a:t>
            </a:r>
            <a:r>
              <a:rPr lang="en-US" dirty="0"/>
              <a:t>/</a:t>
            </a:r>
            <a:r>
              <a:rPr lang="en-US" dirty="0" err="1"/>
              <a:t>koormusega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püüaks</a:t>
            </a:r>
            <a:r>
              <a:rPr lang="en-US" dirty="0"/>
              <a:t> </a:t>
            </a:r>
            <a:r>
              <a:rPr lang="en-US" dirty="0" err="1"/>
              <a:t>vältida</a:t>
            </a:r>
            <a:r>
              <a:rPr lang="en-US" dirty="0"/>
              <a:t> </a:t>
            </a:r>
            <a:r>
              <a:rPr lang="en-US" dirty="0" err="1"/>
              <a:t>sillutist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tänaval</a:t>
            </a:r>
            <a:r>
              <a:rPr lang="en-US" dirty="0"/>
              <a:t> on </a:t>
            </a:r>
            <a:r>
              <a:rPr lang="en-US" dirty="0" err="1"/>
              <a:t>bussiliiklus</a:t>
            </a:r>
            <a:r>
              <a:rPr lang="en-US" dirty="0"/>
              <a:t>,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eelistada</a:t>
            </a:r>
            <a:r>
              <a:rPr lang="en-US" dirty="0"/>
              <a:t> </a:t>
            </a:r>
            <a:r>
              <a:rPr lang="en-US" dirty="0" err="1"/>
              <a:t>kahekihilist</a:t>
            </a:r>
            <a:r>
              <a:rPr lang="en-US" dirty="0"/>
              <a:t> </a:t>
            </a:r>
            <a:r>
              <a:rPr lang="en-US" dirty="0" err="1"/>
              <a:t>asfalti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raskeliiklus</a:t>
            </a:r>
            <a:r>
              <a:rPr lang="en-US" dirty="0"/>
              <a:t> </a:t>
            </a:r>
            <a:r>
              <a:rPr lang="en-US" dirty="0" err="1"/>
              <a:t>piirdub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kord</a:t>
            </a:r>
            <a:r>
              <a:rPr lang="en-US" dirty="0"/>
              <a:t> </a:t>
            </a:r>
            <a:r>
              <a:rPr lang="en-US" dirty="0" err="1"/>
              <a:t>nädalas</a:t>
            </a:r>
            <a:r>
              <a:rPr lang="en-US" dirty="0"/>
              <a:t> </a:t>
            </a:r>
            <a:r>
              <a:rPr lang="en-US" dirty="0" err="1"/>
              <a:t>prügiveokiga</a:t>
            </a:r>
            <a:r>
              <a:rPr lang="en-US" dirty="0"/>
              <a:t>, </a:t>
            </a:r>
            <a:r>
              <a:rPr lang="en-US" dirty="0" err="1"/>
              <a:t>sobib</a:t>
            </a:r>
            <a:r>
              <a:rPr lang="en-US" dirty="0"/>
              <a:t> </a:t>
            </a:r>
            <a:r>
              <a:rPr lang="en-US" dirty="0" err="1"/>
              <a:t>ühekihiline</a:t>
            </a:r>
            <a:r>
              <a:rPr lang="en-US" dirty="0"/>
              <a:t> </a:t>
            </a:r>
            <a:r>
              <a:rPr lang="en-US" dirty="0" err="1"/>
              <a:t>asfaltkate</a:t>
            </a:r>
            <a:endParaRPr lang="en-US" dirty="0"/>
          </a:p>
          <a:p>
            <a:r>
              <a:rPr lang="en-US" dirty="0" err="1"/>
              <a:t>Alla</a:t>
            </a:r>
            <a:r>
              <a:rPr lang="en-US" dirty="0"/>
              <a:t> 1000 auto </a:t>
            </a:r>
            <a:r>
              <a:rPr lang="en-US" dirty="0" err="1"/>
              <a:t>ööpäevas</a:t>
            </a:r>
            <a:r>
              <a:rPr lang="en-US" dirty="0"/>
              <a:t> –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kasutaks</a:t>
            </a:r>
            <a:r>
              <a:rPr lang="en-US" dirty="0"/>
              <a:t> </a:t>
            </a:r>
            <a:r>
              <a:rPr lang="en-US" dirty="0" err="1"/>
              <a:t>asfaltkatet</a:t>
            </a:r>
            <a:endParaRPr lang="en-US" dirty="0"/>
          </a:p>
          <a:p>
            <a:pPr lvl="1"/>
            <a:r>
              <a:rPr lang="en-US" dirty="0" err="1"/>
              <a:t>Kergkate</a:t>
            </a:r>
            <a:r>
              <a:rPr lang="en-US" dirty="0"/>
              <a:t> = </a:t>
            </a:r>
            <a:r>
              <a:rPr lang="en-US" dirty="0" err="1"/>
              <a:t>mustsegu</a:t>
            </a:r>
            <a:r>
              <a:rPr lang="en-US" dirty="0"/>
              <a:t> </a:t>
            </a:r>
            <a:r>
              <a:rPr lang="en-US" dirty="0" err="1"/>
              <a:t>pindamisega</a:t>
            </a:r>
            <a:r>
              <a:rPr lang="en-US" dirty="0"/>
              <a:t>; </a:t>
            </a:r>
            <a:r>
              <a:rPr lang="en-US" dirty="0" err="1"/>
              <a:t>stabi</a:t>
            </a:r>
            <a:r>
              <a:rPr lang="en-US" dirty="0"/>
              <a:t> </a:t>
            </a:r>
            <a:r>
              <a:rPr lang="en-US" dirty="0" err="1"/>
              <a:t>pindamisega</a:t>
            </a:r>
            <a:endParaRPr lang="en-US" dirty="0"/>
          </a:p>
          <a:p>
            <a:pPr lvl="1"/>
            <a:r>
              <a:rPr lang="en-US" dirty="0" err="1"/>
              <a:t>Siirdekate</a:t>
            </a:r>
            <a:r>
              <a:rPr lang="en-US" dirty="0"/>
              <a:t> = </a:t>
            </a:r>
            <a:r>
              <a:rPr lang="en-US" dirty="0" err="1"/>
              <a:t>kruusatee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killustik</a:t>
            </a:r>
            <a:r>
              <a:rPr lang="en-US" dirty="0"/>
              <a:t> –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pindamata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pinnatud</a:t>
            </a:r>
            <a:r>
              <a:rPr lang="en-US" dirty="0"/>
              <a:t>, </a:t>
            </a:r>
            <a:r>
              <a:rPr lang="en-US" dirty="0" err="1"/>
              <a:t>freespuru</a:t>
            </a:r>
            <a:r>
              <a:rPr lang="en-US" dirty="0"/>
              <a:t> </a:t>
            </a:r>
            <a:r>
              <a:rPr lang="en-US" dirty="0" err="1"/>
              <a:t>ainult</a:t>
            </a:r>
            <a:r>
              <a:rPr lang="en-US" dirty="0"/>
              <a:t> </a:t>
            </a:r>
            <a:r>
              <a:rPr lang="en-US" dirty="0" err="1"/>
              <a:t>pinnatud</a:t>
            </a:r>
            <a:endParaRPr lang="en-US" dirty="0"/>
          </a:p>
          <a:p>
            <a:r>
              <a:rPr lang="en-US" dirty="0" err="1"/>
              <a:t>Alla</a:t>
            </a:r>
            <a:r>
              <a:rPr lang="en-US" dirty="0"/>
              <a:t> 50 auto </a:t>
            </a:r>
            <a:r>
              <a:rPr lang="en-US" dirty="0" err="1"/>
              <a:t>ööpäevas</a:t>
            </a:r>
            <a:r>
              <a:rPr lang="en-US" dirty="0"/>
              <a:t> – peaks </a:t>
            </a:r>
            <a:r>
              <a:rPr lang="en-US" dirty="0" err="1"/>
              <a:t>kruusateest</a:t>
            </a:r>
            <a:r>
              <a:rPr lang="en-US" dirty="0"/>
              <a:t> </a:t>
            </a:r>
            <a:r>
              <a:rPr lang="en-US" dirty="0" err="1"/>
              <a:t>piisama</a:t>
            </a:r>
            <a:endParaRPr lang="en-US" dirty="0"/>
          </a:p>
          <a:p>
            <a:pPr lvl="1"/>
            <a:r>
              <a:rPr lang="en-US" dirty="0"/>
              <a:t>TPN (M71)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kehti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50 AKÖL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katetele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C04B4-9EF2-7A86-9253-91F6AE65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13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F79E-9B66-BA05-09B6-3A118006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põhimõtetest</a:t>
            </a:r>
            <a:r>
              <a:rPr lang="en-US" dirty="0"/>
              <a:t> (KRP)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1592-18B1-D6E7-4B4B-D11CF42FC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99" y="1825625"/>
            <a:ext cx="1132963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 35 </a:t>
            </a:r>
            <a:r>
              <a:rPr lang="en-US" dirty="0" err="1"/>
              <a:t>Mpa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saavutatakse</a:t>
            </a:r>
            <a:r>
              <a:rPr lang="en-US" dirty="0"/>
              <a:t> </a:t>
            </a:r>
            <a:r>
              <a:rPr lang="en-US" dirty="0" err="1"/>
              <a:t>liivaga</a:t>
            </a:r>
            <a:r>
              <a:rPr lang="en-US" dirty="0"/>
              <a:t> (</a:t>
            </a:r>
            <a:r>
              <a:rPr lang="en-US" dirty="0" err="1"/>
              <a:t>täidab</a:t>
            </a:r>
            <a:r>
              <a:rPr lang="en-US" dirty="0"/>
              <a:t> ka </a:t>
            </a:r>
            <a:r>
              <a:rPr lang="en-US" dirty="0" err="1"/>
              <a:t>külmakaitsekihi</a:t>
            </a:r>
            <a:r>
              <a:rPr lang="en-US" dirty="0"/>
              <a:t> </a:t>
            </a:r>
            <a:r>
              <a:rPr lang="en-US" dirty="0" err="1"/>
              <a:t>rolli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nimetata</a:t>
            </a:r>
            <a:r>
              <a:rPr lang="en-US" dirty="0"/>
              <a:t> </a:t>
            </a:r>
            <a:r>
              <a:rPr lang="en-US" dirty="0" err="1"/>
              <a:t>dreenkihiks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filterkihiks</a:t>
            </a:r>
            <a:r>
              <a:rPr lang="en-US" dirty="0"/>
              <a:t>, </a:t>
            </a:r>
            <a:r>
              <a:rPr lang="en-US" dirty="0" err="1"/>
              <a:t>eesmärk</a:t>
            </a:r>
            <a:r>
              <a:rPr lang="en-US" dirty="0"/>
              <a:t> on </a:t>
            </a:r>
            <a:r>
              <a:rPr lang="en-US" dirty="0" err="1"/>
              <a:t>takistada</a:t>
            </a:r>
            <a:r>
              <a:rPr lang="en-US" dirty="0"/>
              <a:t> </a:t>
            </a:r>
            <a:r>
              <a:rPr lang="en-US" dirty="0" err="1"/>
              <a:t>saviosistel</a:t>
            </a:r>
            <a:r>
              <a:rPr lang="en-US" dirty="0"/>
              <a:t> </a:t>
            </a:r>
            <a:r>
              <a:rPr lang="en-US" dirty="0" err="1"/>
              <a:t>liigniiskes</a:t>
            </a:r>
            <a:r>
              <a:rPr lang="en-US" dirty="0"/>
              <a:t> </a:t>
            </a:r>
            <a:r>
              <a:rPr lang="en-US" dirty="0" err="1"/>
              <a:t>seisus</a:t>
            </a:r>
            <a:r>
              <a:rPr lang="en-US" dirty="0"/>
              <a:t> </a:t>
            </a:r>
            <a:r>
              <a:rPr lang="en-US" dirty="0" err="1"/>
              <a:t>liikuda</a:t>
            </a:r>
            <a:r>
              <a:rPr lang="en-US" dirty="0"/>
              <a:t> </a:t>
            </a:r>
            <a:r>
              <a:rPr lang="en-US" dirty="0" err="1"/>
              <a:t>üles</a:t>
            </a:r>
            <a:r>
              <a:rPr lang="en-US" dirty="0"/>
              <a:t> </a:t>
            </a:r>
            <a:r>
              <a:rPr lang="en-US" dirty="0" err="1"/>
              <a:t>kvaliteetmaterjalidesse</a:t>
            </a:r>
            <a:endParaRPr lang="en-US" dirty="0"/>
          </a:p>
          <a:p>
            <a:pPr lvl="1"/>
            <a:r>
              <a:rPr lang="en-US" dirty="0" err="1"/>
              <a:t>kui</a:t>
            </a:r>
            <a:r>
              <a:rPr lang="en-US" dirty="0"/>
              <a:t> 35 MPa on juba </a:t>
            </a:r>
            <a:r>
              <a:rPr lang="en-US" dirty="0" err="1"/>
              <a:t>aluspinnasel</a:t>
            </a:r>
            <a:r>
              <a:rPr lang="en-US" dirty="0"/>
              <a:t> </a:t>
            </a:r>
            <a:r>
              <a:rPr lang="en-US" dirty="0" err="1"/>
              <a:t>olemas</a:t>
            </a:r>
            <a:r>
              <a:rPr lang="en-US" dirty="0"/>
              <a:t>, </a:t>
            </a:r>
            <a:r>
              <a:rPr lang="en-US" dirty="0" err="1"/>
              <a:t>jätame</a:t>
            </a:r>
            <a:r>
              <a:rPr lang="en-US" dirty="0"/>
              <a:t> </a:t>
            </a:r>
            <a:r>
              <a:rPr lang="en-US" dirty="0" err="1"/>
              <a:t>kihi</a:t>
            </a:r>
            <a:r>
              <a:rPr lang="en-US" dirty="0"/>
              <a:t> </a:t>
            </a:r>
            <a:r>
              <a:rPr lang="en-US" dirty="0" err="1"/>
              <a:t>vahele</a:t>
            </a:r>
            <a:endParaRPr lang="en-US" dirty="0"/>
          </a:p>
          <a:p>
            <a:r>
              <a:rPr lang="en-US" dirty="0"/>
              <a:t>Ca 70…90 </a:t>
            </a:r>
            <a:r>
              <a:rPr lang="en-US" dirty="0" err="1"/>
              <a:t>Mpa</a:t>
            </a:r>
            <a:r>
              <a:rPr lang="en-US" dirty="0"/>
              <a:t> </a:t>
            </a:r>
            <a:r>
              <a:rPr lang="en-US" dirty="0" err="1"/>
              <a:t>jagav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</a:t>
            </a:r>
            <a:r>
              <a:rPr lang="en-US" dirty="0" err="1"/>
              <a:t>kruusasegude</a:t>
            </a:r>
            <a:r>
              <a:rPr lang="en-US" dirty="0"/>
              <a:t> ja </a:t>
            </a:r>
            <a:r>
              <a:rPr lang="en-US" dirty="0" err="1"/>
              <a:t>nõrgemate</a:t>
            </a:r>
            <a:r>
              <a:rPr lang="en-US" dirty="0"/>
              <a:t> </a:t>
            </a:r>
            <a:r>
              <a:rPr lang="en-US" dirty="0" err="1"/>
              <a:t>killustikega</a:t>
            </a:r>
            <a:r>
              <a:rPr lang="en-US" dirty="0"/>
              <a:t> – </a:t>
            </a:r>
            <a:r>
              <a:rPr lang="en-US" dirty="0" err="1"/>
              <a:t>materjali</a:t>
            </a:r>
            <a:r>
              <a:rPr lang="en-US" dirty="0"/>
              <a:t> </a:t>
            </a:r>
            <a:r>
              <a:rPr lang="en-US" dirty="0" err="1"/>
              <a:t>kvaliteedinõue</a:t>
            </a:r>
            <a:r>
              <a:rPr lang="en-US" dirty="0"/>
              <a:t> max 7/9% </a:t>
            </a:r>
            <a:r>
              <a:rPr lang="en-US" dirty="0" err="1"/>
              <a:t>peenosist</a:t>
            </a:r>
            <a:r>
              <a:rPr lang="en-US" dirty="0"/>
              <a:t> ja LA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deklareeritav</a:t>
            </a:r>
            <a:endParaRPr lang="en-US" dirty="0"/>
          </a:p>
          <a:p>
            <a:pPr lvl="1"/>
            <a:r>
              <a:rPr lang="en-US" dirty="0"/>
              <a:t>Kui see on juba </a:t>
            </a:r>
            <a:r>
              <a:rPr lang="en-US" dirty="0" err="1"/>
              <a:t>aluspinnasel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olemasoleval</a:t>
            </a:r>
            <a:r>
              <a:rPr lang="en-US" dirty="0"/>
              <a:t> teel, </a:t>
            </a:r>
            <a:r>
              <a:rPr lang="en-US" dirty="0" err="1"/>
              <a:t>jätame</a:t>
            </a:r>
            <a:r>
              <a:rPr lang="en-US" dirty="0"/>
              <a:t> </a:t>
            </a:r>
            <a:r>
              <a:rPr lang="en-US" dirty="0" err="1"/>
              <a:t>vahele</a:t>
            </a:r>
            <a:endParaRPr lang="en-US" dirty="0"/>
          </a:p>
          <a:p>
            <a:pPr lvl="1"/>
            <a:r>
              <a:rPr lang="en-US" dirty="0" err="1"/>
              <a:t>Reaalselt</a:t>
            </a:r>
            <a:r>
              <a:rPr lang="en-US" dirty="0"/>
              <a:t> ka </a:t>
            </a:r>
            <a:r>
              <a:rPr lang="en-US" dirty="0" err="1"/>
              <a:t>paekivi</a:t>
            </a:r>
            <a:r>
              <a:rPr lang="en-US" dirty="0"/>
              <a:t> </a:t>
            </a:r>
            <a:r>
              <a:rPr lang="en-US" dirty="0" err="1"/>
              <a:t>aluspinnasena</a:t>
            </a:r>
            <a:r>
              <a:rPr lang="en-US" dirty="0"/>
              <a:t> – KUID </a:t>
            </a:r>
            <a:r>
              <a:rPr lang="en-US" dirty="0" err="1"/>
              <a:t>pae</a:t>
            </a:r>
            <a:r>
              <a:rPr lang="en-US" dirty="0"/>
              <a:t> </a:t>
            </a:r>
            <a:r>
              <a:rPr lang="en-US" dirty="0" err="1"/>
              <a:t>pealt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vee </a:t>
            </a:r>
            <a:r>
              <a:rPr lang="en-US" dirty="0" err="1"/>
              <a:t>äravool</a:t>
            </a:r>
            <a:endParaRPr lang="en-US" dirty="0"/>
          </a:p>
          <a:p>
            <a:r>
              <a:rPr lang="en-US" dirty="0" err="1"/>
              <a:t>Kandev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Ca 145…160 </a:t>
            </a:r>
            <a:r>
              <a:rPr lang="en-US" dirty="0" err="1"/>
              <a:t>Mpa</a:t>
            </a:r>
            <a:r>
              <a:rPr lang="en-US" dirty="0"/>
              <a:t> </a:t>
            </a:r>
            <a:r>
              <a:rPr lang="en-US" dirty="0" err="1"/>
              <a:t>kvaliteetkillustikuga</a:t>
            </a:r>
            <a:r>
              <a:rPr lang="en-US" dirty="0"/>
              <a:t> 0/32…0/63 LA30 </a:t>
            </a:r>
            <a:r>
              <a:rPr lang="en-US" sz="2200" dirty="0"/>
              <a:t>(see </a:t>
            </a:r>
            <a:r>
              <a:rPr lang="en-US" sz="2200" dirty="0" err="1"/>
              <a:t>täidab</a:t>
            </a:r>
            <a:r>
              <a:rPr lang="en-US" sz="2200" dirty="0"/>
              <a:t> </a:t>
            </a:r>
            <a:r>
              <a:rPr lang="en-US" sz="2200" dirty="0" err="1"/>
              <a:t>sisuliselt</a:t>
            </a:r>
            <a:r>
              <a:rPr lang="en-US" sz="2200" dirty="0"/>
              <a:t> </a:t>
            </a:r>
            <a:r>
              <a:rPr lang="en-US" sz="2200" dirty="0" err="1"/>
              <a:t>dreenkihi</a:t>
            </a:r>
            <a:r>
              <a:rPr lang="en-US" sz="2200" dirty="0"/>
              <a:t> </a:t>
            </a:r>
            <a:r>
              <a:rPr lang="en-US" sz="2200" dirty="0" err="1"/>
              <a:t>rolli</a:t>
            </a:r>
            <a:r>
              <a:rPr lang="en-US" sz="2200" dirty="0"/>
              <a:t>)</a:t>
            </a:r>
            <a:r>
              <a:rPr lang="en-US" dirty="0"/>
              <a:t> VÕI 290 </a:t>
            </a:r>
            <a:r>
              <a:rPr lang="en-US" dirty="0" err="1"/>
              <a:t>Mpa</a:t>
            </a:r>
            <a:r>
              <a:rPr lang="en-US" dirty="0"/>
              <a:t> </a:t>
            </a:r>
            <a:r>
              <a:rPr lang="en-US" dirty="0" err="1"/>
              <a:t>stabiliseeritud</a:t>
            </a:r>
            <a:r>
              <a:rPr lang="en-US" dirty="0"/>
              <a:t> </a:t>
            </a:r>
            <a:r>
              <a:rPr lang="en-US" dirty="0" err="1"/>
              <a:t>kihiga</a:t>
            </a:r>
            <a:r>
              <a:rPr lang="en-US" dirty="0"/>
              <a:t> (KS, TS)</a:t>
            </a:r>
          </a:p>
          <a:p>
            <a:r>
              <a:rPr lang="en-US" dirty="0" err="1"/>
              <a:t>Koormusest</a:t>
            </a:r>
            <a:r>
              <a:rPr lang="en-US" dirty="0"/>
              <a:t> </a:t>
            </a:r>
            <a:r>
              <a:rPr lang="en-US" dirty="0" err="1"/>
              <a:t>sõltuv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asfaldiga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1C65E-DAAB-6FC2-FF8B-2DC9B6C4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03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4213-F468-9ECB-2169-562DFCFD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Betoon</a:t>
            </a:r>
            <a:r>
              <a:rPr lang="en-US" dirty="0"/>
              <a:t> ja </a:t>
            </a:r>
            <a:r>
              <a:rPr lang="en-US" dirty="0" err="1"/>
              <a:t>teerullibetoon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jäigad</a:t>
            </a:r>
            <a:r>
              <a:rPr lang="en-US" dirty="0"/>
              <a:t> </a:t>
            </a:r>
            <a:r>
              <a:rPr lang="en-US" dirty="0" err="1"/>
              <a:t>katted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F492-5196-8275-4C57-23DBCED5C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Betoon</a:t>
            </a:r>
            <a:r>
              <a:rPr lang="en-US" dirty="0"/>
              <a:t> = </a:t>
            </a:r>
            <a:r>
              <a:rPr lang="en-US" dirty="0" err="1"/>
              <a:t>Peterburi</a:t>
            </a:r>
            <a:r>
              <a:rPr lang="en-US" dirty="0"/>
              <a:t> tee 1967 ja Paldiski </a:t>
            </a:r>
            <a:r>
              <a:rPr lang="en-US" dirty="0" err="1"/>
              <a:t>mnt</a:t>
            </a:r>
            <a:r>
              <a:rPr lang="en-US" dirty="0"/>
              <a:t> Õismäe </a:t>
            </a:r>
            <a:r>
              <a:rPr lang="en-US" dirty="0" err="1"/>
              <a:t>katselõik</a:t>
            </a:r>
            <a:r>
              <a:rPr lang="en-US" dirty="0"/>
              <a:t> 2017</a:t>
            </a:r>
          </a:p>
          <a:p>
            <a:pPr lvl="1"/>
            <a:r>
              <a:rPr lang="en-US" dirty="0"/>
              <a:t>Kuna </a:t>
            </a:r>
            <a:r>
              <a:rPr lang="en-US" dirty="0" err="1"/>
              <a:t>naastrehv</a:t>
            </a:r>
            <a:r>
              <a:rPr lang="en-US" dirty="0"/>
              <a:t> </a:t>
            </a:r>
            <a:r>
              <a:rPr lang="en-US" dirty="0" err="1"/>
              <a:t>sööb</a:t>
            </a:r>
            <a:r>
              <a:rPr lang="en-US" dirty="0"/>
              <a:t> ka </a:t>
            </a:r>
            <a:r>
              <a:rPr lang="en-US" dirty="0" err="1"/>
              <a:t>betooni</a:t>
            </a:r>
            <a:r>
              <a:rPr lang="en-US" dirty="0"/>
              <a:t>,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igal</a:t>
            </a:r>
            <a:r>
              <a:rPr lang="en-US" dirty="0"/>
              <a:t>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kulumiskiht</a:t>
            </a:r>
            <a:r>
              <a:rPr lang="en-US" dirty="0"/>
              <a:t> </a:t>
            </a:r>
            <a:r>
              <a:rPr lang="en-US" dirty="0" err="1"/>
              <a:t>asfaldist</a:t>
            </a:r>
            <a:endParaRPr lang="en-US" dirty="0"/>
          </a:p>
          <a:p>
            <a:pPr lvl="1"/>
            <a:r>
              <a:rPr lang="en-US" dirty="0"/>
              <a:t>Õismäe </a:t>
            </a:r>
            <a:r>
              <a:rPr lang="en-US" dirty="0" err="1"/>
              <a:t>võrdlus</a:t>
            </a:r>
            <a:r>
              <a:rPr lang="en-US" dirty="0"/>
              <a:t>: </a:t>
            </a:r>
            <a:r>
              <a:rPr lang="en-US" dirty="0" err="1"/>
              <a:t>liiklus</a:t>
            </a:r>
            <a:r>
              <a:rPr lang="en-US" dirty="0"/>
              <a:t> 25,000 ja 9 </a:t>
            </a:r>
            <a:r>
              <a:rPr lang="en-US" dirty="0" err="1"/>
              <a:t>aastaga</a:t>
            </a:r>
            <a:r>
              <a:rPr lang="en-US" dirty="0"/>
              <a:t> </a:t>
            </a:r>
            <a:r>
              <a:rPr lang="en-US" dirty="0" err="1"/>
              <a:t>asfaldi</a:t>
            </a:r>
            <a:r>
              <a:rPr lang="en-US" dirty="0"/>
              <a:t> </a:t>
            </a:r>
            <a:r>
              <a:rPr lang="en-US" dirty="0" err="1"/>
              <a:t>roobas</a:t>
            </a:r>
            <a:r>
              <a:rPr lang="en-US" dirty="0"/>
              <a:t> 20 mm, </a:t>
            </a:r>
            <a:r>
              <a:rPr lang="en-US" dirty="0" err="1"/>
              <a:t>betoonil</a:t>
            </a:r>
            <a:r>
              <a:rPr lang="en-US" dirty="0"/>
              <a:t> 8 mm</a:t>
            </a:r>
          </a:p>
          <a:p>
            <a:pPr lvl="1"/>
            <a:r>
              <a:rPr lang="en-US" dirty="0"/>
              <a:t>Pluss: </a:t>
            </a:r>
            <a:r>
              <a:rPr lang="en-US" dirty="0" err="1"/>
              <a:t>heledam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lähe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tuliseks</a:t>
            </a:r>
            <a:r>
              <a:rPr lang="en-US" dirty="0"/>
              <a:t>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asfalti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pane</a:t>
            </a:r>
          </a:p>
          <a:p>
            <a:pPr lvl="1"/>
            <a:r>
              <a:rPr lang="en-US" dirty="0"/>
              <a:t>Pluss: </a:t>
            </a:r>
            <a:r>
              <a:rPr lang="en-US" dirty="0" err="1"/>
              <a:t>talub</a:t>
            </a:r>
            <a:r>
              <a:rPr lang="en-US" dirty="0"/>
              <a:t> </a:t>
            </a:r>
            <a:r>
              <a:rPr lang="en-US" dirty="0" err="1"/>
              <a:t>suurt</a:t>
            </a:r>
            <a:r>
              <a:rPr lang="en-US" dirty="0"/>
              <a:t> </a:t>
            </a:r>
            <a:r>
              <a:rPr lang="en-US" dirty="0" err="1"/>
              <a:t>korduvkoormust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paindu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– </a:t>
            </a:r>
            <a:r>
              <a:rPr lang="en-US" dirty="0" err="1"/>
              <a:t>madal</a:t>
            </a:r>
            <a:r>
              <a:rPr lang="en-US" dirty="0"/>
              <a:t> </a:t>
            </a:r>
            <a:r>
              <a:rPr lang="en-US" dirty="0" err="1"/>
              <a:t>veeretakistus</a:t>
            </a:r>
            <a:endParaRPr lang="en-US" dirty="0"/>
          </a:p>
          <a:p>
            <a:pPr lvl="1"/>
            <a:r>
              <a:rPr lang="en-US" dirty="0" err="1"/>
              <a:t>Miinus</a:t>
            </a:r>
            <a:r>
              <a:rPr lang="en-US" dirty="0"/>
              <a:t>: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paisumisvuuke</a:t>
            </a:r>
            <a:endParaRPr lang="en-US" dirty="0"/>
          </a:p>
          <a:p>
            <a:pPr lvl="1"/>
            <a:r>
              <a:rPr lang="en-US" dirty="0" err="1"/>
              <a:t>Miinus</a:t>
            </a:r>
            <a:r>
              <a:rPr lang="en-US" dirty="0"/>
              <a:t>: </a:t>
            </a:r>
            <a:r>
              <a:rPr lang="en-US" dirty="0" err="1"/>
              <a:t>eritehnika</a:t>
            </a:r>
            <a:r>
              <a:rPr lang="en-US" dirty="0"/>
              <a:t> </a:t>
            </a:r>
            <a:r>
              <a:rPr lang="en-US" dirty="0" err="1"/>
              <a:t>paigalduseks</a:t>
            </a:r>
            <a:r>
              <a:rPr lang="en-US" dirty="0"/>
              <a:t>, </a:t>
            </a:r>
            <a:r>
              <a:rPr lang="en-US" dirty="0" err="1"/>
              <a:t>kivinemisaeg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liiklusele</a:t>
            </a:r>
            <a:r>
              <a:rPr lang="en-US" dirty="0"/>
              <a:t> </a:t>
            </a:r>
            <a:r>
              <a:rPr lang="en-US" dirty="0" err="1"/>
              <a:t>avamist</a:t>
            </a:r>
            <a:endParaRPr lang="en-US" dirty="0"/>
          </a:p>
          <a:p>
            <a:r>
              <a:rPr lang="en-US" dirty="0" err="1"/>
              <a:t>Teerullibetoon</a:t>
            </a:r>
            <a:r>
              <a:rPr lang="en-US" dirty="0"/>
              <a:t> (</a:t>
            </a:r>
            <a:r>
              <a:rPr lang="en-US" dirty="0" err="1"/>
              <a:t>hetkel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TalTechi</a:t>
            </a:r>
            <a:r>
              <a:rPr lang="en-US" dirty="0"/>
              <a:t> </a:t>
            </a:r>
            <a:r>
              <a:rPr lang="en-US" dirty="0" err="1"/>
              <a:t>lõputöö</a:t>
            </a:r>
            <a:r>
              <a:rPr lang="en-US" dirty="0"/>
              <a:t>, </a:t>
            </a:r>
            <a:r>
              <a:rPr lang="en-US" dirty="0" err="1"/>
              <a:t>lähim</a:t>
            </a:r>
            <a:r>
              <a:rPr lang="en-US" dirty="0"/>
              <a:t> </a:t>
            </a:r>
            <a:r>
              <a:rPr lang="en-US" dirty="0" err="1"/>
              <a:t>objekt</a:t>
            </a:r>
            <a:r>
              <a:rPr lang="en-US" dirty="0"/>
              <a:t> </a:t>
            </a:r>
            <a:r>
              <a:rPr lang="en-US" dirty="0" err="1"/>
              <a:t>Lätis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Asfaldist</a:t>
            </a:r>
            <a:r>
              <a:rPr lang="en-US" dirty="0"/>
              <a:t> </a:t>
            </a:r>
            <a:r>
              <a:rPr lang="en-US" dirty="0" err="1"/>
              <a:t>kulumiskiht</a:t>
            </a:r>
            <a:r>
              <a:rPr lang="en-US" dirty="0"/>
              <a:t> –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jäljed</a:t>
            </a:r>
            <a:r>
              <a:rPr lang="en-US" dirty="0"/>
              <a:t> </a:t>
            </a:r>
            <a:r>
              <a:rPr lang="en-US" dirty="0" err="1"/>
              <a:t>naastudest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 </a:t>
            </a:r>
            <a:r>
              <a:rPr lang="en-US" dirty="0" err="1"/>
              <a:t>tulevad</a:t>
            </a:r>
            <a:r>
              <a:rPr lang="en-US" dirty="0"/>
              <a:t>, </a:t>
            </a:r>
            <a:r>
              <a:rPr lang="en-US" dirty="0" err="1"/>
              <a:t>asendame</a:t>
            </a:r>
            <a:r>
              <a:rPr lang="en-US" dirty="0"/>
              <a:t> </a:t>
            </a:r>
            <a:r>
              <a:rPr lang="en-US" dirty="0" err="1"/>
              <a:t>ülakihi</a:t>
            </a:r>
            <a:endParaRPr lang="en-US" dirty="0"/>
          </a:p>
          <a:p>
            <a:pPr lvl="1"/>
            <a:r>
              <a:rPr lang="en-US" dirty="0" err="1"/>
              <a:t>Paigaldus</a:t>
            </a:r>
            <a:r>
              <a:rPr lang="en-US" dirty="0"/>
              <a:t> </a:t>
            </a:r>
            <a:r>
              <a:rPr lang="en-US" dirty="0" err="1"/>
              <a:t>asfalditehnikaga</a:t>
            </a:r>
            <a:r>
              <a:rPr lang="en-US" dirty="0"/>
              <a:t> – </a:t>
            </a:r>
            <a:r>
              <a:rPr lang="en-US" dirty="0" err="1"/>
              <a:t>odavam</a:t>
            </a:r>
            <a:r>
              <a:rPr lang="en-US" dirty="0"/>
              <a:t> </a:t>
            </a:r>
            <a:r>
              <a:rPr lang="en-US" dirty="0" err="1"/>
              <a:t>kiirem</a:t>
            </a:r>
            <a:r>
              <a:rPr lang="en-US" dirty="0"/>
              <a:t>,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kiirelt</a:t>
            </a:r>
            <a:r>
              <a:rPr lang="en-US" dirty="0"/>
              <a:t> </a:t>
            </a:r>
            <a:r>
              <a:rPr lang="en-US" dirty="0" err="1"/>
              <a:t>liiklusele</a:t>
            </a:r>
            <a:r>
              <a:rPr lang="en-US" dirty="0"/>
              <a:t> </a:t>
            </a:r>
            <a:r>
              <a:rPr lang="en-US" dirty="0" err="1"/>
              <a:t>avada</a:t>
            </a:r>
            <a:endParaRPr lang="en-US" dirty="0"/>
          </a:p>
          <a:p>
            <a:pPr lvl="1"/>
            <a:r>
              <a:rPr lang="en-US" dirty="0" err="1"/>
              <a:t>Tõenäoliselt</a:t>
            </a:r>
            <a:r>
              <a:rPr lang="en-US" dirty="0"/>
              <a:t> </a:t>
            </a:r>
            <a:r>
              <a:rPr lang="en-US" dirty="0" err="1"/>
              <a:t>saame</a:t>
            </a:r>
            <a:r>
              <a:rPr lang="en-US" dirty="0"/>
              <a:t> </a:t>
            </a:r>
            <a:r>
              <a:rPr lang="en-US" dirty="0" err="1"/>
              <a:t>hakkama</a:t>
            </a:r>
            <a:r>
              <a:rPr lang="en-US" dirty="0"/>
              <a:t> </a:t>
            </a:r>
            <a:r>
              <a:rPr lang="en-US" dirty="0" err="1"/>
              <a:t>ilma</a:t>
            </a:r>
            <a:r>
              <a:rPr lang="en-US" dirty="0"/>
              <a:t> </a:t>
            </a:r>
            <a:r>
              <a:rPr lang="en-US" dirty="0" err="1"/>
              <a:t>paisumisvuukideta</a:t>
            </a:r>
            <a:endParaRPr lang="en-US" dirty="0"/>
          </a:p>
          <a:p>
            <a:pPr lvl="1"/>
            <a:r>
              <a:rPr lang="en-US" dirty="0" err="1"/>
              <a:t>Alustama</a:t>
            </a:r>
            <a:r>
              <a:rPr lang="en-US" dirty="0"/>
              <a:t> peaks </a:t>
            </a:r>
            <a:r>
              <a:rPr lang="en-US" dirty="0" err="1"/>
              <a:t>bussipeatustest</a:t>
            </a:r>
            <a:endParaRPr lang="en-US" dirty="0"/>
          </a:p>
          <a:p>
            <a:r>
              <a:rPr lang="en-US" dirty="0" err="1"/>
              <a:t>Confalt</a:t>
            </a:r>
            <a:r>
              <a:rPr lang="en-US" dirty="0"/>
              <a:t> ja </a:t>
            </a:r>
            <a:r>
              <a:rPr lang="en-US" dirty="0" err="1"/>
              <a:t>Densifalt</a:t>
            </a:r>
            <a:r>
              <a:rPr lang="en-US" dirty="0"/>
              <a:t> – </a:t>
            </a:r>
            <a:r>
              <a:rPr lang="en-US" dirty="0" err="1"/>
              <a:t>poorsesse</a:t>
            </a:r>
            <a:r>
              <a:rPr lang="en-US" dirty="0"/>
              <a:t> </a:t>
            </a:r>
            <a:r>
              <a:rPr lang="en-US" dirty="0" err="1"/>
              <a:t>asfalti</a:t>
            </a:r>
            <a:r>
              <a:rPr lang="en-US" dirty="0"/>
              <a:t> </a:t>
            </a:r>
            <a:r>
              <a:rPr lang="en-US" dirty="0" err="1"/>
              <a:t>valatakse</a:t>
            </a:r>
            <a:r>
              <a:rPr lang="en-US" dirty="0"/>
              <a:t> </a:t>
            </a:r>
            <a:r>
              <a:rPr lang="en-US" dirty="0" err="1"/>
              <a:t>vedel</a:t>
            </a:r>
            <a:r>
              <a:rPr lang="en-US" dirty="0"/>
              <a:t> </a:t>
            </a:r>
            <a:r>
              <a:rPr lang="en-US" dirty="0" err="1"/>
              <a:t>tsemendisegu</a:t>
            </a:r>
            <a:r>
              <a:rPr lang="en-US" dirty="0"/>
              <a:t>, </a:t>
            </a:r>
            <a:r>
              <a:rPr lang="en-US" dirty="0" err="1"/>
              <a:t>olnud</a:t>
            </a:r>
            <a:r>
              <a:rPr lang="en-US" dirty="0"/>
              <a:t> </a:t>
            </a:r>
            <a:r>
              <a:rPr lang="en-US" dirty="0" err="1"/>
              <a:t>kasutusel</a:t>
            </a:r>
            <a:r>
              <a:rPr lang="en-US" dirty="0"/>
              <a:t>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bussipeatustes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serva-</a:t>
            </a:r>
            <a:r>
              <a:rPr lang="en-US" dirty="0" err="1"/>
              <a:t>alad</a:t>
            </a:r>
            <a:r>
              <a:rPr lang="en-US" dirty="0"/>
              <a:t> </a:t>
            </a:r>
            <a:r>
              <a:rPr lang="en-US" dirty="0" err="1"/>
              <a:t>murenevad</a:t>
            </a:r>
            <a:r>
              <a:rPr lang="en-US" dirty="0"/>
              <a:t> –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loetakse</a:t>
            </a:r>
            <a:r>
              <a:rPr lang="en-US" dirty="0"/>
              <a:t> </a:t>
            </a:r>
            <a:r>
              <a:rPr lang="en-US" dirty="0" err="1"/>
              <a:t>pooljäigaks</a:t>
            </a:r>
            <a:r>
              <a:rPr lang="en-US" dirty="0"/>
              <a:t> </a:t>
            </a:r>
            <a:r>
              <a:rPr lang="en-US" dirty="0" err="1"/>
              <a:t>katteks</a:t>
            </a:r>
            <a:r>
              <a:rPr lang="en-US" dirty="0"/>
              <a:t> (semi-flexible)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6E91C-54C4-B49B-7C64-44AACFD9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72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AA95-7677-DD28-9FFA-94C6F443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Asfaltkate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D9B45-065F-8635-F67F-EDD0A0646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1961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Asfaldi</a:t>
            </a:r>
            <a:r>
              <a:rPr lang="en-US" dirty="0"/>
              <a:t> </a:t>
            </a:r>
            <a:r>
              <a:rPr lang="en-US" dirty="0" err="1"/>
              <a:t>tähis</a:t>
            </a:r>
            <a:r>
              <a:rPr lang="en-US" dirty="0"/>
              <a:t>: AC 12 surf 70/100 = </a:t>
            </a:r>
            <a:r>
              <a:rPr lang="en-US" dirty="0" err="1"/>
              <a:t>kulumiskihi</a:t>
            </a:r>
            <a:r>
              <a:rPr lang="en-US" dirty="0"/>
              <a:t> </a:t>
            </a:r>
            <a:r>
              <a:rPr lang="en-US" dirty="0" err="1"/>
              <a:t>asfalt</a:t>
            </a:r>
            <a:r>
              <a:rPr lang="en-US" dirty="0"/>
              <a:t>, </a:t>
            </a:r>
            <a:r>
              <a:rPr lang="en-US" dirty="0" err="1"/>
              <a:t>kivimaterjali</a:t>
            </a:r>
            <a:r>
              <a:rPr lang="en-US" dirty="0"/>
              <a:t> </a:t>
            </a:r>
            <a:r>
              <a:rPr lang="en-US" dirty="0" err="1"/>
              <a:t>terasuurus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12 mm ja </a:t>
            </a:r>
            <a:r>
              <a:rPr lang="en-US" dirty="0" err="1"/>
              <a:t>bituumen</a:t>
            </a:r>
            <a:r>
              <a:rPr lang="en-US" dirty="0"/>
              <a:t> </a:t>
            </a:r>
            <a:r>
              <a:rPr lang="en-US" dirty="0" err="1"/>
              <a:t>penetratsiooniga</a:t>
            </a:r>
            <a:r>
              <a:rPr lang="en-US" dirty="0"/>
              <a:t> 70/100. </a:t>
            </a:r>
          </a:p>
          <a:p>
            <a:pPr lvl="1"/>
            <a:r>
              <a:rPr lang="en-US" dirty="0"/>
              <a:t>Surf/bin/SMA </a:t>
            </a:r>
            <a:r>
              <a:rPr lang="en-US" dirty="0" err="1"/>
              <a:t>segudes</a:t>
            </a:r>
            <a:r>
              <a:rPr lang="en-US" dirty="0"/>
              <a:t> on </a:t>
            </a:r>
            <a:r>
              <a:rPr lang="en-US" dirty="0" err="1"/>
              <a:t>kivimaterjal</a:t>
            </a:r>
            <a:r>
              <a:rPr lang="en-US" dirty="0"/>
              <a:t>, </a:t>
            </a:r>
            <a:r>
              <a:rPr lang="en-US" dirty="0" err="1"/>
              <a:t>bituumen</a:t>
            </a:r>
            <a:r>
              <a:rPr lang="en-US" dirty="0"/>
              <a:t> ja filler (</a:t>
            </a:r>
            <a:r>
              <a:rPr lang="en-US" dirty="0" err="1"/>
              <a:t>peenkillustik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killustikutolm</a:t>
            </a:r>
            <a:r>
              <a:rPr lang="en-US" dirty="0"/>
              <a:t>, mis </a:t>
            </a:r>
            <a:r>
              <a:rPr lang="en-US" dirty="0" err="1"/>
              <a:t>seob</a:t>
            </a:r>
            <a:r>
              <a:rPr lang="en-US" dirty="0"/>
              <a:t> </a:t>
            </a:r>
            <a:r>
              <a:rPr lang="en-US" dirty="0" err="1"/>
              <a:t>vaba</a:t>
            </a:r>
            <a:r>
              <a:rPr lang="en-US" dirty="0"/>
              <a:t> </a:t>
            </a:r>
            <a:r>
              <a:rPr lang="en-US" dirty="0" err="1"/>
              <a:t>bituumeni</a:t>
            </a:r>
            <a:r>
              <a:rPr lang="en-US" dirty="0"/>
              <a:t> et </a:t>
            </a:r>
            <a:r>
              <a:rPr lang="en-US" dirty="0" err="1"/>
              <a:t>kate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kleebiks</a:t>
            </a:r>
            <a:r>
              <a:rPr lang="en-US" dirty="0"/>
              <a:t> </a:t>
            </a:r>
            <a:r>
              <a:rPr lang="en-US" dirty="0" err="1"/>
              <a:t>liiast</a:t>
            </a:r>
            <a:r>
              <a:rPr lang="en-US" dirty="0"/>
              <a:t>).</a:t>
            </a:r>
          </a:p>
          <a:p>
            <a:r>
              <a:rPr lang="en-US" dirty="0" err="1"/>
              <a:t>Ülakihis</a:t>
            </a:r>
            <a:r>
              <a:rPr lang="en-US" dirty="0"/>
              <a:t> (</a:t>
            </a:r>
            <a:r>
              <a:rPr lang="en-US" dirty="0" err="1"/>
              <a:t>kulumiskiht</a:t>
            </a:r>
            <a:r>
              <a:rPr lang="en-US" dirty="0"/>
              <a:t>) SMA </a:t>
            </a:r>
            <a:r>
              <a:rPr lang="en-US" dirty="0" err="1"/>
              <a:t>või</a:t>
            </a:r>
            <a:r>
              <a:rPr lang="en-US" dirty="0"/>
              <a:t> AC surf</a:t>
            </a:r>
          </a:p>
          <a:p>
            <a:r>
              <a:rPr lang="en-US" dirty="0"/>
              <a:t>Vahe-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sidekihis</a:t>
            </a:r>
            <a:r>
              <a:rPr lang="en-US" dirty="0"/>
              <a:t> AC bin </a:t>
            </a:r>
          </a:p>
          <a:p>
            <a:pPr lvl="1"/>
            <a:r>
              <a:rPr lang="en-US" dirty="0" err="1"/>
              <a:t>tihe</a:t>
            </a:r>
            <a:r>
              <a:rPr lang="en-US" dirty="0"/>
              <a:t> </a:t>
            </a:r>
            <a:r>
              <a:rPr lang="en-US" dirty="0" err="1"/>
              <a:t>asfaltbetoon</a:t>
            </a:r>
            <a:r>
              <a:rPr lang="en-US" dirty="0"/>
              <a:t>, </a:t>
            </a:r>
            <a:r>
              <a:rPr lang="en-US" dirty="0" err="1"/>
              <a:t>veidi</a:t>
            </a:r>
            <a:r>
              <a:rPr lang="en-US" dirty="0"/>
              <a:t>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bituumenisisaldus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AC surf </a:t>
            </a:r>
            <a:r>
              <a:rPr lang="en-US" dirty="0" err="1"/>
              <a:t>asfaldil</a:t>
            </a:r>
            <a:r>
              <a:rPr lang="en-US" dirty="0"/>
              <a:t>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eesmärk</a:t>
            </a:r>
            <a:r>
              <a:rPr lang="en-US" dirty="0"/>
              <a:t> on </a:t>
            </a:r>
            <a:r>
              <a:rPr lang="en-US" dirty="0" err="1"/>
              <a:t>isoleerida</a:t>
            </a:r>
            <a:r>
              <a:rPr lang="en-US" dirty="0"/>
              <a:t> </a:t>
            </a:r>
            <a:r>
              <a:rPr lang="en-US" dirty="0" err="1"/>
              <a:t>alumised</a:t>
            </a:r>
            <a:r>
              <a:rPr lang="en-US" dirty="0"/>
              <a:t> </a:t>
            </a:r>
            <a:r>
              <a:rPr lang="en-US" dirty="0" err="1"/>
              <a:t>kihid</a:t>
            </a:r>
            <a:r>
              <a:rPr lang="en-US" dirty="0"/>
              <a:t>;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just </a:t>
            </a:r>
            <a:r>
              <a:rPr lang="en-US" dirty="0" err="1"/>
              <a:t>kolmekihilises</a:t>
            </a:r>
            <a:r>
              <a:rPr lang="en-US" dirty="0"/>
              <a:t> </a:t>
            </a:r>
            <a:r>
              <a:rPr lang="en-US" dirty="0" err="1"/>
              <a:t>kattes</a:t>
            </a:r>
            <a:endParaRPr lang="en-US" dirty="0"/>
          </a:p>
          <a:p>
            <a:pPr lvl="1"/>
            <a:r>
              <a:rPr lang="en-US" dirty="0" err="1"/>
              <a:t>tasuks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polümeerbituumenit</a:t>
            </a:r>
            <a:r>
              <a:rPr lang="en-US" dirty="0"/>
              <a:t> (PMB) mis </a:t>
            </a:r>
            <a:r>
              <a:rPr lang="en-US" dirty="0" err="1"/>
              <a:t>annab</a:t>
            </a:r>
            <a:r>
              <a:rPr lang="en-US" dirty="0"/>
              <a:t> </a:t>
            </a:r>
            <a:r>
              <a:rPr lang="en-US" dirty="0" err="1"/>
              <a:t>asfaldile</a:t>
            </a:r>
            <a:r>
              <a:rPr lang="en-US" dirty="0"/>
              <a:t> </a:t>
            </a:r>
            <a:r>
              <a:rPr lang="en-US" dirty="0" err="1"/>
              <a:t>nihkekindluse</a:t>
            </a:r>
            <a:endParaRPr lang="en-US" dirty="0"/>
          </a:p>
          <a:p>
            <a:r>
              <a:rPr lang="en-US" dirty="0" err="1"/>
              <a:t>Alakihis</a:t>
            </a:r>
            <a:r>
              <a:rPr lang="en-US" dirty="0"/>
              <a:t> (</a:t>
            </a:r>
            <a:r>
              <a:rPr lang="en-US" dirty="0" err="1"/>
              <a:t>kandevkiht</a:t>
            </a:r>
            <a:r>
              <a:rPr lang="en-US" dirty="0"/>
              <a:t>) AC base – </a:t>
            </a:r>
            <a:r>
              <a:rPr lang="en-US" dirty="0" err="1"/>
              <a:t>poorne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 (</a:t>
            </a:r>
            <a:r>
              <a:rPr lang="en-US" dirty="0" err="1"/>
              <a:t>juhib</a:t>
            </a:r>
            <a:r>
              <a:rPr lang="en-US" dirty="0"/>
              <a:t> </a:t>
            </a:r>
            <a:r>
              <a:rPr lang="en-US" dirty="0" err="1"/>
              <a:t>hästi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, </a:t>
            </a:r>
            <a:r>
              <a:rPr lang="en-US" dirty="0" err="1"/>
              <a:t>annab</a:t>
            </a:r>
            <a:r>
              <a:rPr lang="en-US" dirty="0"/>
              <a:t> </a:t>
            </a:r>
            <a:r>
              <a:rPr lang="en-US" dirty="0" err="1"/>
              <a:t>kandva</a:t>
            </a:r>
            <a:r>
              <a:rPr lang="en-US" dirty="0"/>
              <a:t> </a:t>
            </a:r>
            <a:r>
              <a:rPr lang="en-US" dirty="0" err="1"/>
              <a:t>skeleti</a:t>
            </a:r>
            <a:r>
              <a:rPr lang="en-US" dirty="0"/>
              <a:t>, </a:t>
            </a:r>
            <a:r>
              <a:rPr lang="en-US" dirty="0" err="1"/>
              <a:t>fillerit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ole)</a:t>
            </a:r>
          </a:p>
          <a:p>
            <a:r>
              <a:rPr lang="en-US" dirty="0"/>
              <a:t>EVS 901-3 </a:t>
            </a:r>
            <a:r>
              <a:rPr lang="en-US" dirty="0" err="1"/>
              <a:t>sätestab</a:t>
            </a:r>
            <a:r>
              <a:rPr lang="en-US" dirty="0"/>
              <a:t> </a:t>
            </a:r>
            <a:r>
              <a:rPr lang="en-US" dirty="0" err="1"/>
              <a:t>täpsed</a:t>
            </a:r>
            <a:r>
              <a:rPr lang="en-US" dirty="0"/>
              <a:t>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asfaldile</a:t>
            </a:r>
            <a:r>
              <a:rPr lang="en-US" dirty="0"/>
              <a:t> (</a:t>
            </a:r>
            <a:r>
              <a:rPr lang="en-US" dirty="0" err="1"/>
              <a:t>sh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paksud</a:t>
            </a:r>
            <a:r>
              <a:rPr lang="en-US" dirty="0"/>
              <a:t> peaks </a:t>
            </a:r>
            <a:r>
              <a:rPr lang="en-US" dirty="0" err="1"/>
              <a:t>kihid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)</a:t>
            </a:r>
          </a:p>
          <a:p>
            <a:r>
              <a:rPr lang="en-US" dirty="0" err="1"/>
              <a:t>Põhireegel</a:t>
            </a:r>
            <a:r>
              <a:rPr lang="en-US" dirty="0"/>
              <a:t> – </a:t>
            </a:r>
            <a:r>
              <a:rPr lang="en-US" dirty="0" err="1"/>
              <a:t>üleval</a:t>
            </a:r>
            <a:r>
              <a:rPr lang="en-US" dirty="0"/>
              <a:t> </a:t>
            </a:r>
            <a:r>
              <a:rPr lang="en-US" dirty="0" err="1"/>
              <a:t>peenema</a:t>
            </a:r>
            <a:r>
              <a:rPr lang="en-US" dirty="0"/>
              <a:t> </a:t>
            </a:r>
            <a:r>
              <a:rPr lang="en-US" dirty="0" err="1"/>
              <a:t>teraga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, all </a:t>
            </a:r>
            <a:r>
              <a:rPr lang="en-US" dirty="0" err="1"/>
              <a:t>jämedamaga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Mida </a:t>
            </a:r>
            <a:r>
              <a:rPr lang="en-US" dirty="0" err="1"/>
              <a:t>suurem</a:t>
            </a:r>
            <a:r>
              <a:rPr lang="en-US" dirty="0"/>
              <a:t> ja </a:t>
            </a:r>
            <a:r>
              <a:rPr lang="en-US" dirty="0" err="1"/>
              <a:t>raskem</a:t>
            </a:r>
            <a:r>
              <a:rPr lang="en-US" dirty="0"/>
              <a:t> </a:t>
            </a:r>
            <a:r>
              <a:rPr lang="en-US" dirty="0" err="1"/>
              <a:t>liiklus</a:t>
            </a:r>
            <a:r>
              <a:rPr lang="en-US" dirty="0"/>
              <a:t>,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jämedama</a:t>
            </a:r>
            <a:r>
              <a:rPr lang="en-US" dirty="0"/>
              <a:t> </a:t>
            </a:r>
            <a:r>
              <a:rPr lang="en-US" dirty="0" err="1"/>
              <a:t>teraga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 ka </a:t>
            </a:r>
            <a:r>
              <a:rPr lang="en-US" dirty="0" err="1"/>
              <a:t>üleval</a:t>
            </a:r>
            <a:r>
              <a:rPr lang="en-US" dirty="0"/>
              <a:t> – </a:t>
            </a:r>
            <a:r>
              <a:rPr lang="en-US" dirty="0" err="1"/>
              <a:t>kuid</a:t>
            </a:r>
            <a:r>
              <a:rPr lang="en-US" dirty="0"/>
              <a:t> – </a:t>
            </a:r>
            <a:r>
              <a:rPr lang="en-US" dirty="0" err="1"/>
              <a:t>suurem</a:t>
            </a:r>
            <a:r>
              <a:rPr lang="en-US" dirty="0"/>
              <a:t> </a:t>
            </a:r>
            <a:r>
              <a:rPr lang="en-US" dirty="0" err="1"/>
              <a:t>müratase</a:t>
            </a:r>
            <a:endParaRPr lang="en-US" dirty="0"/>
          </a:p>
          <a:p>
            <a:pPr lvl="1"/>
            <a:r>
              <a:rPr lang="en-US" dirty="0" err="1"/>
              <a:t>Väikse</a:t>
            </a:r>
            <a:r>
              <a:rPr lang="en-US" dirty="0"/>
              <a:t> </a:t>
            </a:r>
            <a:r>
              <a:rPr lang="en-US" dirty="0" err="1"/>
              <a:t>liiklusega</a:t>
            </a:r>
            <a:r>
              <a:rPr lang="en-US" dirty="0"/>
              <a:t> </a:t>
            </a:r>
            <a:r>
              <a:rPr lang="en-US" dirty="0" err="1"/>
              <a:t>kõrvaltänavad</a:t>
            </a:r>
            <a:r>
              <a:rPr lang="en-US" dirty="0"/>
              <a:t> AC 12 surf, </a:t>
            </a:r>
            <a:r>
              <a:rPr lang="en-US" dirty="0" err="1"/>
              <a:t>kõnniteed</a:t>
            </a:r>
            <a:r>
              <a:rPr lang="en-US" dirty="0"/>
              <a:t> ja </a:t>
            </a:r>
            <a:r>
              <a:rPr lang="en-US" dirty="0" err="1"/>
              <a:t>kergliiklusteed</a:t>
            </a:r>
            <a:r>
              <a:rPr lang="en-US" dirty="0"/>
              <a:t> AC 8 surf</a:t>
            </a:r>
          </a:p>
          <a:p>
            <a:pPr lvl="1"/>
            <a:r>
              <a:rPr lang="en-US" dirty="0"/>
              <a:t>Kui </a:t>
            </a:r>
            <a:r>
              <a:rPr lang="en-US" dirty="0" err="1"/>
              <a:t>talvel</a:t>
            </a:r>
            <a:r>
              <a:rPr lang="en-US" dirty="0"/>
              <a:t> teed </a:t>
            </a:r>
            <a:r>
              <a:rPr lang="en-US" dirty="0" err="1"/>
              <a:t>soolatakse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tohi </a:t>
            </a:r>
            <a:r>
              <a:rPr lang="en-US" dirty="0" err="1"/>
              <a:t>ülakihis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settekivimeid</a:t>
            </a:r>
            <a:r>
              <a:rPr lang="en-US" dirty="0"/>
              <a:t> (</a:t>
            </a:r>
            <a:r>
              <a:rPr lang="en-US" dirty="0" err="1"/>
              <a:t>paekivi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Erand – </a:t>
            </a:r>
            <a:r>
              <a:rPr lang="en-US" dirty="0" err="1"/>
              <a:t>väikese</a:t>
            </a:r>
            <a:r>
              <a:rPr lang="en-US" dirty="0"/>
              <a:t> </a:t>
            </a:r>
            <a:r>
              <a:rPr lang="en-US" dirty="0" err="1"/>
              <a:t>liiklusega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50/50 </a:t>
            </a:r>
            <a:r>
              <a:rPr lang="en-US" dirty="0" err="1"/>
              <a:t>kivimaterjali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 (</a:t>
            </a:r>
            <a:r>
              <a:rPr lang="en-US" dirty="0" err="1"/>
              <a:t>graniit</a:t>
            </a:r>
            <a:r>
              <a:rPr lang="en-US" dirty="0"/>
              <a:t>/</a:t>
            </a:r>
            <a:r>
              <a:rPr lang="en-US" dirty="0" err="1"/>
              <a:t>paekivi</a:t>
            </a:r>
            <a:r>
              <a:rPr lang="en-US" dirty="0"/>
              <a:t>)</a:t>
            </a:r>
          </a:p>
          <a:p>
            <a:r>
              <a:rPr lang="en-US" dirty="0" err="1"/>
              <a:t>Areng</a:t>
            </a:r>
            <a:r>
              <a:rPr lang="en-US" dirty="0"/>
              <a:t>: </a:t>
            </a:r>
            <a:r>
              <a:rPr lang="en-US" dirty="0" err="1"/>
              <a:t>vana</a:t>
            </a:r>
            <a:r>
              <a:rPr lang="en-US" dirty="0"/>
              <a:t> </a:t>
            </a:r>
            <a:r>
              <a:rPr lang="en-US" dirty="0" err="1"/>
              <a:t>asfalt</a:t>
            </a:r>
            <a:r>
              <a:rPr lang="en-US" dirty="0"/>
              <a:t> </a:t>
            </a:r>
            <a:r>
              <a:rPr lang="en-US" dirty="0" err="1"/>
              <a:t>taaskasutusse</a:t>
            </a:r>
            <a:r>
              <a:rPr lang="en-US" dirty="0"/>
              <a:t>, </a:t>
            </a:r>
            <a:r>
              <a:rPr lang="en-US" dirty="0" err="1"/>
              <a:t>lisandid</a:t>
            </a:r>
            <a:r>
              <a:rPr lang="en-US" dirty="0"/>
              <a:t> </a:t>
            </a:r>
            <a:r>
              <a:rPr lang="en-US" dirty="0" err="1"/>
              <a:t>bituumenile</a:t>
            </a:r>
            <a:r>
              <a:rPr lang="en-US" dirty="0"/>
              <a:t>, </a:t>
            </a:r>
            <a:r>
              <a:rPr lang="en-US" dirty="0" err="1"/>
              <a:t>madalamad</a:t>
            </a:r>
            <a:r>
              <a:rPr lang="en-US" dirty="0"/>
              <a:t> </a:t>
            </a:r>
            <a:r>
              <a:rPr lang="en-US" dirty="0" err="1"/>
              <a:t>töötlemistemperatuurid</a:t>
            </a:r>
            <a:r>
              <a:rPr lang="en-US" dirty="0"/>
              <a:t> (</a:t>
            </a:r>
            <a:r>
              <a:rPr lang="en-US" dirty="0" err="1"/>
              <a:t>soe</a:t>
            </a:r>
            <a:r>
              <a:rPr lang="en-US" dirty="0"/>
              <a:t>, </a:t>
            </a:r>
            <a:r>
              <a:rPr lang="en-US" dirty="0" err="1"/>
              <a:t>külm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814F4-8753-FE70-6D08-0B46AD13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696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AC20-3BCA-0B0C-FB88-12D1F3F8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Asfaldist</a:t>
            </a:r>
            <a:r>
              <a:rPr lang="en-US" dirty="0"/>
              <a:t> </a:t>
            </a:r>
            <a:r>
              <a:rPr lang="en-US" dirty="0" err="1"/>
              <a:t>kulumiskihiga</a:t>
            </a:r>
            <a:r>
              <a:rPr lang="en-US" dirty="0"/>
              <a:t> 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6477-2BD6-EDF7-C9A3-FB9FD3C01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825625"/>
            <a:ext cx="11008657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Olemasoleva</a:t>
            </a:r>
            <a:r>
              <a:rPr lang="en-US" dirty="0"/>
              <a:t> </a:t>
            </a:r>
            <a:r>
              <a:rPr lang="en-US" dirty="0" err="1"/>
              <a:t>teekonstruktsiooni</a:t>
            </a:r>
            <a:r>
              <a:rPr lang="en-US" dirty="0"/>
              <a:t> </a:t>
            </a:r>
            <a:r>
              <a:rPr lang="en-US" dirty="0" err="1"/>
              <a:t>stabiliseerimine</a:t>
            </a:r>
            <a:r>
              <a:rPr lang="en-US" dirty="0"/>
              <a:t> </a:t>
            </a:r>
            <a:r>
              <a:rPr lang="en-US" dirty="0" err="1"/>
              <a:t>tsemendi</a:t>
            </a:r>
            <a:r>
              <a:rPr lang="en-US" dirty="0"/>
              <a:t> ja </a:t>
            </a:r>
            <a:r>
              <a:rPr lang="en-US" dirty="0" err="1"/>
              <a:t>lisandiga</a:t>
            </a:r>
            <a:r>
              <a:rPr lang="en-US" dirty="0"/>
              <a:t> ca 20-25 cm (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olemasolevad</a:t>
            </a:r>
            <a:r>
              <a:rPr lang="en-US" dirty="0"/>
              <a:t> </a:t>
            </a:r>
            <a:r>
              <a:rPr lang="en-US" dirty="0" err="1"/>
              <a:t>kihid</a:t>
            </a:r>
            <a:r>
              <a:rPr lang="en-US" dirty="0"/>
              <a:t> </a:t>
            </a:r>
            <a:r>
              <a:rPr lang="en-US" dirty="0" err="1"/>
              <a:t>asfaldist</a:t>
            </a:r>
            <a:r>
              <a:rPr lang="en-US" dirty="0"/>
              <a:t> </a:t>
            </a:r>
            <a:r>
              <a:rPr lang="en-US" dirty="0" err="1"/>
              <a:t>liivani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Lisandi</a:t>
            </a:r>
            <a:r>
              <a:rPr lang="en-US" dirty="0"/>
              <a:t> </a:t>
            </a:r>
            <a:r>
              <a:rPr lang="en-US" dirty="0" err="1"/>
              <a:t>kogus</a:t>
            </a:r>
            <a:r>
              <a:rPr lang="en-US" dirty="0"/>
              <a:t> on fix – 2% </a:t>
            </a:r>
            <a:r>
              <a:rPr lang="en-US" dirty="0" err="1"/>
              <a:t>tsemendi</a:t>
            </a:r>
            <a:r>
              <a:rPr lang="en-US" dirty="0"/>
              <a:t> </a:t>
            </a:r>
            <a:r>
              <a:rPr lang="en-US" dirty="0" err="1"/>
              <a:t>kaalust</a:t>
            </a:r>
            <a:r>
              <a:rPr lang="en-US" dirty="0"/>
              <a:t> (</a:t>
            </a:r>
            <a:r>
              <a:rPr lang="en-US" dirty="0" err="1"/>
              <a:t>valge</a:t>
            </a:r>
            <a:r>
              <a:rPr lang="en-US" dirty="0"/>
              <a:t> </a:t>
            </a:r>
            <a:r>
              <a:rPr lang="en-US" dirty="0" err="1"/>
              <a:t>pulbriline</a:t>
            </a:r>
            <a:r>
              <a:rPr lang="en-US" dirty="0"/>
              <a:t>) – kuna </a:t>
            </a:r>
            <a:r>
              <a:rPr lang="en-US" dirty="0" err="1"/>
              <a:t>kogus</a:t>
            </a:r>
            <a:r>
              <a:rPr lang="en-US" dirty="0"/>
              <a:t> on </a:t>
            </a:r>
            <a:r>
              <a:rPr lang="en-US" dirty="0" err="1"/>
              <a:t>väike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laotama</a:t>
            </a:r>
            <a:r>
              <a:rPr lang="en-US" dirty="0"/>
              <a:t> </a:t>
            </a:r>
            <a:r>
              <a:rPr lang="en-US" dirty="0" err="1"/>
              <a:t>spetsiifilise</a:t>
            </a:r>
            <a:r>
              <a:rPr lang="en-US" dirty="0"/>
              <a:t> </a:t>
            </a:r>
            <a:r>
              <a:rPr lang="en-US" dirty="0" err="1"/>
              <a:t>traktori</a:t>
            </a:r>
            <a:r>
              <a:rPr lang="en-US" dirty="0"/>
              <a:t> </a:t>
            </a:r>
            <a:r>
              <a:rPr lang="en-US" dirty="0" err="1"/>
              <a:t>rippriistaga</a:t>
            </a:r>
            <a:endParaRPr lang="en-US" dirty="0"/>
          </a:p>
          <a:p>
            <a:pPr lvl="1"/>
            <a:r>
              <a:rPr lang="en-US" dirty="0" err="1"/>
              <a:t>Lisand</a:t>
            </a:r>
            <a:r>
              <a:rPr lang="en-US" dirty="0"/>
              <a:t> </a:t>
            </a:r>
            <a:r>
              <a:rPr lang="en-US" dirty="0" err="1"/>
              <a:t>annab</a:t>
            </a:r>
            <a:r>
              <a:rPr lang="en-US" dirty="0"/>
              <a:t> </a:t>
            </a:r>
            <a:r>
              <a:rPr lang="en-US" dirty="0" err="1"/>
              <a:t>materjalile</a:t>
            </a:r>
            <a:r>
              <a:rPr lang="en-US" dirty="0"/>
              <a:t> </a:t>
            </a:r>
            <a:r>
              <a:rPr lang="en-US" dirty="0" err="1"/>
              <a:t>elastsust</a:t>
            </a:r>
            <a:r>
              <a:rPr lang="en-US" dirty="0"/>
              <a:t> ja </a:t>
            </a:r>
            <a:r>
              <a:rPr lang="en-US" dirty="0" err="1"/>
              <a:t>kahandab</a:t>
            </a:r>
            <a:r>
              <a:rPr lang="en-US" dirty="0"/>
              <a:t> </a:t>
            </a:r>
            <a:r>
              <a:rPr lang="en-US" dirty="0" err="1"/>
              <a:t>pragude</a:t>
            </a:r>
            <a:r>
              <a:rPr lang="en-US" dirty="0"/>
              <a:t> </a:t>
            </a:r>
            <a:r>
              <a:rPr lang="en-US" dirty="0" err="1"/>
              <a:t>teket</a:t>
            </a:r>
            <a:r>
              <a:rPr lang="en-US" dirty="0"/>
              <a:t> (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kuivamisel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temperatuurist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Uusi </a:t>
            </a:r>
            <a:r>
              <a:rPr lang="en-US" dirty="0" err="1"/>
              <a:t>mineraalmaterjale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kasutata</a:t>
            </a:r>
            <a:r>
              <a:rPr lang="en-US" dirty="0"/>
              <a:t> (</a:t>
            </a:r>
            <a:r>
              <a:rPr lang="en-US" dirty="0" err="1"/>
              <a:t>olemasolevale</a:t>
            </a:r>
            <a:r>
              <a:rPr lang="en-US" dirty="0"/>
              <a:t> </a:t>
            </a:r>
            <a:r>
              <a:rPr lang="en-US" dirty="0" err="1"/>
              <a:t>konstruktsioonile</a:t>
            </a:r>
            <a:r>
              <a:rPr lang="en-US" dirty="0"/>
              <a:t> </a:t>
            </a:r>
            <a:r>
              <a:rPr lang="en-US" dirty="0" err="1"/>
              <a:t>lisaks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tsement</a:t>
            </a:r>
            <a:r>
              <a:rPr lang="en-US" dirty="0"/>
              <a:t>, </a:t>
            </a:r>
            <a:r>
              <a:rPr lang="en-US" dirty="0" err="1"/>
              <a:t>Stabilroad</a:t>
            </a:r>
            <a:r>
              <a:rPr lang="en-US" dirty="0"/>
              <a:t> ja </a:t>
            </a:r>
            <a:r>
              <a:rPr lang="en-US" dirty="0" err="1"/>
              <a:t>vesi</a:t>
            </a:r>
            <a:r>
              <a:rPr lang="en-US" dirty="0"/>
              <a:t>), </a:t>
            </a:r>
            <a:r>
              <a:rPr lang="en-US" dirty="0" err="1"/>
              <a:t>tavaline</a:t>
            </a:r>
            <a:r>
              <a:rPr lang="en-US" dirty="0"/>
              <a:t> </a:t>
            </a:r>
            <a:r>
              <a:rPr lang="en-US" dirty="0" err="1"/>
              <a:t>Wirtgeni</a:t>
            </a:r>
            <a:r>
              <a:rPr lang="en-US" dirty="0"/>
              <a:t> frees/</a:t>
            </a:r>
            <a:r>
              <a:rPr lang="en-US" dirty="0" err="1"/>
              <a:t>liikuvsegisti</a:t>
            </a:r>
            <a:endParaRPr lang="en-US" dirty="0"/>
          </a:p>
          <a:p>
            <a:pPr lvl="1"/>
            <a:r>
              <a:rPr lang="en-US" dirty="0" err="1"/>
              <a:t>Eeldame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, et </a:t>
            </a:r>
            <a:r>
              <a:rPr lang="en-US" dirty="0" err="1"/>
              <a:t>stabisügavuses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tule </a:t>
            </a:r>
            <a:r>
              <a:rPr lang="en-US" dirty="0" err="1"/>
              <a:t>mulda</a:t>
            </a:r>
            <a:r>
              <a:rPr lang="en-US" dirty="0"/>
              <a:t> </a:t>
            </a:r>
            <a:r>
              <a:rPr lang="en-US" dirty="0" err="1"/>
              <a:t>vastu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kraavid</a:t>
            </a:r>
            <a:r>
              <a:rPr lang="en-US" dirty="0"/>
              <a:t> on </a:t>
            </a:r>
            <a:r>
              <a:rPr lang="en-US" dirty="0" err="1"/>
              <a:t>olemas</a:t>
            </a:r>
            <a:r>
              <a:rPr lang="en-US" dirty="0"/>
              <a:t>/</a:t>
            </a:r>
            <a:r>
              <a:rPr lang="en-US" dirty="0" err="1"/>
              <a:t>toimivad</a:t>
            </a:r>
            <a:endParaRPr lang="en-US" dirty="0"/>
          </a:p>
          <a:p>
            <a:r>
              <a:rPr lang="en-US" dirty="0" err="1"/>
              <a:t>Stabiliseeritud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jääda</a:t>
            </a:r>
            <a:r>
              <a:rPr lang="en-US" dirty="0"/>
              <a:t> </a:t>
            </a:r>
            <a:r>
              <a:rPr lang="en-US" dirty="0" err="1"/>
              <a:t>katteta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tavaliselt</a:t>
            </a:r>
            <a:r>
              <a:rPr lang="en-US" dirty="0"/>
              <a:t> </a:t>
            </a:r>
            <a:r>
              <a:rPr lang="en-US" dirty="0" err="1"/>
              <a:t>soovitakse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</a:t>
            </a:r>
            <a:r>
              <a:rPr lang="en-US" dirty="0" err="1"/>
              <a:t>asfalti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– </a:t>
            </a:r>
            <a:r>
              <a:rPr lang="en-US" dirty="0" err="1"/>
              <a:t>ilma</a:t>
            </a:r>
            <a:r>
              <a:rPr lang="en-US" dirty="0"/>
              <a:t> </a:t>
            </a:r>
            <a:r>
              <a:rPr lang="en-US" dirty="0" err="1"/>
              <a:t>kattekihita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toimida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50 km/h</a:t>
            </a:r>
          </a:p>
          <a:p>
            <a:pPr lvl="1"/>
            <a:r>
              <a:rPr lang="en-US" dirty="0" err="1"/>
              <a:t>Liiklusele</a:t>
            </a:r>
            <a:r>
              <a:rPr lang="en-US" dirty="0"/>
              <a:t> </a:t>
            </a:r>
            <a:r>
              <a:rPr lang="en-US" dirty="0" err="1"/>
              <a:t>avamine</a:t>
            </a:r>
            <a:r>
              <a:rPr lang="en-US" dirty="0"/>
              <a:t> – </a:t>
            </a:r>
            <a:r>
              <a:rPr lang="en-US" dirty="0" err="1"/>
              <a:t>piiranguteta</a:t>
            </a:r>
            <a:r>
              <a:rPr lang="en-US" dirty="0"/>
              <a:t> </a:t>
            </a:r>
            <a:r>
              <a:rPr lang="en-US" dirty="0" err="1"/>
              <a:t>järgmine</a:t>
            </a:r>
            <a:r>
              <a:rPr lang="en-US" dirty="0"/>
              <a:t> </a:t>
            </a:r>
            <a:r>
              <a:rPr lang="en-US" dirty="0" err="1"/>
              <a:t>päev</a:t>
            </a:r>
            <a:endParaRPr lang="en-US" dirty="0"/>
          </a:p>
          <a:p>
            <a:r>
              <a:rPr lang="en-US" dirty="0"/>
              <a:t>TS </a:t>
            </a:r>
            <a:r>
              <a:rPr lang="en-US" dirty="0" err="1"/>
              <a:t>maksumus</a:t>
            </a:r>
            <a:r>
              <a:rPr lang="en-US" dirty="0"/>
              <a:t> – </a:t>
            </a:r>
            <a:r>
              <a:rPr lang="en-US" dirty="0" err="1"/>
              <a:t>ligikaudu</a:t>
            </a:r>
            <a:r>
              <a:rPr lang="en-US" dirty="0"/>
              <a:t> </a:t>
            </a:r>
            <a:r>
              <a:rPr lang="en-US" dirty="0" err="1"/>
              <a:t>võrdne</a:t>
            </a:r>
            <a:r>
              <a:rPr lang="en-US" dirty="0"/>
              <a:t> 6 cm </a:t>
            </a:r>
            <a:r>
              <a:rPr lang="en-US" dirty="0" err="1"/>
              <a:t>asfaldikihi</a:t>
            </a:r>
            <a:r>
              <a:rPr lang="en-US" dirty="0"/>
              <a:t> </a:t>
            </a:r>
            <a:r>
              <a:rPr lang="en-US" dirty="0" err="1"/>
              <a:t>maksumusega</a:t>
            </a:r>
            <a:r>
              <a:rPr lang="en-US" dirty="0"/>
              <a:t> (10 €/m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Seega</a:t>
            </a:r>
            <a:r>
              <a:rPr lang="en-US" dirty="0"/>
              <a:t>, </a:t>
            </a:r>
            <a:r>
              <a:rPr lang="en-US" dirty="0" err="1"/>
              <a:t>majanduslikult</a:t>
            </a:r>
            <a:r>
              <a:rPr lang="en-US" dirty="0"/>
              <a:t> </a:t>
            </a:r>
            <a:r>
              <a:rPr lang="en-US" dirty="0" err="1"/>
              <a:t>soodsam</a:t>
            </a:r>
            <a:r>
              <a:rPr lang="en-US" dirty="0"/>
              <a:t> </a:t>
            </a:r>
            <a:r>
              <a:rPr lang="en-US" dirty="0" err="1"/>
              <a:t>igal</a:t>
            </a:r>
            <a:r>
              <a:rPr lang="en-US" dirty="0"/>
              <a:t>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kahekihilist</a:t>
            </a:r>
            <a:r>
              <a:rPr lang="en-US" dirty="0"/>
              <a:t> </a:t>
            </a:r>
            <a:r>
              <a:rPr lang="en-US" dirty="0" err="1"/>
              <a:t>asfaltkatet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asfalti</a:t>
            </a:r>
            <a:r>
              <a:rPr lang="en-US" dirty="0"/>
              <a:t> ja </a:t>
            </a:r>
            <a:r>
              <a:rPr lang="en-US" dirty="0" err="1"/>
              <a:t>uut</a:t>
            </a:r>
            <a:r>
              <a:rPr lang="en-US" dirty="0"/>
              <a:t> </a:t>
            </a:r>
            <a:r>
              <a:rPr lang="en-US" dirty="0" err="1"/>
              <a:t>killustikalust</a:t>
            </a:r>
            <a:r>
              <a:rPr lang="en-US" dirty="0"/>
              <a:t>. </a:t>
            </a:r>
            <a:r>
              <a:rPr lang="en-US" dirty="0" err="1"/>
              <a:t>Talub</a:t>
            </a:r>
            <a:r>
              <a:rPr lang="en-US" dirty="0"/>
              <a:t>  </a:t>
            </a:r>
            <a:r>
              <a:rPr lang="en-US" dirty="0" err="1"/>
              <a:t>hästi</a:t>
            </a:r>
            <a:r>
              <a:rPr lang="en-US" dirty="0"/>
              <a:t> </a:t>
            </a:r>
            <a:r>
              <a:rPr lang="en-US" dirty="0" err="1"/>
              <a:t>raskeliiklust</a:t>
            </a:r>
            <a:endParaRPr lang="en-US" dirty="0"/>
          </a:p>
          <a:p>
            <a:r>
              <a:rPr lang="en-US" dirty="0" err="1"/>
              <a:t>Katselõigud</a:t>
            </a:r>
            <a:r>
              <a:rPr lang="en-US" dirty="0"/>
              <a:t> – </a:t>
            </a:r>
            <a:r>
              <a:rPr lang="en-US" dirty="0" err="1"/>
              <a:t>Imavere</a:t>
            </a:r>
            <a:r>
              <a:rPr lang="en-US" dirty="0"/>
              <a:t> Stora Enso </a:t>
            </a:r>
            <a:r>
              <a:rPr lang="en-US" dirty="0" err="1"/>
              <a:t>saeveskis</a:t>
            </a:r>
            <a:r>
              <a:rPr lang="en-US" dirty="0"/>
              <a:t> (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raske</a:t>
            </a:r>
            <a:r>
              <a:rPr lang="en-US" dirty="0"/>
              <a:t> </a:t>
            </a:r>
            <a:r>
              <a:rPr lang="en-US" dirty="0" err="1"/>
              <a:t>koormus</a:t>
            </a:r>
            <a:r>
              <a:rPr lang="en-US" dirty="0"/>
              <a:t>) ja </a:t>
            </a:r>
            <a:r>
              <a:rPr lang="en-US" dirty="0" err="1"/>
              <a:t>kunagisel</a:t>
            </a:r>
            <a:r>
              <a:rPr lang="en-US" dirty="0"/>
              <a:t> </a:t>
            </a:r>
            <a:r>
              <a:rPr lang="en-US" dirty="0" err="1"/>
              <a:t>kruusateel</a:t>
            </a:r>
            <a:r>
              <a:rPr lang="en-US" dirty="0"/>
              <a:t> Kõo-Kolga-Jaani </a:t>
            </a:r>
            <a:r>
              <a:rPr lang="en-US" dirty="0" err="1"/>
              <a:t>lõigus</a:t>
            </a:r>
            <a:r>
              <a:rPr lang="en-US" dirty="0"/>
              <a:t> – 2015 (10 </a:t>
            </a:r>
            <a:r>
              <a:rPr lang="en-US" dirty="0" err="1"/>
              <a:t>aastat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670B-AA14-AF80-B09D-625862AE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DB2CC-014A-2C9D-E68C-47D33F18AE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914" y="0"/>
            <a:ext cx="2582535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56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D839-4845-1D74-6C60-579EC5449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Odavamad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sz="3600" dirty="0" err="1"/>
              <a:t>kuid</a:t>
            </a:r>
            <a:r>
              <a:rPr lang="en-US" sz="3600" dirty="0"/>
              <a:t> </a:t>
            </a:r>
            <a:r>
              <a:rPr lang="en-US" sz="3600" dirty="0" err="1"/>
              <a:t>paremad</a:t>
            </a:r>
            <a:r>
              <a:rPr lang="en-US" sz="3600" dirty="0"/>
              <a:t> </a:t>
            </a:r>
            <a:r>
              <a:rPr lang="en-US" sz="3600" dirty="0" err="1"/>
              <a:t>kruusateest</a:t>
            </a:r>
            <a:br>
              <a:rPr lang="en-US" sz="3600" dirty="0"/>
            </a:br>
            <a:r>
              <a:rPr lang="en-US" sz="3600" dirty="0"/>
              <a:t>= </a:t>
            </a:r>
            <a:r>
              <a:rPr lang="en-US" sz="3600" dirty="0" err="1"/>
              <a:t>kergkate</a:t>
            </a:r>
            <a:r>
              <a:rPr lang="en-US" sz="3600" dirty="0"/>
              <a:t> (</a:t>
            </a:r>
            <a:r>
              <a:rPr lang="en-US" sz="3600" dirty="0" err="1"/>
              <a:t>samuti</a:t>
            </a:r>
            <a:r>
              <a:rPr lang="en-US" sz="3600" dirty="0"/>
              <a:t> </a:t>
            </a:r>
            <a:r>
              <a:rPr lang="en-US" sz="3600" dirty="0" err="1"/>
              <a:t>loetakse</a:t>
            </a:r>
            <a:r>
              <a:rPr lang="en-US" sz="3600" dirty="0"/>
              <a:t> </a:t>
            </a:r>
            <a:r>
              <a:rPr lang="en-US" sz="3600" dirty="0" err="1"/>
              <a:t>kergkatteks</a:t>
            </a:r>
            <a:r>
              <a:rPr lang="en-US" sz="3600" dirty="0"/>
              <a:t> </a:t>
            </a:r>
            <a:r>
              <a:rPr lang="en-US" sz="3600" dirty="0" err="1"/>
              <a:t>sillutist</a:t>
            </a:r>
            <a:r>
              <a:rPr lang="en-US" sz="36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72B3-C7CE-0896-614D-4F0DD1AA2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Pinnatavad</a:t>
            </a:r>
            <a:r>
              <a:rPr lang="en-US" dirty="0"/>
              <a:t> </a:t>
            </a:r>
            <a:r>
              <a:rPr lang="en-US" dirty="0" err="1"/>
              <a:t>segud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FDR = full depth recycling – </a:t>
            </a:r>
            <a:r>
              <a:rPr lang="en-US" dirty="0" err="1"/>
              <a:t>olemasolev</a:t>
            </a:r>
            <a:r>
              <a:rPr lang="en-US" dirty="0"/>
              <a:t> </a:t>
            </a:r>
            <a:r>
              <a:rPr lang="en-US" dirty="0" err="1"/>
              <a:t>kate</a:t>
            </a:r>
            <a:r>
              <a:rPr lang="en-US" dirty="0"/>
              <a:t> (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kihid</a:t>
            </a:r>
            <a:r>
              <a:rPr lang="en-US" dirty="0"/>
              <a:t>) </a:t>
            </a:r>
            <a:r>
              <a:rPr lang="en-US" dirty="0" err="1"/>
              <a:t>purustatakse</a:t>
            </a:r>
            <a:r>
              <a:rPr lang="en-US" dirty="0"/>
              <a:t> </a:t>
            </a:r>
            <a:r>
              <a:rPr lang="en-US" dirty="0" err="1"/>
              <a:t>Wirtgeni</a:t>
            </a:r>
            <a:r>
              <a:rPr lang="en-US" dirty="0"/>
              <a:t> </a:t>
            </a:r>
            <a:r>
              <a:rPr lang="en-US" dirty="0" err="1"/>
              <a:t>liikuvsegistiga</a:t>
            </a:r>
            <a:r>
              <a:rPr lang="en-US" dirty="0"/>
              <a:t>, </a:t>
            </a:r>
            <a:r>
              <a:rPr lang="en-US" dirty="0" err="1"/>
              <a:t>lisatakse</a:t>
            </a:r>
            <a:r>
              <a:rPr lang="en-US" dirty="0"/>
              <a:t> </a:t>
            </a:r>
            <a:r>
              <a:rPr lang="en-US" dirty="0" err="1"/>
              <a:t>bituumenit</a:t>
            </a:r>
            <a:r>
              <a:rPr lang="en-US" dirty="0"/>
              <a:t> ja/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tsementi</a:t>
            </a:r>
            <a:r>
              <a:rPr lang="en-US" dirty="0"/>
              <a:t> ja </a:t>
            </a:r>
            <a:r>
              <a:rPr lang="en-US" dirty="0" err="1"/>
              <a:t>vett</a:t>
            </a:r>
            <a:r>
              <a:rPr lang="en-US" dirty="0"/>
              <a:t>, </a:t>
            </a:r>
            <a:r>
              <a:rPr lang="en-US" dirty="0" err="1"/>
              <a:t>segatakse</a:t>
            </a:r>
            <a:r>
              <a:rPr lang="en-US" dirty="0"/>
              <a:t> </a:t>
            </a:r>
            <a:r>
              <a:rPr lang="en-US" dirty="0" err="1"/>
              <a:t>uuesti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ja </a:t>
            </a:r>
            <a:r>
              <a:rPr lang="en-US" dirty="0" err="1"/>
              <a:t>tihendatakse</a:t>
            </a:r>
            <a:r>
              <a:rPr lang="en-US" dirty="0"/>
              <a:t>. Vajadusel </a:t>
            </a:r>
            <a:r>
              <a:rPr lang="en-US" dirty="0" err="1"/>
              <a:t>pinnatakse</a:t>
            </a:r>
            <a:endParaRPr lang="en-US" dirty="0"/>
          </a:p>
          <a:p>
            <a:pPr lvl="1"/>
            <a:r>
              <a:rPr lang="en-US" dirty="0"/>
              <a:t>TS = </a:t>
            </a:r>
            <a:r>
              <a:rPr lang="en-US" dirty="0" err="1"/>
              <a:t>tsementstabiliseerimine</a:t>
            </a:r>
            <a:r>
              <a:rPr lang="en-US" dirty="0"/>
              <a:t>, Wirtgen, </a:t>
            </a:r>
            <a:r>
              <a:rPr lang="en-US" dirty="0" err="1"/>
              <a:t>mõistlik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Stabilroad</a:t>
            </a:r>
            <a:r>
              <a:rPr lang="en-US" dirty="0"/>
              <a:t> ® </a:t>
            </a:r>
            <a:r>
              <a:rPr lang="en-US" dirty="0" err="1"/>
              <a:t>lisandit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analooge</a:t>
            </a:r>
            <a:r>
              <a:rPr lang="en-US" dirty="0"/>
              <a:t> – TS </a:t>
            </a:r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põlevkivituhaga</a:t>
            </a:r>
            <a:r>
              <a:rPr lang="en-US" dirty="0"/>
              <a:t> </a:t>
            </a:r>
            <a:r>
              <a:rPr lang="en-US" dirty="0" err="1"/>
              <a:t>stabi</a:t>
            </a:r>
            <a:r>
              <a:rPr lang="en-US" dirty="0"/>
              <a:t> </a:t>
            </a:r>
            <a:r>
              <a:rPr lang="en-US" dirty="0" err="1"/>
              <a:t>aegu</a:t>
            </a:r>
            <a:r>
              <a:rPr lang="en-US" dirty="0"/>
              <a:t> see et </a:t>
            </a:r>
            <a:r>
              <a:rPr lang="en-US" dirty="0" err="1"/>
              <a:t>kohati</a:t>
            </a:r>
            <a:r>
              <a:rPr lang="en-US" dirty="0"/>
              <a:t> </a:t>
            </a:r>
            <a:r>
              <a:rPr lang="en-US" dirty="0" err="1"/>
              <a:t>läks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tugevaks</a:t>
            </a:r>
            <a:r>
              <a:rPr lang="en-US" dirty="0"/>
              <a:t> ja </a:t>
            </a:r>
            <a:r>
              <a:rPr lang="en-US" dirty="0" err="1"/>
              <a:t>tõmbas</a:t>
            </a:r>
            <a:r>
              <a:rPr lang="en-US" dirty="0"/>
              <a:t> </a:t>
            </a:r>
            <a:r>
              <a:rPr lang="en-US" dirty="0" err="1"/>
              <a:t>praod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, mis </a:t>
            </a:r>
            <a:r>
              <a:rPr lang="en-US" dirty="0" err="1"/>
              <a:t>peegeldusid</a:t>
            </a:r>
            <a:r>
              <a:rPr lang="en-US" dirty="0"/>
              <a:t> </a:t>
            </a:r>
            <a:r>
              <a:rPr lang="en-US" dirty="0" err="1"/>
              <a:t>üles</a:t>
            </a:r>
            <a:r>
              <a:rPr lang="en-US" dirty="0"/>
              <a:t> ka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asfaldi</a:t>
            </a:r>
            <a:r>
              <a:rPr lang="en-US" dirty="0"/>
              <a:t>. </a:t>
            </a:r>
            <a:r>
              <a:rPr lang="en-US" dirty="0" err="1"/>
              <a:t>Täna</a:t>
            </a:r>
            <a:r>
              <a:rPr lang="en-US" dirty="0"/>
              <a:t> on </a:t>
            </a:r>
            <a:r>
              <a:rPr lang="en-US" dirty="0" err="1"/>
              <a:t>tehnoloogiad</a:t>
            </a:r>
            <a:r>
              <a:rPr lang="en-US" dirty="0"/>
              <a:t> </a:t>
            </a:r>
            <a:r>
              <a:rPr lang="en-US" dirty="0" err="1"/>
              <a:t>täpsemad</a:t>
            </a:r>
            <a:r>
              <a:rPr lang="en-US" dirty="0"/>
              <a:t> ja </a:t>
            </a:r>
            <a:r>
              <a:rPr lang="en-US" dirty="0" err="1"/>
              <a:t>saadaval</a:t>
            </a:r>
            <a:r>
              <a:rPr lang="en-US" dirty="0"/>
              <a:t> </a:t>
            </a:r>
            <a:r>
              <a:rPr lang="en-US" dirty="0" err="1"/>
              <a:t>lisandid</a:t>
            </a:r>
            <a:r>
              <a:rPr lang="en-US" dirty="0"/>
              <a:t>, mis </a:t>
            </a:r>
            <a:r>
              <a:rPr lang="en-US" dirty="0" err="1"/>
              <a:t>teevad</a:t>
            </a:r>
            <a:r>
              <a:rPr lang="en-US" dirty="0"/>
              <a:t> TS </a:t>
            </a:r>
            <a:r>
              <a:rPr lang="en-US" dirty="0" err="1"/>
              <a:t>kihi</a:t>
            </a:r>
            <a:r>
              <a:rPr lang="en-US" dirty="0"/>
              <a:t> </a:t>
            </a:r>
            <a:r>
              <a:rPr lang="en-US" dirty="0" err="1"/>
              <a:t>elastsemaks</a:t>
            </a:r>
            <a:r>
              <a:rPr lang="en-US" dirty="0"/>
              <a:t> ja </a:t>
            </a:r>
            <a:r>
              <a:rPr lang="en-US" dirty="0" err="1"/>
              <a:t>väldivad</a:t>
            </a:r>
            <a:r>
              <a:rPr lang="en-US" dirty="0"/>
              <a:t> </a:t>
            </a:r>
            <a:r>
              <a:rPr lang="en-US" dirty="0" err="1"/>
              <a:t>suuremate</a:t>
            </a:r>
            <a:r>
              <a:rPr lang="en-US" dirty="0"/>
              <a:t> </a:t>
            </a:r>
            <a:r>
              <a:rPr lang="en-US" dirty="0" err="1"/>
              <a:t>pragude</a:t>
            </a:r>
            <a:r>
              <a:rPr lang="en-US" dirty="0"/>
              <a:t> tekke</a:t>
            </a:r>
          </a:p>
          <a:p>
            <a:pPr lvl="1"/>
            <a:r>
              <a:rPr lang="en-US" dirty="0"/>
              <a:t>KS = </a:t>
            </a:r>
            <a:r>
              <a:rPr lang="en-US" dirty="0" err="1"/>
              <a:t>kompleks-stabiliseerimine</a:t>
            </a:r>
            <a:r>
              <a:rPr lang="en-US" dirty="0"/>
              <a:t>, Wirtgen, </a:t>
            </a:r>
            <a:r>
              <a:rPr lang="en-US" dirty="0" err="1"/>
              <a:t>olemasolevale</a:t>
            </a:r>
            <a:r>
              <a:rPr lang="en-US" dirty="0"/>
              <a:t> </a:t>
            </a:r>
            <a:r>
              <a:rPr lang="en-US" dirty="0" err="1"/>
              <a:t>asfaldi</a:t>
            </a:r>
            <a:r>
              <a:rPr lang="en-US" dirty="0"/>
              <a:t> </a:t>
            </a:r>
            <a:r>
              <a:rPr lang="en-US" dirty="0" err="1"/>
              <a:t>freespurule</a:t>
            </a:r>
            <a:r>
              <a:rPr lang="en-US" dirty="0"/>
              <a:t> </a:t>
            </a:r>
            <a:r>
              <a:rPr lang="en-US" dirty="0" err="1"/>
              <a:t>lisatakse</a:t>
            </a:r>
            <a:r>
              <a:rPr lang="en-US" dirty="0"/>
              <a:t> </a:t>
            </a:r>
            <a:r>
              <a:rPr lang="en-US" dirty="0" err="1"/>
              <a:t>killustikku</a:t>
            </a:r>
            <a:r>
              <a:rPr lang="en-US" dirty="0"/>
              <a:t> ja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, ka </a:t>
            </a:r>
            <a:r>
              <a:rPr lang="en-US" dirty="0" err="1"/>
              <a:t>liiva</a:t>
            </a:r>
            <a:r>
              <a:rPr lang="en-US" dirty="0"/>
              <a:t>, </a:t>
            </a:r>
            <a:r>
              <a:rPr lang="en-US" dirty="0" err="1"/>
              <a:t>bituumenemulsioon</a:t>
            </a:r>
            <a:r>
              <a:rPr lang="en-US" dirty="0"/>
              <a:t> ja </a:t>
            </a:r>
            <a:r>
              <a:rPr lang="en-US" dirty="0" err="1"/>
              <a:t>tsement</a:t>
            </a:r>
            <a:r>
              <a:rPr lang="en-US" dirty="0"/>
              <a:t> </a:t>
            </a:r>
            <a:r>
              <a:rPr lang="en-US" dirty="0" err="1"/>
              <a:t>ning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. </a:t>
            </a:r>
            <a:r>
              <a:rPr lang="en-US" dirty="0" err="1"/>
              <a:t>Täna</a:t>
            </a:r>
            <a:r>
              <a:rPr lang="en-US" dirty="0"/>
              <a:t> </a:t>
            </a:r>
            <a:r>
              <a:rPr lang="en-US" dirty="0" err="1"/>
              <a:t>siiski</a:t>
            </a:r>
            <a:r>
              <a:rPr lang="en-US" dirty="0"/>
              <a:t> on </a:t>
            </a:r>
            <a:r>
              <a:rPr lang="en-US" dirty="0" err="1"/>
              <a:t>vähe</a:t>
            </a:r>
            <a:r>
              <a:rPr lang="en-US" dirty="0"/>
              <a:t> </a:t>
            </a:r>
            <a:r>
              <a:rPr lang="en-US" dirty="0" err="1"/>
              <a:t>lootust</a:t>
            </a:r>
            <a:r>
              <a:rPr lang="en-US" dirty="0"/>
              <a:t> et </a:t>
            </a:r>
            <a:r>
              <a:rPr lang="en-US" dirty="0" err="1"/>
              <a:t>freespuru</a:t>
            </a:r>
            <a:r>
              <a:rPr lang="en-US" dirty="0"/>
              <a:t> </a:t>
            </a:r>
            <a:r>
              <a:rPr lang="en-US" dirty="0" err="1"/>
              <a:t>saaks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järjest</a:t>
            </a:r>
            <a:r>
              <a:rPr lang="en-US" dirty="0"/>
              <a:t> </a:t>
            </a:r>
            <a:r>
              <a:rPr lang="en-US" dirty="0" err="1"/>
              <a:t>enam</a:t>
            </a:r>
            <a:r>
              <a:rPr lang="en-US" dirty="0"/>
              <a:t> </a:t>
            </a:r>
            <a:r>
              <a:rPr lang="en-US" dirty="0" err="1"/>
              <a:t>segatakse</a:t>
            </a:r>
            <a:r>
              <a:rPr lang="en-US" dirty="0"/>
              <a:t> </a:t>
            </a:r>
            <a:r>
              <a:rPr lang="en-US" dirty="0" err="1"/>
              <a:t>vana</a:t>
            </a:r>
            <a:r>
              <a:rPr lang="en-US" dirty="0"/>
              <a:t> </a:t>
            </a:r>
            <a:r>
              <a:rPr lang="en-US" dirty="0" err="1"/>
              <a:t>asfaldi</a:t>
            </a:r>
            <a:r>
              <a:rPr lang="en-US" dirty="0"/>
              <a:t> </a:t>
            </a:r>
            <a:r>
              <a:rPr lang="en-US" dirty="0" err="1"/>
              <a:t>puru</a:t>
            </a:r>
            <a:r>
              <a:rPr lang="en-US" dirty="0"/>
              <a:t> </a:t>
            </a:r>
            <a:r>
              <a:rPr lang="en-US" dirty="0" err="1"/>
              <a:t>uuele</a:t>
            </a:r>
            <a:r>
              <a:rPr lang="en-US" dirty="0"/>
              <a:t> juba </a:t>
            </a:r>
            <a:r>
              <a:rPr lang="en-US" dirty="0" err="1"/>
              <a:t>asfalditehases</a:t>
            </a:r>
            <a:r>
              <a:rPr lang="en-US" dirty="0"/>
              <a:t> (RAP)</a:t>
            </a:r>
          </a:p>
          <a:p>
            <a:pPr lvl="1"/>
            <a:r>
              <a:rPr lang="en-US" dirty="0"/>
              <a:t>MSE = </a:t>
            </a:r>
            <a:r>
              <a:rPr lang="en-US" dirty="0" err="1"/>
              <a:t>mustsegu</a:t>
            </a:r>
            <a:r>
              <a:rPr lang="en-US" dirty="0"/>
              <a:t> – </a:t>
            </a:r>
            <a:r>
              <a:rPr lang="en-US" dirty="0" err="1"/>
              <a:t>külmalt</a:t>
            </a:r>
            <a:r>
              <a:rPr lang="en-US" dirty="0"/>
              <a:t> </a:t>
            </a:r>
            <a:r>
              <a:rPr lang="en-US" dirty="0" err="1"/>
              <a:t>segatud</a:t>
            </a:r>
            <a:r>
              <a:rPr lang="en-US" dirty="0"/>
              <a:t> </a:t>
            </a:r>
            <a:r>
              <a:rPr lang="en-US" dirty="0" err="1"/>
              <a:t>asfaltsegu</a:t>
            </a:r>
            <a:r>
              <a:rPr lang="en-US" dirty="0"/>
              <a:t>, </a:t>
            </a:r>
            <a:r>
              <a:rPr lang="en-US" dirty="0" err="1"/>
              <a:t>vajalik</a:t>
            </a:r>
            <a:r>
              <a:rPr lang="en-US" dirty="0"/>
              <a:t> pinnata</a:t>
            </a:r>
          </a:p>
          <a:p>
            <a:r>
              <a:rPr lang="en-US" dirty="0" err="1"/>
              <a:t>Pindamine</a:t>
            </a:r>
            <a:r>
              <a:rPr lang="en-US" dirty="0"/>
              <a:t> = </a:t>
            </a:r>
            <a:r>
              <a:rPr lang="en-US" dirty="0" err="1"/>
              <a:t>bituumenemulsioon</a:t>
            </a:r>
            <a:r>
              <a:rPr lang="en-US" dirty="0"/>
              <a:t> ja </a:t>
            </a:r>
            <a:r>
              <a:rPr lang="en-US" dirty="0" err="1"/>
              <a:t>peene</a:t>
            </a:r>
            <a:r>
              <a:rPr lang="en-US" dirty="0"/>
              <a:t> </a:t>
            </a:r>
            <a:r>
              <a:rPr lang="en-US" dirty="0" err="1"/>
              <a:t>killustikuseguga</a:t>
            </a:r>
            <a:r>
              <a:rPr lang="en-US" dirty="0"/>
              <a:t> </a:t>
            </a:r>
            <a:r>
              <a:rPr lang="en-US" dirty="0" err="1"/>
              <a:t>katmine</a:t>
            </a:r>
            <a:endParaRPr lang="en-US" dirty="0"/>
          </a:p>
          <a:p>
            <a:pPr lvl="1"/>
            <a:r>
              <a:rPr lang="en-US" dirty="0"/>
              <a:t>See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tõsta</a:t>
            </a:r>
            <a:r>
              <a:rPr lang="en-US" dirty="0"/>
              <a:t>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kandevõimet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kaitseb</a:t>
            </a:r>
            <a:r>
              <a:rPr lang="en-US" dirty="0"/>
              <a:t> et </a:t>
            </a:r>
            <a:r>
              <a:rPr lang="en-US" dirty="0" err="1"/>
              <a:t>vesi</a:t>
            </a:r>
            <a:r>
              <a:rPr lang="en-US" dirty="0"/>
              <a:t>, </a:t>
            </a:r>
            <a:r>
              <a:rPr lang="en-US" dirty="0" err="1"/>
              <a:t>eriti</a:t>
            </a:r>
            <a:r>
              <a:rPr lang="en-US" dirty="0"/>
              <a:t> </a:t>
            </a:r>
            <a:r>
              <a:rPr lang="en-US" dirty="0" err="1"/>
              <a:t>soolvesi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pääseks</a:t>
            </a:r>
            <a:r>
              <a:rPr lang="en-US" dirty="0"/>
              <a:t> </a:t>
            </a:r>
            <a:r>
              <a:rPr lang="en-US" dirty="0" err="1"/>
              <a:t>alumisi</a:t>
            </a:r>
            <a:r>
              <a:rPr lang="en-US" dirty="0"/>
              <a:t> </a:t>
            </a:r>
            <a:r>
              <a:rPr lang="en-US" dirty="0" err="1"/>
              <a:t>kihte</a:t>
            </a:r>
            <a:r>
              <a:rPr lang="en-US" dirty="0"/>
              <a:t> </a:t>
            </a:r>
            <a:r>
              <a:rPr lang="en-US" dirty="0" err="1"/>
              <a:t>lõhkuma</a:t>
            </a:r>
            <a:endParaRPr lang="en-US" dirty="0"/>
          </a:p>
          <a:p>
            <a:pPr lvl="1"/>
            <a:r>
              <a:rPr lang="en-US" dirty="0" err="1"/>
              <a:t>Pindamist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peaks </a:t>
            </a:r>
            <a:r>
              <a:rPr lang="en-US" dirty="0" err="1"/>
              <a:t>kavandama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liiklust</a:t>
            </a:r>
            <a:r>
              <a:rPr lang="en-US" dirty="0"/>
              <a:t> on </a:t>
            </a:r>
            <a:r>
              <a:rPr lang="en-US" dirty="0" err="1"/>
              <a:t>üle</a:t>
            </a:r>
            <a:r>
              <a:rPr lang="en-US" dirty="0"/>
              <a:t> 3000 a/</a:t>
            </a:r>
            <a:r>
              <a:rPr lang="en-US" dirty="0" err="1"/>
              <a:t>ööp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6F010-56AB-8BAD-0EBD-223AF4703B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479" y="5412058"/>
            <a:ext cx="2203445" cy="14045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47BD3-2F6E-6BE1-7070-A1656716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453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268E3-A2FE-3131-87F9-8901E3DF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Kruusatee</a:t>
            </a:r>
            <a:r>
              <a:rPr lang="en-US" dirty="0"/>
              <a:t> = </a:t>
            </a:r>
            <a:r>
              <a:rPr lang="en-US" dirty="0" err="1"/>
              <a:t>siirdekate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F12A9-B6E0-7F3C-9749-F46F2785A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4264"/>
            <a:ext cx="6924907" cy="536373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Kruusateel</a:t>
            </a:r>
            <a:r>
              <a:rPr lang="en-US" dirty="0"/>
              <a:t> on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konstruktiivset</a:t>
            </a:r>
            <a:r>
              <a:rPr lang="en-US" dirty="0"/>
              <a:t> </a:t>
            </a:r>
            <a:r>
              <a:rPr lang="en-US" dirty="0" err="1"/>
              <a:t>kohustuslikku</a:t>
            </a:r>
            <a:r>
              <a:rPr lang="en-US" dirty="0"/>
              <a:t> </a:t>
            </a:r>
            <a:r>
              <a:rPr lang="en-US" dirty="0" err="1"/>
              <a:t>kihti</a:t>
            </a:r>
            <a:endParaRPr lang="en-US" dirty="0"/>
          </a:p>
          <a:p>
            <a:pPr lvl="1"/>
            <a:r>
              <a:rPr lang="en-US" dirty="0" err="1"/>
              <a:t>Kulumiskiht</a:t>
            </a:r>
            <a:r>
              <a:rPr lang="en-US" dirty="0"/>
              <a:t>, mis </a:t>
            </a:r>
            <a:r>
              <a:rPr lang="en-US" dirty="0" err="1"/>
              <a:t>sisaldab</a:t>
            </a:r>
            <a:r>
              <a:rPr lang="en-US" dirty="0"/>
              <a:t> </a:t>
            </a:r>
            <a:r>
              <a:rPr lang="en-US" dirty="0" err="1"/>
              <a:t>peenosiseid</a:t>
            </a:r>
            <a:r>
              <a:rPr lang="en-US" dirty="0"/>
              <a:t> (</a:t>
            </a:r>
            <a:r>
              <a:rPr lang="en-US" dirty="0" err="1"/>
              <a:t>savi</a:t>
            </a:r>
            <a:r>
              <a:rPr lang="en-US" dirty="0"/>
              <a:t>) et </a:t>
            </a:r>
            <a:r>
              <a:rPr lang="en-US" dirty="0" err="1"/>
              <a:t>hoida</a:t>
            </a:r>
            <a:r>
              <a:rPr lang="en-US" dirty="0"/>
              <a:t> </a:t>
            </a:r>
            <a:r>
              <a:rPr lang="en-US" dirty="0" err="1"/>
              <a:t>kuigivõrd</a:t>
            </a:r>
            <a:r>
              <a:rPr lang="en-US" dirty="0"/>
              <a:t> </a:t>
            </a:r>
            <a:r>
              <a:rPr lang="en-US" dirty="0" err="1"/>
              <a:t>niiskust</a:t>
            </a:r>
            <a:r>
              <a:rPr lang="en-US" dirty="0"/>
              <a:t> ja </a:t>
            </a:r>
            <a:r>
              <a:rPr lang="en-US" dirty="0" err="1"/>
              <a:t>vähendada</a:t>
            </a:r>
            <a:r>
              <a:rPr lang="en-US" dirty="0"/>
              <a:t> </a:t>
            </a:r>
            <a:r>
              <a:rPr lang="en-US" dirty="0" err="1"/>
              <a:t>tolmamist</a:t>
            </a:r>
            <a:r>
              <a:rPr lang="en-US" dirty="0"/>
              <a:t> (f15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0,063 mm </a:t>
            </a:r>
            <a:r>
              <a:rPr lang="en-US" dirty="0" err="1"/>
              <a:t>osiseid</a:t>
            </a:r>
            <a:r>
              <a:rPr lang="en-US" dirty="0"/>
              <a:t> 8…15%)</a:t>
            </a:r>
          </a:p>
          <a:p>
            <a:pPr lvl="1"/>
            <a:r>
              <a:rPr lang="en-US" dirty="0"/>
              <a:t>Alus, mis </a:t>
            </a:r>
            <a:r>
              <a:rPr lang="en-US" dirty="0" err="1"/>
              <a:t>ei</a:t>
            </a:r>
            <a:r>
              <a:rPr lang="en-US" dirty="0"/>
              <a:t> tohi </a:t>
            </a:r>
            <a:r>
              <a:rPr lang="en-US" dirty="0" err="1"/>
              <a:t>sisaldada</a:t>
            </a:r>
            <a:r>
              <a:rPr lang="en-US" dirty="0"/>
              <a:t> </a:t>
            </a:r>
            <a:r>
              <a:rPr lang="en-US" dirty="0" err="1"/>
              <a:t>peenosiseid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palju</a:t>
            </a:r>
            <a:r>
              <a:rPr lang="en-US" dirty="0"/>
              <a:t>, </a:t>
            </a:r>
            <a:r>
              <a:rPr lang="en-US" dirty="0" err="1"/>
              <a:t>põhiülesandeks</a:t>
            </a:r>
            <a:r>
              <a:rPr lang="en-US" dirty="0"/>
              <a:t> on </a:t>
            </a:r>
            <a:r>
              <a:rPr lang="en-US" dirty="0" err="1"/>
              <a:t>kandev</a:t>
            </a:r>
            <a:r>
              <a:rPr lang="en-US" dirty="0"/>
              <a:t> </a:t>
            </a:r>
            <a:r>
              <a:rPr lang="en-US" dirty="0" err="1"/>
              <a:t>skelett</a:t>
            </a:r>
            <a:r>
              <a:rPr lang="en-US" dirty="0"/>
              <a:t> ja </a:t>
            </a:r>
            <a:r>
              <a:rPr lang="en-US" dirty="0" err="1"/>
              <a:t>liigvee</a:t>
            </a:r>
            <a:r>
              <a:rPr lang="en-US" dirty="0"/>
              <a:t> </a:t>
            </a:r>
            <a:r>
              <a:rPr lang="en-US" dirty="0" err="1"/>
              <a:t>kiire</a:t>
            </a:r>
            <a:r>
              <a:rPr lang="en-US" dirty="0"/>
              <a:t> </a:t>
            </a:r>
            <a:r>
              <a:rPr lang="en-US" dirty="0" err="1"/>
              <a:t>väljaviimine</a:t>
            </a:r>
            <a:r>
              <a:rPr lang="en-US" dirty="0"/>
              <a:t> (f7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0,063 mm </a:t>
            </a:r>
            <a:r>
              <a:rPr lang="en-US" dirty="0" err="1"/>
              <a:t>osiseid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7%)</a:t>
            </a:r>
          </a:p>
          <a:p>
            <a:r>
              <a:rPr lang="en-US" dirty="0" err="1"/>
              <a:t>Kruusatee</a:t>
            </a:r>
            <a:r>
              <a:rPr lang="en-US" dirty="0"/>
              <a:t> </a:t>
            </a:r>
            <a:r>
              <a:rPr lang="en-US" dirty="0" err="1"/>
              <a:t>vajab</a:t>
            </a:r>
            <a:r>
              <a:rPr lang="en-US" dirty="0"/>
              <a:t> </a:t>
            </a:r>
            <a:r>
              <a:rPr lang="en-US" dirty="0" err="1"/>
              <a:t>aegajalt</a:t>
            </a:r>
            <a:r>
              <a:rPr lang="en-US" dirty="0"/>
              <a:t> </a:t>
            </a:r>
            <a:r>
              <a:rPr lang="en-US" dirty="0" err="1"/>
              <a:t>hööveldamist</a:t>
            </a:r>
            <a:r>
              <a:rPr lang="en-US" dirty="0"/>
              <a:t> ja </a:t>
            </a:r>
            <a:r>
              <a:rPr lang="en-US" dirty="0" err="1"/>
              <a:t>kulumiskihi</a:t>
            </a:r>
            <a:r>
              <a:rPr lang="en-US" dirty="0"/>
              <a:t> </a:t>
            </a:r>
            <a:r>
              <a:rPr lang="en-US" dirty="0" err="1"/>
              <a:t>materjali</a:t>
            </a:r>
            <a:r>
              <a:rPr lang="en-US" dirty="0"/>
              <a:t> </a:t>
            </a:r>
            <a:r>
              <a:rPr lang="en-US" dirty="0" err="1"/>
              <a:t>lisamist</a:t>
            </a:r>
            <a:endParaRPr lang="en-US" dirty="0"/>
          </a:p>
          <a:p>
            <a:pPr lvl="1"/>
            <a:r>
              <a:rPr lang="en-US" dirty="0" err="1"/>
              <a:t>Varem</a:t>
            </a:r>
            <a:r>
              <a:rPr lang="en-US" dirty="0"/>
              <a:t> </a:t>
            </a:r>
            <a:r>
              <a:rPr lang="en-US" dirty="0" err="1"/>
              <a:t>kasutati</a:t>
            </a:r>
            <a:r>
              <a:rPr lang="en-US" dirty="0"/>
              <a:t> “</a:t>
            </a:r>
            <a:r>
              <a:rPr lang="en-US" dirty="0" err="1"/>
              <a:t>sirbikujulist</a:t>
            </a:r>
            <a:r>
              <a:rPr lang="en-US" dirty="0"/>
              <a:t>” </a:t>
            </a:r>
            <a:r>
              <a:rPr lang="en-US" dirty="0" err="1"/>
              <a:t>profiili</a:t>
            </a:r>
            <a:r>
              <a:rPr lang="en-US" dirty="0"/>
              <a:t>, </a:t>
            </a:r>
            <a:r>
              <a:rPr lang="en-US" dirty="0" err="1"/>
              <a:t>täna</a:t>
            </a:r>
            <a:r>
              <a:rPr lang="en-US" dirty="0"/>
              <a:t> on kas “</a:t>
            </a:r>
            <a:r>
              <a:rPr lang="en-US" dirty="0" err="1"/>
              <a:t>katus</a:t>
            </a:r>
            <a:r>
              <a:rPr lang="en-US" dirty="0"/>
              <a:t>”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ühepoolne</a:t>
            </a:r>
            <a:r>
              <a:rPr lang="en-US" dirty="0"/>
              <a:t> </a:t>
            </a:r>
            <a:r>
              <a:rPr lang="en-US" dirty="0" err="1"/>
              <a:t>kalle</a:t>
            </a:r>
            <a:r>
              <a:rPr lang="en-US" dirty="0"/>
              <a:t> </a:t>
            </a:r>
            <a:r>
              <a:rPr lang="en-US" dirty="0" err="1"/>
              <a:t>kitsamal</a:t>
            </a:r>
            <a:r>
              <a:rPr lang="en-US" dirty="0"/>
              <a:t> teel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kõrvad</a:t>
            </a:r>
            <a:r>
              <a:rPr lang="en-US" dirty="0"/>
              <a:t>”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likvideerida</a:t>
            </a:r>
            <a:r>
              <a:rPr lang="en-US" dirty="0"/>
              <a:t>, et </a:t>
            </a:r>
            <a:r>
              <a:rPr lang="en-US" dirty="0" err="1"/>
              <a:t>vesi</a:t>
            </a:r>
            <a:r>
              <a:rPr lang="en-US" dirty="0"/>
              <a:t> tee </a:t>
            </a:r>
            <a:r>
              <a:rPr lang="en-US" dirty="0" err="1"/>
              <a:t>pealt</a:t>
            </a:r>
            <a:r>
              <a:rPr lang="en-US" dirty="0"/>
              <a:t> </a:t>
            </a:r>
            <a:r>
              <a:rPr lang="en-US" dirty="0" err="1"/>
              <a:t>kraavi</a:t>
            </a:r>
            <a:r>
              <a:rPr lang="en-US" dirty="0"/>
              <a:t> </a:t>
            </a:r>
            <a:r>
              <a:rPr lang="en-US" dirty="0" err="1"/>
              <a:t>pääseks</a:t>
            </a:r>
            <a:r>
              <a:rPr lang="en-US" dirty="0"/>
              <a:t> (</a:t>
            </a:r>
            <a:r>
              <a:rPr lang="en-US" dirty="0" err="1"/>
              <a:t>mättad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Kraavid</a:t>
            </a:r>
            <a:r>
              <a:rPr lang="en-US" dirty="0"/>
              <a:t> ja </a:t>
            </a:r>
            <a:r>
              <a:rPr lang="en-US" dirty="0" err="1"/>
              <a:t>truubid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korras</a:t>
            </a:r>
            <a:r>
              <a:rPr lang="en-US" dirty="0"/>
              <a:t> </a:t>
            </a:r>
            <a:r>
              <a:rPr lang="en-US" dirty="0" err="1"/>
              <a:t>hoida</a:t>
            </a:r>
            <a:r>
              <a:rPr lang="en-US" dirty="0"/>
              <a:t>, et </a:t>
            </a:r>
            <a:r>
              <a:rPr lang="en-US" dirty="0" err="1"/>
              <a:t>liigne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 </a:t>
            </a:r>
            <a:r>
              <a:rPr lang="en-US" dirty="0" err="1"/>
              <a:t>ära</a:t>
            </a:r>
            <a:r>
              <a:rPr lang="en-US" dirty="0"/>
              <a:t> </a:t>
            </a:r>
            <a:r>
              <a:rPr lang="en-US" dirty="0" err="1"/>
              <a:t>pääseks</a:t>
            </a:r>
            <a:endParaRPr lang="en-US" dirty="0"/>
          </a:p>
          <a:p>
            <a:pPr lvl="1"/>
            <a:r>
              <a:rPr lang="en-US" dirty="0" err="1"/>
              <a:t>Määruse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kasutusiga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7 a, </a:t>
            </a:r>
            <a:r>
              <a:rPr lang="en-US" dirty="0" err="1"/>
              <a:t>kuid</a:t>
            </a:r>
            <a:r>
              <a:rPr lang="en-US" dirty="0"/>
              <a:t> </a:t>
            </a:r>
            <a:r>
              <a:rPr lang="en-US" dirty="0" err="1"/>
              <a:t>TrAm</a:t>
            </a:r>
            <a:r>
              <a:rPr lang="en-US" dirty="0"/>
              <a:t> </a:t>
            </a:r>
            <a:r>
              <a:rPr lang="en-US" dirty="0" err="1"/>
              <a:t>näeb</a:t>
            </a:r>
            <a:r>
              <a:rPr lang="en-US" dirty="0"/>
              <a:t>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kulumiskihi</a:t>
            </a:r>
            <a:r>
              <a:rPr lang="en-US" dirty="0"/>
              <a:t> </a:t>
            </a:r>
            <a:r>
              <a:rPr lang="en-US" dirty="0" err="1"/>
              <a:t>uuendamise</a:t>
            </a:r>
            <a:r>
              <a:rPr lang="en-US" dirty="0"/>
              <a:t> 12a </a:t>
            </a:r>
            <a:r>
              <a:rPr lang="en-US" dirty="0" err="1"/>
              <a:t>perioodiga</a:t>
            </a:r>
            <a:r>
              <a:rPr lang="en-US" dirty="0"/>
              <a:t> (</a:t>
            </a:r>
            <a:r>
              <a:rPr lang="en-US" dirty="0" err="1"/>
              <a:t>hööveldatakse</a:t>
            </a:r>
            <a:r>
              <a:rPr lang="en-US" dirty="0"/>
              <a:t> </a:t>
            </a:r>
            <a:r>
              <a:rPr lang="en-US" dirty="0" err="1"/>
              <a:t>vastavalt</a:t>
            </a:r>
            <a:r>
              <a:rPr lang="en-US" dirty="0"/>
              <a:t> </a:t>
            </a:r>
            <a:r>
              <a:rPr lang="en-US" dirty="0" err="1"/>
              <a:t>vajadusele</a:t>
            </a:r>
            <a:r>
              <a:rPr lang="en-US" dirty="0"/>
              <a:t>)</a:t>
            </a:r>
          </a:p>
          <a:p>
            <a:r>
              <a:rPr lang="en-US" dirty="0" err="1"/>
              <a:t>Pinnatud</a:t>
            </a:r>
            <a:r>
              <a:rPr lang="en-US" dirty="0"/>
              <a:t> </a:t>
            </a:r>
            <a:r>
              <a:rPr lang="en-US" dirty="0" err="1"/>
              <a:t>kruusatee</a:t>
            </a:r>
            <a:r>
              <a:rPr lang="en-US" dirty="0"/>
              <a:t>, </a:t>
            </a:r>
            <a:r>
              <a:rPr lang="en-US" dirty="0" err="1"/>
              <a:t>pinnatud</a:t>
            </a:r>
            <a:r>
              <a:rPr lang="en-US" dirty="0"/>
              <a:t> </a:t>
            </a:r>
            <a:r>
              <a:rPr lang="en-US" dirty="0" err="1"/>
              <a:t>freespurust</a:t>
            </a:r>
            <a:r>
              <a:rPr lang="en-US" dirty="0"/>
              <a:t> </a:t>
            </a:r>
            <a:r>
              <a:rPr lang="en-US" dirty="0" err="1"/>
              <a:t>kate</a:t>
            </a:r>
            <a:r>
              <a:rPr lang="en-US" dirty="0"/>
              <a:t> – </a:t>
            </a:r>
            <a:r>
              <a:rPr lang="en-US" dirty="0" err="1"/>
              <a:t>mõlemal</a:t>
            </a:r>
            <a:r>
              <a:rPr lang="en-US" dirty="0"/>
              <a:t>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pindamist</a:t>
            </a:r>
            <a:r>
              <a:rPr lang="en-US" dirty="0"/>
              <a:t> </a:t>
            </a:r>
            <a:r>
              <a:rPr lang="en-US" dirty="0" err="1"/>
              <a:t>alused</a:t>
            </a:r>
            <a:r>
              <a:rPr lang="en-US" dirty="0"/>
              <a:t> </a:t>
            </a:r>
            <a:r>
              <a:rPr lang="en-US" dirty="0" err="1"/>
              <a:t>korda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massveod</a:t>
            </a:r>
            <a:r>
              <a:rPr lang="en-US" dirty="0"/>
              <a:t> (</a:t>
            </a:r>
            <a:r>
              <a:rPr lang="en-US" dirty="0" err="1"/>
              <a:t>metsavedu</a:t>
            </a:r>
            <a:r>
              <a:rPr lang="en-US" dirty="0"/>
              <a:t>) </a:t>
            </a:r>
            <a:r>
              <a:rPr lang="en-US" dirty="0" err="1"/>
              <a:t>lõhuvad</a:t>
            </a:r>
            <a:r>
              <a:rPr lang="en-US" dirty="0"/>
              <a:t> </a:t>
            </a:r>
            <a:r>
              <a:rPr lang="en-US" dirty="0" err="1"/>
              <a:t>sellised</a:t>
            </a:r>
            <a:r>
              <a:rPr lang="en-US" dirty="0"/>
              <a:t> </a:t>
            </a:r>
            <a:r>
              <a:rPr lang="en-US" dirty="0" err="1"/>
              <a:t>katted</a:t>
            </a:r>
            <a:r>
              <a:rPr lang="en-US" dirty="0"/>
              <a:t> </a:t>
            </a:r>
            <a:r>
              <a:rPr lang="en-US" dirty="0" err="1"/>
              <a:t>kiiresti</a:t>
            </a:r>
            <a:r>
              <a:rPr lang="en-US" dirty="0"/>
              <a:t> ja </a:t>
            </a:r>
            <a:r>
              <a:rPr lang="en-US" dirty="0" err="1"/>
              <a:t>remont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odav</a:t>
            </a:r>
            <a:endParaRPr lang="en-US" dirty="0"/>
          </a:p>
        </p:txBody>
      </p:sp>
      <p:pic>
        <p:nvPicPr>
          <p:cNvPr id="4" name="Picture 2" descr="May be an image of auto, maantee ja Tekst, mis ütleb '537MRR 537 MRR'">
            <a:extLst>
              <a:ext uri="{FF2B5EF4-FFF2-40B4-BE49-F238E27FC236}">
                <a16:creationId xmlns:a16="http://schemas.microsoft.com/office/drawing/2014/main" id="{1C7545C6-3D0A-72D6-5F4E-11526F87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55527-7ED4-6B2D-F775-A3642F7B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813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4355-CBA0-138F-F6ED-B8CE34AE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Kergliiklusteed</a:t>
            </a:r>
            <a:r>
              <a:rPr lang="en-US" dirty="0"/>
              <a:t> </a:t>
            </a:r>
            <a:r>
              <a:rPr lang="en-US" sz="2800" dirty="0"/>
              <a:t>– </a:t>
            </a:r>
            <a:r>
              <a:rPr lang="en-US" sz="2800" dirty="0" err="1"/>
              <a:t>halb</a:t>
            </a:r>
            <a:r>
              <a:rPr lang="en-US" sz="2800" dirty="0"/>
              <a:t> </a:t>
            </a:r>
            <a:r>
              <a:rPr lang="en-US" sz="2800" dirty="0" err="1"/>
              <a:t>mõiste</a:t>
            </a:r>
            <a:r>
              <a:rPr lang="en-US" sz="2800" dirty="0"/>
              <a:t>, </a:t>
            </a:r>
            <a:r>
              <a:rPr lang="en-US" sz="2800" dirty="0" err="1"/>
              <a:t>sihtgrupp</a:t>
            </a:r>
            <a:r>
              <a:rPr lang="en-US" sz="2800" dirty="0"/>
              <a:t> </a:t>
            </a:r>
            <a:r>
              <a:rPr lang="en-US" sz="2800" dirty="0" err="1"/>
              <a:t>tuleks</a:t>
            </a:r>
            <a:r>
              <a:rPr lang="en-US" sz="2800" dirty="0"/>
              <a:t> </a:t>
            </a:r>
            <a:r>
              <a:rPr lang="en-US" sz="2800" dirty="0" err="1"/>
              <a:t>selgelt</a:t>
            </a:r>
            <a:r>
              <a:rPr lang="en-US" sz="2800" dirty="0"/>
              <a:t> </a:t>
            </a:r>
            <a:r>
              <a:rPr lang="en-US" sz="2800" dirty="0" err="1"/>
              <a:t>eristada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DA7FA-B016-F102-57AC-82360CAA9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Tee </a:t>
            </a:r>
            <a:r>
              <a:rPr lang="en-US" dirty="0" err="1"/>
              <a:t>laius</a:t>
            </a:r>
            <a:r>
              <a:rPr lang="en-US" dirty="0"/>
              <a:t> –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2,5 </a:t>
            </a:r>
            <a:r>
              <a:rPr lang="en-US" dirty="0" err="1"/>
              <a:t>meetri</a:t>
            </a:r>
            <a:r>
              <a:rPr lang="en-US" dirty="0"/>
              <a:t> (</a:t>
            </a:r>
            <a:r>
              <a:rPr lang="en-US" dirty="0" err="1"/>
              <a:t>pigem</a:t>
            </a:r>
            <a:r>
              <a:rPr lang="en-US" dirty="0"/>
              <a:t> 3) – </a:t>
            </a:r>
            <a:r>
              <a:rPr lang="en-US" dirty="0" err="1"/>
              <a:t>sellist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raske</a:t>
            </a:r>
            <a:r>
              <a:rPr lang="en-US" dirty="0"/>
              <a:t> </a:t>
            </a:r>
            <a:r>
              <a:rPr lang="en-US" dirty="0" err="1"/>
              <a:t>hooldada</a:t>
            </a:r>
            <a:endParaRPr lang="en-US" dirty="0"/>
          </a:p>
          <a:p>
            <a:r>
              <a:rPr lang="en-US" dirty="0" err="1"/>
              <a:t>Lihtsam</a:t>
            </a:r>
            <a:r>
              <a:rPr lang="en-US" dirty="0"/>
              <a:t> </a:t>
            </a:r>
            <a:r>
              <a:rPr lang="en-US" dirty="0" err="1"/>
              <a:t>konstruktsioon</a:t>
            </a:r>
            <a:r>
              <a:rPr lang="en-US" dirty="0"/>
              <a:t> – 5 cm </a:t>
            </a:r>
            <a:r>
              <a:rPr lang="en-US" dirty="0" err="1"/>
              <a:t>asfalti</a:t>
            </a:r>
            <a:r>
              <a:rPr lang="en-US" dirty="0"/>
              <a:t>, 15 cm </a:t>
            </a:r>
            <a:r>
              <a:rPr lang="en-US" dirty="0" err="1"/>
              <a:t>killustikku</a:t>
            </a:r>
            <a:r>
              <a:rPr lang="en-US" dirty="0"/>
              <a:t>, 20 cm </a:t>
            </a:r>
            <a:r>
              <a:rPr lang="en-US" dirty="0" err="1"/>
              <a:t>liiva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seda</a:t>
            </a:r>
            <a:r>
              <a:rPr lang="en-US" dirty="0"/>
              <a:t> teed </a:t>
            </a:r>
            <a:r>
              <a:rPr lang="en-US" dirty="0" err="1"/>
              <a:t>kasutavad</a:t>
            </a:r>
            <a:r>
              <a:rPr lang="en-US" dirty="0"/>
              <a:t> ka </a:t>
            </a:r>
            <a:r>
              <a:rPr lang="en-US" dirty="0" err="1"/>
              <a:t>sõidukid</a:t>
            </a:r>
            <a:r>
              <a:rPr lang="en-US" dirty="0"/>
              <a:t> (</a:t>
            </a:r>
            <a:r>
              <a:rPr lang="en-US" dirty="0" err="1"/>
              <a:t>üle</a:t>
            </a:r>
            <a:r>
              <a:rPr lang="en-US" dirty="0"/>
              <a:t> 3,5 </a:t>
            </a:r>
            <a:r>
              <a:rPr lang="en-US" dirty="0" err="1"/>
              <a:t>tonni</a:t>
            </a:r>
            <a:r>
              <a:rPr lang="en-US" dirty="0"/>
              <a:t>),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killustikaluse</a:t>
            </a:r>
            <a:r>
              <a:rPr lang="en-US" dirty="0"/>
              <a:t> </a:t>
            </a:r>
            <a:r>
              <a:rPr lang="en-US" dirty="0" err="1"/>
              <a:t>paksus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20 cm</a:t>
            </a:r>
          </a:p>
          <a:p>
            <a:r>
              <a:rPr lang="en-US" dirty="0"/>
              <a:t>Alt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eemaldada</a:t>
            </a:r>
            <a:r>
              <a:rPr lang="en-US" dirty="0"/>
              <a:t> </a:t>
            </a:r>
            <a:r>
              <a:rPr lang="en-US" dirty="0" err="1"/>
              <a:t>huumusesisaldusega</a:t>
            </a:r>
            <a:r>
              <a:rPr lang="en-US" dirty="0"/>
              <a:t> ja </a:t>
            </a:r>
            <a:r>
              <a:rPr lang="en-US" dirty="0" err="1"/>
              <a:t>nõrgad</a:t>
            </a:r>
            <a:r>
              <a:rPr lang="en-US" dirty="0"/>
              <a:t> </a:t>
            </a:r>
            <a:r>
              <a:rPr lang="en-US" dirty="0" err="1"/>
              <a:t>pinnased</a:t>
            </a:r>
            <a:endParaRPr lang="en-US" dirty="0"/>
          </a:p>
          <a:p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säästuvariant</a:t>
            </a:r>
            <a:r>
              <a:rPr lang="en-US" dirty="0"/>
              <a:t> – </a:t>
            </a:r>
            <a:r>
              <a:rPr lang="en-US" dirty="0" err="1"/>
              <a:t>kasvupinnase</a:t>
            </a:r>
            <a:r>
              <a:rPr lang="en-US" dirty="0"/>
              <a:t> </a:t>
            </a:r>
            <a:r>
              <a:rPr lang="en-US" dirty="0" err="1"/>
              <a:t>eemaldamise</a:t>
            </a:r>
            <a:r>
              <a:rPr lang="en-US" dirty="0"/>
              <a:t> </a:t>
            </a:r>
            <a:r>
              <a:rPr lang="en-US" dirty="0" err="1"/>
              <a:t>järel</a:t>
            </a:r>
            <a:r>
              <a:rPr lang="en-US" dirty="0"/>
              <a:t> </a:t>
            </a:r>
            <a:r>
              <a:rPr lang="en-US" dirty="0" err="1"/>
              <a:t>vahele</a:t>
            </a:r>
            <a:r>
              <a:rPr lang="en-US" dirty="0"/>
              <a:t> </a:t>
            </a:r>
            <a:r>
              <a:rPr lang="en-US" dirty="0" err="1"/>
              <a:t>termiliselt</a:t>
            </a:r>
            <a:r>
              <a:rPr lang="en-US" dirty="0"/>
              <a:t> </a:t>
            </a:r>
            <a:r>
              <a:rPr lang="en-US" dirty="0" err="1"/>
              <a:t>töödeldud</a:t>
            </a:r>
            <a:r>
              <a:rPr lang="en-US" dirty="0"/>
              <a:t> (</a:t>
            </a:r>
            <a:r>
              <a:rPr lang="en-US" dirty="0" err="1"/>
              <a:t>juuretõkkeline</a:t>
            </a:r>
            <a:r>
              <a:rPr lang="en-US" dirty="0"/>
              <a:t>) </a:t>
            </a:r>
            <a:r>
              <a:rPr lang="en-US" dirty="0" err="1"/>
              <a:t>geotekstiil</a:t>
            </a:r>
            <a:r>
              <a:rPr lang="en-US" dirty="0"/>
              <a:t>, 15 cm </a:t>
            </a:r>
            <a:r>
              <a:rPr lang="en-US" dirty="0" err="1"/>
              <a:t>killustikku</a:t>
            </a:r>
            <a:r>
              <a:rPr lang="en-US" dirty="0"/>
              <a:t> ja </a:t>
            </a:r>
            <a:r>
              <a:rPr lang="en-US" dirty="0" err="1"/>
              <a:t>asfalt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Võimalus</a:t>
            </a:r>
            <a:r>
              <a:rPr lang="en-US" dirty="0"/>
              <a:t>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asendada</a:t>
            </a:r>
            <a:r>
              <a:rPr lang="en-US" dirty="0"/>
              <a:t> </a:t>
            </a:r>
            <a:r>
              <a:rPr lang="en-US" dirty="0" err="1"/>
              <a:t>ebasobivaid</a:t>
            </a:r>
            <a:r>
              <a:rPr lang="en-US" dirty="0"/>
              <a:t> </a:t>
            </a:r>
            <a:r>
              <a:rPr lang="en-US" dirty="0" err="1"/>
              <a:t>pinnaseid</a:t>
            </a:r>
            <a:r>
              <a:rPr lang="en-US" dirty="0"/>
              <a:t> – </a:t>
            </a:r>
            <a:r>
              <a:rPr lang="en-US" dirty="0" err="1"/>
              <a:t>toimib</a:t>
            </a:r>
            <a:r>
              <a:rPr lang="en-US" dirty="0"/>
              <a:t> </a:t>
            </a:r>
            <a:r>
              <a:rPr lang="en-US" dirty="0" err="1"/>
              <a:t>teatud</a:t>
            </a:r>
            <a:r>
              <a:rPr lang="en-US" dirty="0"/>
              <a:t> </a:t>
            </a:r>
            <a:r>
              <a:rPr lang="en-US" dirty="0" err="1"/>
              <a:t>ulatuses</a:t>
            </a:r>
            <a:endParaRPr lang="en-US" dirty="0"/>
          </a:p>
          <a:p>
            <a:pPr lvl="1"/>
            <a:r>
              <a:rPr lang="en-US" dirty="0"/>
              <a:t>KUID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juhul</a:t>
            </a:r>
            <a:r>
              <a:rPr lang="en-US" dirty="0"/>
              <a:t> </a:t>
            </a:r>
            <a:r>
              <a:rPr lang="en-US" dirty="0" err="1"/>
              <a:t>peab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kindel</a:t>
            </a:r>
            <a:r>
              <a:rPr lang="en-US" dirty="0"/>
              <a:t>, et ka </a:t>
            </a:r>
            <a:r>
              <a:rPr lang="en-US" dirty="0" err="1"/>
              <a:t>kõik</a:t>
            </a:r>
            <a:r>
              <a:rPr lang="en-US" dirty="0"/>
              <a:t> </a:t>
            </a:r>
            <a:r>
              <a:rPr lang="en-US" dirty="0" err="1"/>
              <a:t>hooldussõidukid</a:t>
            </a:r>
            <a:r>
              <a:rPr lang="en-US" dirty="0"/>
              <a:t> on </a:t>
            </a:r>
            <a:r>
              <a:rPr lang="en-US" dirty="0" err="1"/>
              <a:t>alla</a:t>
            </a:r>
            <a:r>
              <a:rPr lang="en-US" dirty="0"/>
              <a:t> 3,5 </a:t>
            </a:r>
            <a:r>
              <a:rPr lang="en-US" dirty="0" err="1"/>
              <a:t>tonni</a:t>
            </a:r>
            <a:r>
              <a:rPr lang="en-US" dirty="0"/>
              <a:t> (</a:t>
            </a:r>
            <a:r>
              <a:rPr lang="en-US" dirty="0" err="1"/>
              <a:t>sõiduauto</a:t>
            </a:r>
            <a:r>
              <a:rPr lang="en-US" dirty="0"/>
              <a:t> </a:t>
            </a:r>
            <a:r>
              <a:rPr lang="en-US" dirty="0" err="1"/>
              <a:t>sahaga</a:t>
            </a:r>
            <a:r>
              <a:rPr lang="en-US" dirty="0"/>
              <a:t>, </a:t>
            </a:r>
            <a:r>
              <a:rPr lang="en-US" dirty="0" err="1"/>
              <a:t>bobik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 –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raskemad</a:t>
            </a:r>
            <a:r>
              <a:rPr lang="en-US" dirty="0"/>
              <a:t> </a:t>
            </a:r>
            <a:r>
              <a:rPr lang="en-US" dirty="0" err="1"/>
              <a:t>sõidukid</a:t>
            </a:r>
            <a:r>
              <a:rPr lang="en-US" dirty="0"/>
              <a:t> </a:t>
            </a:r>
            <a:r>
              <a:rPr lang="en-US" dirty="0" err="1"/>
              <a:t>suruvad</a:t>
            </a:r>
            <a:r>
              <a:rPr lang="en-US" dirty="0"/>
              <a:t> </a:t>
            </a:r>
            <a:r>
              <a:rPr lang="en-US" dirty="0" err="1"/>
              <a:t>jäljed</a:t>
            </a:r>
            <a:r>
              <a:rPr lang="en-US" dirty="0"/>
              <a:t> </a:t>
            </a:r>
            <a:r>
              <a:rPr lang="en-US" dirty="0" err="1"/>
              <a:t>sisse</a:t>
            </a:r>
            <a:r>
              <a:rPr lang="en-US" dirty="0"/>
              <a:t> kuna </a:t>
            </a:r>
            <a:r>
              <a:rPr lang="en-US" dirty="0" err="1"/>
              <a:t>hooldusel</a:t>
            </a:r>
            <a:r>
              <a:rPr lang="en-US" dirty="0"/>
              <a:t> </a:t>
            </a:r>
            <a:r>
              <a:rPr lang="en-US" dirty="0" err="1"/>
              <a:t>liigutakse</a:t>
            </a:r>
            <a:r>
              <a:rPr lang="en-US" dirty="0"/>
              <a:t> </a:t>
            </a:r>
            <a:r>
              <a:rPr lang="en-US" dirty="0" err="1"/>
              <a:t>jälg</a:t>
            </a:r>
            <a:r>
              <a:rPr lang="en-US" dirty="0"/>
              <a:t> </a:t>
            </a:r>
            <a:r>
              <a:rPr lang="en-US" dirty="0" err="1"/>
              <a:t>jäljes</a:t>
            </a:r>
            <a:r>
              <a:rPr lang="en-US" dirty="0"/>
              <a:t> ja </a:t>
            </a:r>
            <a:r>
              <a:rPr lang="en-US" dirty="0" err="1"/>
              <a:t>katte</a:t>
            </a:r>
            <a:r>
              <a:rPr lang="en-US" dirty="0"/>
              <a:t> </a:t>
            </a:r>
            <a:r>
              <a:rPr lang="en-US" dirty="0" err="1"/>
              <a:t>servad</a:t>
            </a:r>
            <a:r>
              <a:rPr lang="en-US" dirty="0"/>
              <a:t> on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nõrgemad</a:t>
            </a:r>
            <a:endParaRPr lang="en-US" dirty="0"/>
          </a:p>
          <a:p>
            <a:pPr lvl="1"/>
            <a:r>
              <a:rPr lang="en-US" dirty="0" err="1"/>
              <a:t>Konkreetne</a:t>
            </a:r>
            <a:r>
              <a:rPr lang="en-US" dirty="0"/>
              <a:t> </a:t>
            </a:r>
            <a:r>
              <a:rPr lang="en-US" dirty="0" err="1"/>
              <a:t>näide</a:t>
            </a:r>
            <a:r>
              <a:rPr lang="en-US" dirty="0"/>
              <a:t> – Kohila-</a:t>
            </a:r>
            <a:r>
              <a:rPr lang="en-US" dirty="0" err="1"/>
              <a:t>Hageri</a:t>
            </a:r>
            <a:r>
              <a:rPr lang="en-US" dirty="0"/>
              <a:t>-</a:t>
            </a:r>
            <a:r>
              <a:rPr lang="en-US" dirty="0" err="1"/>
              <a:t>Sutlema</a:t>
            </a:r>
            <a:r>
              <a:rPr lang="en-US" dirty="0"/>
              <a:t> </a:t>
            </a:r>
            <a:r>
              <a:rPr lang="en-US" dirty="0" err="1"/>
              <a:t>kergliiklustee</a:t>
            </a:r>
            <a:r>
              <a:rPr lang="en-US" dirty="0"/>
              <a:t>, </a:t>
            </a:r>
            <a:r>
              <a:rPr lang="en-US" dirty="0" err="1"/>
              <a:t>soovitaks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</a:t>
            </a:r>
            <a:r>
              <a:rPr lang="en-US" dirty="0" err="1"/>
              <a:t>sõita</a:t>
            </a:r>
            <a:endParaRPr lang="en-US" dirty="0"/>
          </a:p>
          <a:p>
            <a:r>
              <a:rPr lang="en-US" dirty="0" err="1"/>
              <a:t>Soome</a:t>
            </a:r>
            <a:r>
              <a:rPr lang="en-US" dirty="0"/>
              <a:t> </a:t>
            </a:r>
            <a:r>
              <a:rPr lang="en-US" dirty="0" err="1"/>
              <a:t>soovitus</a:t>
            </a:r>
            <a:r>
              <a:rPr lang="en-US" dirty="0"/>
              <a:t> – </a:t>
            </a:r>
            <a:r>
              <a:rPr lang="en-US" dirty="0" err="1"/>
              <a:t>killustik</a:t>
            </a:r>
            <a:r>
              <a:rPr lang="en-US" dirty="0"/>
              <a:t> ja </a:t>
            </a:r>
            <a:r>
              <a:rPr lang="en-US" dirty="0" err="1"/>
              <a:t>kivituhk</a:t>
            </a:r>
            <a:r>
              <a:rPr lang="en-US" dirty="0"/>
              <a:t> (</a:t>
            </a:r>
            <a:r>
              <a:rPr lang="en-US" dirty="0" err="1"/>
              <a:t>graniidisõelmed</a:t>
            </a:r>
            <a:r>
              <a:rPr lang="en-US" dirty="0"/>
              <a:t>), </a:t>
            </a:r>
            <a:r>
              <a:rPr lang="en-US" dirty="0" err="1"/>
              <a:t>mõni</a:t>
            </a:r>
            <a:r>
              <a:rPr lang="en-US" dirty="0"/>
              <a:t> </a:t>
            </a:r>
            <a:r>
              <a:rPr lang="en-US" dirty="0" err="1"/>
              <a:t>aasta</a:t>
            </a:r>
            <a:r>
              <a:rPr lang="en-US" dirty="0"/>
              <a:t> </a:t>
            </a:r>
            <a:r>
              <a:rPr lang="en-US" dirty="0" err="1"/>
              <a:t>sellisena</a:t>
            </a:r>
            <a:r>
              <a:rPr lang="en-US" dirty="0"/>
              <a:t> ja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on </a:t>
            </a:r>
            <a:r>
              <a:rPr lang="en-US" dirty="0" err="1"/>
              <a:t>selge</a:t>
            </a:r>
            <a:r>
              <a:rPr lang="en-US" dirty="0"/>
              <a:t>, et </a:t>
            </a:r>
            <a:r>
              <a:rPr lang="en-US" dirty="0" err="1"/>
              <a:t>külmakerkeid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vajumeid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ole, </a:t>
            </a:r>
            <a:r>
              <a:rPr lang="en-US" dirty="0" err="1"/>
              <a:t>asfalt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. Need </a:t>
            </a:r>
            <a:r>
              <a:rPr lang="en-US" dirty="0" err="1"/>
              <a:t>kohad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on </a:t>
            </a:r>
            <a:r>
              <a:rPr lang="en-US" dirty="0" err="1"/>
              <a:t>probleeme</a:t>
            </a:r>
            <a:r>
              <a:rPr lang="en-US" dirty="0"/>
              <a:t>,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sügavamalt</a:t>
            </a:r>
            <a:r>
              <a:rPr lang="en-US" dirty="0"/>
              <a:t> </a:t>
            </a:r>
            <a:r>
              <a:rPr lang="en-US" dirty="0" err="1"/>
              <a:t>korda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asfalti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BD090-D0EC-C451-A3BA-7CDA8A71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293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A9A9-7B84-14F0-5F1A-DBA331AB1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738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Q7:</a:t>
            </a:r>
            <a:r>
              <a:rPr lang="en-US" dirty="0"/>
              <a:t> </a:t>
            </a:r>
            <a:r>
              <a:rPr lang="en-US" dirty="0" err="1"/>
              <a:t>Kergliiklusala</a:t>
            </a:r>
            <a:r>
              <a:rPr lang="en-US" dirty="0"/>
              <a:t> </a:t>
            </a:r>
            <a:r>
              <a:rPr lang="en-US" dirty="0" err="1"/>
              <a:t>konstruktsiooni</a:t>
            </a:r>
            <a:r>
              <a:rPr lang="en-US" dirty="0"/>
              <a:t> </a:t>
            </a:r>
            <a:r>
              <a:rPr lang="en-US" dirty="0" err="1"/>
              <a:t>optimeerimine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4D10B-3C47-2C15-AA6E-7B39B105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 err="1"/>
              <a:t>Aluskonstruktsioonid</a:t>
            </a:r>
            <a:r>
              <a:rPr lang="en-US" dirty="0"/>
              <a:t>, mis </a:t>
            </a:r>
            <a:r>
              <a:rPr lang="en-US" dirty="0" err="1"/>
              <a:t>tagaksid</a:t>
            </a:r>
            <a:r>
              <a:rPr lang="en-US" dirty="0"/>
              <a:t> </a:t>
            </a:r>
            <a:r>
              <a:rPr lang="en-US" dirty="0" err="1"/>
              <a:t>võimalikult</a:t>
            </a:r>
            <a:r>
              <a:rPr lang="en-US" dirty="0"/>
              <a:t> </a:t>
            </a:r>
            <a:r>
              <a:rPr lang="en-US" dirty="0" err="1"/>
              <a:t>väikese</a:t>
            </a:r>
            <a:r>
              <a:rPr lang="en-US" dirty="0"/>
              <a:t> </a:t>
            </a:r>
            <a:r>
              <a:rPr lang="en-US" dirty="0" err="1"/>
              <a:t>väljakaeve</a:t>
            </a:r>
            <a:r>
              <a:rPr lang="en-US" dirty="0"/>
              <a:t> </a:t>
            </a:r>
            <a:r>
              <a:rPr lang="en-US" dirty="0" err="1"/>
              <a:t>teede</a:t>
            </a:r>
            <a:r>
              <a:rPr lang="en-US" dirty="0"/>
              <a:t> </a:t>
            </a:r>
            <a:r>
              <a:rPr lang="en-US" dirty="0" err="1"/>
              <a:t>rajamisel</a:t>
            </a:r>
            <a:r>
              <a:rPr lang="en-US" dirty="0"/>
              <a:t>? </a:t>
            </a:r>
            <a:r>
              <a:rPr lang="en-US" dirty="0" err="1"/>
              <a:t>Tagades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ka </a:t>
            </a:r>
            <a:r>
              <a:rPr lang="en-US" dirty="0" err="1"/>
              <a:t>teede</a:t>
            </a:r>
            <a:r>
              <a:rPr lang="en-US" dirty="0"/>
              <a:t> </a:t>
            </a:r>
            <a:r>
              <a:rPr lang="en-US" dirty="0" err="1"/>
              <a:t>kestvuse</a:t>
            </a:r>
            <a:r>
              <a:rPr lang="en-US" dirty="0"/>
              <a:t> (kas </a:t>
            </a:r>
            <a:r>
              <a:rPr lang="en-US" dirty="0" err="1"/>
              <a:t>tellijad</a:t>
            </a:r>
            <a:r>
              <a:rPr lang="en-US" dirty="0"/>
              <a:t> </a:t>
            </a:r>
            <a:r>
              <a:rPr lang="en-US" dirty="0" err="1"/>
              <a:t>üldse</a:t>
            </a:r>
            <a:r>
              <a:rPr lang="en-US" dirty="0"/>
              <a:t> </a:t>
            </a:r>
            <a:r>
              <a:rPr lang="en-US" dirty="0" err="1"/>
              <a:t>teavad</a:t>
            </a:r>
            <a:r>
              <a:rPr lang="en-US" dirty="0"/>
              <a:t>, </a:t>
            </a:r>
            <a:r>
              <a:rPr lang="en-US" dirty="0" err="1"/>
              <a:t>kauaks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sooviksid</a:t>
            </a:r>
            <a:r>
              <a:rPr lang="en-US" dirty="0"/>
              <a:t>, et need teed </a:t>
            </a:r>
            <a:r>
              <a:rPr lang="en-US" dirty="0" err="1"/>
              <a:t>vastu</a:t>
            </a:r>
            <a:r>
              <a:rPr lang="en-US" dirty="0"/>
              <a:t> </a:t>
            </a:r>
            <a:r>
              <a:rPr lang="en-US" dirty="0" err="1"/>
              <a:t>peaksid</a:t>
            </a:r>
            <a:r>
              <a:rPr lang="en-US" dirty="0"/>
              <a:t>?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kaua</a:t>
            </a:r>
            <a:r>
              <a:rPr lang="en-US" dirty="0"/>
              <a:t> </a:t>
            </a:r>
            <a:r>
              <a:rPr lang="en-US" dirty="0" err="1"/>
              <a:t>üldse</a:t>
            </a:r>
            <a:r>
              <a:rPr lang="en-US" dirty="0"/>
              <a:t> </a:t>
            </a:r>
            <a:r>
              <a:rPr lang="en-US" dirty="0" err="1"/>
              <a:t>mingi</a:t>
            </a:r>
            <a:r>
              <a:rPr lang="en-US" dirty="0"/>
              <a:t> </a:t>
            </a:r>
            <a:r>
              <a:rPr lang="en-US" dirty="0" err="1"/>
              <a:t>erineva</a:t>
            </a:r>
            <a:r>
              <a:rPr lang="en-US" dirty="0"/>
              <a:t> </a:t>
            </a:r>
            <a:r>
              <a:rPr lang="en-US" dirty="0" err="1"/>
              <a:t>katendiga</a:t>
            </a:r>
            <a:r>
              <a:rPr lang="en-US" dirty="0"/>
              <a:t> </a:t>
            </a:r>
            <a:r>
              <a:rPr lang="en-US" dirty="0" err="1"/>
              <a:t>teede</a:t>
            </a:r>
            <a:r>
              <a:rPr lang="en-US" dirty="0"/>
              <a:t> </a:t>
            </a:r>
            <a:r>
              <a:rPr lang="en-US" dirty="0" err="1"/>
              <a:t>vastupidavus</a:t>
            </a:r>
            <a:r>
              <a:rPr lang="en-US" dirty="0"/>
              <a:t> on, </a:t>
            </a:r>
            <a:r>
              <a:rPr lang="en-US" dirty="0" err="1"/>
              <a:t>ilma</a:t>
            </a:r>
            <a:r>
              <a:rPr lang="en-US" dirty="0"/>
              <a:t>, et peaks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hakkama</a:t>
            </a:r>
            <a:r>
              <a:rPr lang="en-US" dirty="0"/>
              <a:t> </a:t>
            </a:r>
            <a:r>
              <a:rPr lang="en-US" dirty="0" err="1"/>
              <a:t>hooldama</a:t>
            </a:r>
            <a:r>
              <a:rPr lang="en-US" dirty="0"/>
              <a:t>, </a:t>
            </a:r>
            <a:r>
              <a:rPr lang="en-US" dirty="0" err="1"/>
              <a:t>materjali</a:t>
            </a:r>
            <a:r>
              <a:rPr lang="en-US" dirty="0"/>
              <a:t> </a:t>
            </a:r>
            <a:r>
              <a:rPr lang="en-US" dirty="0" err="1"/>
              <a:t>juurde</a:t>
            </a:r>
            <a:r>
              <a:rPr lang="en-US" dirty="0"/>
              <a:t> </a:t>
            </a:r>
            <a:r>
              <a:rPr lang="en-US" dirty="0" err="1"/>
              <a:t>vedades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.) </a:t>
            </a:r>
            <a:r>
              <a:rPr lang="en-US" dirty="0" err="1"/>
              <a:t>Hooldusjuhendite</a:t>
            </a:r>
            <a:r>
              <a:rPr lang="en-US" dirty="0"/>
              <a:t> </a:t>
            </a:r>
            <a:r>
              <a:rPr lang="en-US" dirty="0" err="1"/>
              <a:t>konkreetsus</a:t>
            </a:r>
            <a:r>
              <a:rPr lang="en-US" dirty="0"/>
              <a:t> juba </a:t>
            </a:r>
            <a:r>
              <a:rPr lang="en-US" dirty="0" err="1"/>
              <a:t>projekti</a:t>
            </a:r>
            <a:r>
              <a:rPr lang="en-US" dirty="0"/>
              <a:t> </a:t>
            </a:r>
            <a:r>
              <a:rPr lang="en-US" dirty="0" err="1"/>
              <a:t>mahus</a:t>
            </a:r>
            <a:r>
              <a:rPr lang="en-US" dirty="0"/>
              <a:t>, </a:t>
            </a:r>
            <a:r>
              <a:rPr lang="en-US" dirty="0" err="1"/>
              <a:t>tsüklid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. Et </a:t>
            </a:r>
            <a:r>
              <a:rPr lang="en-US" dirty="0" err="1"/>
              <a:t>tellijad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üllatuks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ehitust</a:t>
            </a:r>
            <a:r>
              <a:rPr lang="en-US" dirty="0"/>
              <a:t>, et ups, </a:t>
            </a:r>
            <a:r>
              <a:rPr lang="en-US" dirty="0" err="1"/>
              <a:t>selline</a:t>
            </a:r>
            <a:r>
              <a:rPr lang="en-US" dirty="0"/>
              <a:t> </a:t>
            </a:r>
            <a:r>
              <a:rPr lang="en-US" dirty="0" err="1"/>
              <a:t>hooldusnõue</a:t>
            </a:r>
            <a:r>
              <a:rPr lang="en-US" dirty="0"/>
              <a:t> </a:t>
            </a:r>
            <a:r>
              <a:rPr lang="en-US" dirty="0" err="1"/>
              <a:t>nüüd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00B0F0"/>
                </a:solidFill>
              </a:rPr>
              <a:t>Tee </a:t>
            </a:r>
            <a:r>
              <a:rPr lang="en-US" dirty="0" err="1">
                <a:solidFill>
                  <a:srgbClr val="00B0F0"/>
                </a:solidFill>
              </a:rPr>
              <a:t>määruse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kliima</a:t>
            </a:r>
            <a:r>
              <a:rPr lang="en-US" dirty="0">
                <a:solidFill>
                  <a:srgbClr val="00B0F0"/>
                </a:solidFill>
              </a:rPr>
              <a:t> M71) </a:t>
            </a:r>
            <a:r>
              <a:rPr lang="en-US" dirty="0" err="1">
                <a:solidFill>
                  <a:srgbClr val="00B0F0"/>
                </a:solidFill>
              </a:rPr>
              <a:t>järgi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siirdekatendi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kasutusiga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vähemalt</a:t>
            </a:r>
            <a:r>
              <a:rPr lang="en-US" dirty="0">
                <a:solidFill>
                  <a:srgbClr val="00B0F0"/>
                </a:solidFill>
              </a:rPr>
              <a:t> 7 </a:t>
            </a:r>
            <a:r>
              <a:rPr lang="en-US" dirty="0" err="1">
                <a:solidFill>
                  <a:srgbClr val="00B0F0"/>
                </a:solidFill>
              </a:rPr>
              <a:t>aastat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kuid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selle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aja</a:t>
            </a:r>
            <a:r>
              <a:rPr lang="en-US" dirty="0">
                <a:solidFill>
                  <a:srgbClr val="00B0F0"/>
                </a:solidFill>
              </a:rPr>
              <a:t> sees </a:t>
            </a:r>
            <a:r>
              <a:rPr lang="en-US" dirty="0" err="1">
                <a:solidFill>
                  <a:srgbClr val="00B0F0"/>
                </a:solidFill>
              </a:rPr>
              <a:t>võime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eeldada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jooksvat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remonti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hooldust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alati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vaja</a:t>
            </a:r>
            <a:r>
              <a:rPr lang="en-US" dirty="0">
                <a:solidFill>
                  <a:srgbClr val="00B0F0"/>
                </a:solidFill>
              </a:rPr>
              <a:t>. </a:t>
            </a:r>
          </a:p>
          <a:p>
            <a:r>
              <a:rPr lang="en-US" dirty="0">
                <a:solidFill>
                  <a:srgbClr val="00B0F0"/>
                </a:solidFill>
              </a:rPr>
              <a:t>Usun, et </a:t>
            </a:r>
            <a:r>
              <a:rPr lang="en-US" dirty="0" err="1">
                <a:solidFill>
                  <a:srgbClr val="00B0F0"/>
                </a:solidFill>
              </a:rPr>
              <a:t>kärg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aitab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00B0F0"/>
                </a:solidFill>
              </a:rPr>
              <a:t>Hooldusnõue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tehnika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mitte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üle</a:t>
            </a:r>
            <a:r>
              <a:rPr lang="en-US" dirty="0">
                <a:solidFill>
                  <a:srgbClr val="00B0F0"/>
                </a:solidFill>
              </a:rPr>
              <a:t> 3,5 </a:t>
            </a:r>
            <a:r>
              <a:rPr lang="en-US" dirty="0" err="1">
                <a:solidFill>
                  <a:srgbClr val="00B0F0"/>
                </a:solidFill>
              </a:rPr>
              <a:t>tonni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 err="1">
                <a:solidFill>
                  <a:srgbClr val="00B0F0"/>
                </a:solidFill>
              </a:rPr>
              <a:t>Etapiviisiline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ehitus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ehita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kohe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asfalti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välja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piirdume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sidumata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kattega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pärast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paari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aastat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seiret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näha</a:t>
            </a:r>
            <a:r>
              <a:rPr lang="en-US" dirty="0">
                <a:solidFill>
                  <a:srgbClr val="00B0F0"/>
                </a:solidFill>
              </a:rPr>
              <a:t> kas </a:t>
            </a:r>
            <a:r>
              <a:rPr lang="en-US" dirty="0" err="1">
                <a:solidFill>
                  <a:srgbClr val="00B0F0"/>
                </a:solidFill>
              </a:rPr>
              <a:t>asi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toimib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vaja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asfalt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peale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Koostöölepe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Järvamaa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Kutsehariduskeskusega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katselõigud</a:t>
            </a:r>
            <a:r>
              <a:rPr lang="en-US" dirty="0">
                <a:solidFill>
                  <a:srgbClr val="FF0000"/>
                </a:solidFill>
              </a:rPr>
              <a:t> ka </a:t>
            </a:r>
            <a:r>
              <a:rPr lang="en-US" dirty="0" err="1">
                <a:solidFill>
                  <a:srgbClr val="FF0000"/>
                </a:solidFill>
              </a:rPr>
              <a:t>nende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endi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territooriumil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690ED-315D-950C-D93B-359F59E7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868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D11646-B8A8-44ED-9236-E5D638F5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Rakvere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CBA69B8-7174-48BB-9D63-BCBA9C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61248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Arhitekti</a:t>
            </a:r>
            <a:r>
              <a:rPr lang="en-US" dirty="0"/>
              <a:t> </a:t>
            </a:r>
            <a:r>
              <a:rPr lang="en-US" dirty="0" err="1"/>
              <a:t>koostatud</a:t>
            </a:r>
            <a:r>
              <a:rPr lang="en-US" dirty="0"/>
              <a:t> </a:t>
            </a:r>
            <a:r>
              <a:rPr lang="en-US" dirty="0" err="1"/>
              <a:t>projekt</a:t>
            </a:r>
            <a:endParaRPr lang="en-US" dirty="0"/>
          </a:p>
          <a:p>
            <a:r>
              <a:rPr lang="en-US" dirty="0" err="1"/>
              <a:t>Katteks</a:t>
            </a:r>
            <a:r>
              <a:rPr lang="en-US" dirty="0"/>
              <a:t> </a:t>
            </a:r>
            <a:r>
              <a:rPr lang="en-US" dirty="0" err="1"/>
              <a:t>graniit</a:t>
            </a:r>
            <a:r>
              <a:rPr lang="en-US" dirty="0"/>
              <a:t> 4/8</a:t>
            </a:r>
          </a:p>
          <a:p>
            <a:r>
              <a:rPr lang="en-US" dirty="0"/>
              <a:t>Vaja on ka </a:t>
            </a:r>
            <a:r>
              <a:rPr lang="en-US" dirty="0" err="1"/>
              <a:t>peenosist</a:t>
            </a:r>
            <a:r>
              <a:rPr lang="en-US" dirty="0"/>
              <a:t>, mis </a:t>
            </a:r>
            <a:r>
              <a:rPr lang="en-US" dirty="0" err="1"/>
              <a:t>jämedama</a:t>
            </a:r>
            <a:r>
              <a:rPr lang="en-US" dirty="0"/>
              <a:t> tera </a:t>
            </a:r>
            <a:r>
              <a:rPr lang="en-US" dirty="0" err="1"/>
              <a:t>kinni</a:t>
            </a:r>
            <a:r>
              <a:rPr lang="en-US" dirty="0"/>
              <a:t> </a:t>
            </a:r>
            <a:r>
              <a:rPr lang="en-US" dirty="0" err="1"/>
              <a:t>kiiluks</a:t>
            </a:r>
            <a:endParaRPr lang="en-US" dirty="0"/>
          </a:p>
          <a:p>
            <a:pPr lvl="1"/>
            <a:r>
              <a:rPr lang="en-US" dirty="0" err="1"/>
              <a:t>Soome</a:t>
            </a:r>
            <a:r>
              <a:rPr lang="en-US" dirty="0"/>
              <a:t>: “</a:t>
            </a:r>
            <a:r>
              <a:rPr lang="en-US" dirty="0" err="1"/>
              <a:t>kivituhk</a:t>
            </a:r>
            <a:r>
              <a:rPr lang="en-US" dirty="0"/>
              <a:t>”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graniidisõelmed</a:t>
            </a:r>
            <a:endParaRPr lang="en-US" dirty="0"/>
          </a:p>
          <a:p>
            <a:pPr lvl="1"/>
            <a:r>
              <a:rPr lang="en-US" dirty="0" err="1"/>
              <a:t>Kasutatakse</a:t>
            </a:r>
            <a:r>
              <a:rPr lang="en-US" dirty="0"/>
              <a:t> ka </a:t>
            </a:r>
            <a:r>
              <a:rPr lang="en-US" dirty="0" err="1"/>
              <a:t>segu</a:t>
            </a:r>
            <a:r>
              <a:rPr lang="en-US" dirty="0"/>
              <a:t> </a:t>
            </a:r>
            <a:r>
              <a:rPr lang="en-US" dirty="0" err="1"/>
              <a:t>paesõelmetega</a:t>
            </a:r>
            <a:r>
              <a:rPr lang="en-US" dirty="0"/>
              <a:t>, </a:t>
            </a:r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paesõelmed</a:t>
            </a:r>
            <a:r>
              <a:rPr lang="en-US" dirty="0"/>
              <a:t> </a:t>
            </a:r>
            <a:r>
              <a:rPr lang="en-US" dirty="0" err="1"/>
              <a:t>määrivad</a:t>
            </a:r>
            <a:r>
              <a:rPr lang="en-US" dirty="0"/>
              <a:t> ja </a:t>
            </a:r>
            <a:r>
              <a:rPr lang="en-US" dirty="0" err="1"/>
              <a:t>savistuvad</a:t>
            </a:r>
            <a:endParaRPr lang="en-US" dirty="0"/>
          </a:p>
          <a:p>
            <a:r>
              <a:rPr lang="en-US" dirty="0" err="1"/>
              <a:t>Sellisena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ratastega</a:t>
            </a:r>
            <a:r>
              <a:rPr lang="en-US" dirty="0"/>
              <a:t> </a:t>
            </a:r>
            <a:r>
              <a:rPr lang="en-US" dirty="0" err="1"/>
              <a:t>abivahendid</a:t>
            </a:r>
            <a:endParaRPr lang="et-EE" dirty="0"/>
          </a:p>
        </p:txBody>
      </p:sp>
      <p:pic>
        <p:nvPicPr>
          <p:cNvPr id="4100" name="Picture 4" descr="Foto kirjeldus ei ole saadaval.">
            <a:extLst>
              <a:ext uri="{FF2B5EF4-FFF2-40B4-BE49-F238E27FC236}">
                <a16:creationId xmlns:a16="http://schemas.microsoft.com/office/drawing/2014/main" id="{77066F1F-2741-4C85-AA88-4DFC39E0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930" y="1825625"/>
            <a:ext cx="3774280" cy="50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oto kirjeldus ei ole saadaval.">
            <a:extLst>
              <a:ext uri="{FF2B5EF4-FFF2-40B4-BE49-F238E27FC236}">
                <a16:creationId xmlns:a16="http://schemas.microsoft.com/office/drawing/2014/main" id="{8B7F4E02-D531-4B57-911B-B2FA3D1C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354" y="1825626"/>
            <a:ext cx="3774281" cy="50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9CE66-4A3D-4948-8A48-E151D679AAAC}"/>
              </a:ext>
            </a:extLst>
          </p:cNvPr>
          <p:cNvSpPr txBox="1"/>
          <p:nvPr/>
        </p:nvSpPr>
        <p:spPr>
          <a:xfrm>
            <a:off x="8976321" y="0"/>
            <a:ext cx="179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Fotod: Anti Palmi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39C57-30B7-052D-29D9-12CC46FB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0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3BFB-42C5-13BB-FC35-167A71DD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Arvamuse</a:t>
            </a:r>
            <a:r>
              <a:rPr lang="en-US" sz="3600" dirty="0"/>
              <a:t> </a:t>
            </a:r>
            <a:r>
              <a:rPr lang="en-US" sz="3600" dirty="0" err="1"/>
              <a:t>ulatus</a:t>
            </a:r>
            <a:r>
              <a:rPr lang="en-US" sz="3600" dirty="0"/>
              <a:t> (</a:t>
            </a:r>
            <a:r>
              <a:rPr lang="en-US" sz="3600" dirty="0" err="1"/>
              <a:t>ekspertiis</a:t>
            </a:r>
            <a:r>
              <a:rPr lang="en-US" sz="3600" dirty="0"/>
              <a:t> ja audit)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EAAA1-CC35-0863-D27E-DB054DAA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06" y="1677458"/>
            <a:ext cx="11319894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000" b="1" dirty="0" err="1"/>
              <a:t>Ekspertiis</a:t>
            </a:r>
            <a:r>
              <a:rPr lang="en-US" sz="2000" b="1" dirty="0"/>
              <a:t>, audit ja </a:t>
            </a:r>
            <a:r>
              <a:rPr lang="en-US" sz="2000" b="1" dirty="0" err="1"/>
              <a:t>ekspertarvamus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1900" dirty="0" err="1"/>
              <a:t>arvata</a:t>
            </a:r>
            <a:r>
              <a:rPr lang="en-US" sz="1900" dirty="0"/>
              <a:t> </a:t>
            </a:r>
            <a:r>
              <a:rPr lang="en-US" sz="1900" dirty="0" err="1"/>
              <a:t>võib</a:t>
            </a:r>
            <a:r>
              <a:rPr lang="en-US" sz="1900" dirty="0"/>
              <a:t> </a:t>
            </a:r>
            <a:r>
              <a:rPr lang="en-US" sz="1900" dirty="0" err="1"/>
              <a:t>igaüks</a:t>
            </a:r>
            <a:r>
              <a:rPr lang="en-US" sz="1900" dirty="0"/>
              <a:t> </a:t>
            </a:r>
            <a:r>
              <a:rPr lang="en-US" sz="1900" dirty="0" err="1"/>
              <a:t>midaiganes</a:t>
            </a:r>
            <a:r>
              <a:rPr lang="en-US" sz="1900" dirty="0"/>
              <a:t>, </a:t>
            </a:r>
            <a:r>
              <a:rPr lang="en-US" sz="1900" dirty="0" err="1"/>
              <a:t>eksperdiks</a:t>
            </a:r>
            <a:r>
              <a:rPr lang="en-US" sz="1900" dirty="0"/>
              <a:t> </a:t>
            </a:r>
            <a:r>
              <a:rPr lang="en-US" sz="1900" dirty="0" err="1"/>
              <a:t>teeb</a:t>
            </a:r>
            <a:r>
              <a:rPr lang="en-US" sz="1900" dirty="0"/>
              <a:t> ka </a:t>
            </a:r>
            <a:r>
              <a:rPr lang="en-US" sz="1900" dirty="0" err="1"/>
              <a:t>guugel</a:t>
            </a:r>
            <a:r>
              <a:rPr lang="en-US" sz="1900" dirty="0"/>
              <a:t>/AI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b="1" dirty="0" err="1"/>
              <a:t>Liiklusohutuse</a:t>
            </a:r>
            <a:r>
              <a:rPr lang="en-US" sz="2000" b="1" dirty="0"/>
              <a:t>, tee </a:t>
            </a:r>
            <a:r>
              <a:rPr lang="en-US" sz="2000" b="1" dirty="0" err="1"/>
              <a:t>või</a:t>
            </a:r>
            <a:r>
              <a:rPr lang="en-US" sz="2000" b="1" dirty="0"/>
              <a:t> </a:t>
            </a:r>
            <a:r>
              <a:rPr lang="en-US" sz="2000" b="1" dirty="0" err="1"/>
              <a:t>silla</a:t>
            </a:r>
            <a:r>
              <a:rPr lang="en-US" sz="2000" b="1" dirty="0"/>
              <a:t> </a:t>
            </a:r>
            <a:r>
              <a:rPr lang="en-US" sz="2000" b="1" dirty="0" err="1">
                <a:highlight>
                  <a:srgbClr val="FFFF00"/>
                </a:highlight>
              </a:rPr>
              <a:t>audiitor</a:t>
            </a:r>
            <a:r>
              <a:rPr lang="en-US" sz="2000" b="1" dirty="0"/>
              <a:t> </a:t>
            </a:r>
            <a:r>
              <a:rPr lang="en-US" sz="2000" dirty="0" err="1"/>
              <a:t>esitab</a:t>
            </a:r>
            <a:r>
              <a:rPr lang="en-US" sz="2000" dirty="0"/>
              <a:t> </a:t>
            </a:r>
            <a:r>
              <a:rPr lang="en-US" sz="2000" dirty="0" err="1"/>
              <a:t>rajatise</a:t>
            </a:r>
            <a:r>
              <a:rPr lang="en-US" sz="2000" dirty="0"/>
              <a:t> </a:t>
            </a:r>
            <a:r>
              <a:rPr lang="en-US" sz="2000" dirty="0" err="1"/>
              <a:t>omanikule</a:t>
            </a:r>
            <a:r>
              <a:rPr lang="en-US" sz="2000" dirty="0"/>
              <a:t> (</a:t>
            </a:r>
            <a:r>
              <a:rPr lang="en-US" sz="2000" dirty="0" err="1"/>
              <a:t>tellijale</a:t>
            </a:r>
            <a:r>
              <a:rPr lang="en-US" sz="2000" dirty="0"/>
              <a:t>) </a:t>
            </a:r>
            <a:r>
              <a:rPr lang="en-US" sz="2000" dirty="0" err="1"/>
              <a:t>hinnangu</a:t>
            </a:r>
            <a:r>
              <a:rPr lang="en-US" sz="2000" dirty="0"/>
              <a:t>, mis </a:t>
            </a:r>
            <a:r>
              <a:rPr lang="en-US" sz="2000" dirty="0" err="1"/>
              <a:t>tugineb</a:t>
            </a:r>
            <a:r>
              <a:rPr lang="en-US" sz="2000" dirty="0"/>
              <a:t> </a:t>
            </a:r>
            <a:r>
              <a:rPr lang="en-US" sz="2000" dirty="0" err="1">
                <a:highlight>
                  <a:srgbClr val="FFFF00"/>
                </a:highlight>
              </a:rPr>
              <a:t>audiitori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parimal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teadmisel</a:t>
            </a:r>
            <a:r>
              <a:rPr lang="en-US" sz="2000" dirty="0">
                <a:highlight>
                  <a:srgbClr val="FFFF00"/>
                </a:highlight>
              </a:rPr>
              <a:t> ja </a:t>
            </a:r>
            <a:r>
              <a:rPr lang="en-US" sz="2000" dirty="0" err="1">
                <a:highlight>
                  <a:srgbClr val="FFFF00"/>
                </a:highlight>
              </a:rPr>
              <a:t>isiklikul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arvamusel</a:t>
            </a:r>
            <a:endParaRPr lang="en-US" sz="2000" dirty="0">
              <a:highlight>
                <a:srgbClr val="FFFF00"/>
              </a:highlight>
            </a:endParaRPr>
          </a:p>
          <a:p>
            <a:pPr lvl="1">
              <a:lnSpc>
                <a:spcPct val="110000"/>
              </a:lnSpc>
            </a:pPr>
            <a:r>
              <a:rPr lang="en-US" sz="1600" b="1" dirty="0"/>
              <a:t>Audit</a:t>
            </a:r>
            <a:r>
              <a:rPr lang="en-US" sz="1600" dirty="0"/>
              <a:t> </a:t>
            </a:r>
            <a:r>
              <a:rPr lang="en-US" sz="1400" dirty="0" err="1"/>
              <a:t>ei</a:t>
            </a:r>
            <a:r>
              <a:rPr lang="en-US" sz="1400" dirty="0"/>
              <a:t> ole </a:t>
            </a:r>
            <a:r>
              <a:rPr lang="en-US" sz="1400" dirty="0" err="1"/>
              <a:t>dokumendi</a:t>
            </a:r>
            <a:r>
              <a:rPr lang="en-US" sz="1400" dirty="0"/>
              <a:t> (</a:t>
            </a:r>
            <a:r>
              <a:rPr lang="en-US" sz="1400" dirty="0" err="1"/>
              <a:t>projekti</a:t>
            </a:r>
            <a:r>
              <a:rPr lang="en-US" sz="1400" dirty="0"/>
              <a:t>) </a:t>
            </a:r>
            <a:r>
              <a:rPr lang="en-US" sz="1400" dirty="0" err="1"/>
              <a:t>või</a:t>
            </a:r>
            <a:r>
              <a:rPr lang="en-US" sz="1400" dirty="0"/>
              <a:t> </a:t>
            </a:r>
            <a:r>
              <a:rPr lang="en-US" sz="1400" dirty="0" err="1"/>
              <a:t>objekti</a:t>
            </a:r>
            <a:r>
              <a:rPr lang="en-US" sz="1400" dirty="0"/>
              <a:t> </a:t>
            </a:r>
            <a:r>
              <a:rPr lang="en-US" sz="1400" dirty="0" err="1"/>
              <a:t>normidele</a:t>
            </a:r>
            <a:r>
              <a:rPr lang="en-US" sz="1400" dirty="0"/>
              <a:t> </a:t>
            </a:r>
            <a:r>
              <a:rPr lang="en-US" sz="1400" dirty="0" err="1"/>
              <a:t>vastavuse</a:t>
            </a:r>
            <a:r>
              <a:rPr lang="en-US" sz="1400" dirty="0"/>
              <a:t> </a:t>
            </a:r>
            <a:r>
              <a:rPr lang="en-US" sz="1400" dirty="0" err="1"/>
              <a:t>kontroll</a:t>
            </a:r>
            <a:r>
              <a:rPr lang="en-US" sz="1400" dirty="0"/>
              <a:t>, </a:t>
            </a:r>
            <a:r>
              <a:rPr lang="en-US" sz="1400" dirty="0" err="1"/>
              <a:t>kuigi</a:t>
            </a:r>
            <a:r>
              <a:rPr lang="en-US" sz="1400" dirty="0"/>
              <a:t> </a:t>
            </a:r>
            <a:r>
              <a:rPr lang="en-US" sz="1400" dirty="0" err="1"/>
              <a:t>auditiaruandes</a:t>
            </a:r>
            <a:r>
              <a:rPr lang="en-US" sz="1400" dirty="0"/>
              <a:t> </a:t>
            </a:r>
            <a:r>
              <a:rPr lang="en-US" sz="1400" dirty="0" err="1"/>
              <a:t>võivad</a:t>
            </a:r>
            <a:r>
              <a:rPr lang="en-US" sz="1400" dirty="0"/>
              <a:t> </a:t>
            </a:r>
            <a:r>
              <a:rPr lang="en-US" sz="1400" dirty="0" err="1"/>
              <a:t>sisalduda</a:t>
            </a:r>
            <a:r>
              <a:rPr lang="en-US" sz="1400" dirty="0"/>
              <a:t> ka </a:t>
            </a:r>
            <a:r>
              <a:rPr lang="en-US" sz="1400" dirty="0" err="1"/>
              <a:t>viited</a:t>
            </a:r>
            <a:r>
              <a:rPr lang="en-US" sz="1400" dirty="0"/>
              <a:t> </a:t>
            </a:r>
            <a:r>
              <a:rPr lang="en-US" sz="1400" dirty="0" err="1"/>
              <a:t>nõuetele</a:t>
            </a:r>
            <a:r>
              <a:rPr lang="en-US" sz="1400" dirty="0"/>
              <a:t> </a:t>
            </a:r>
            <a:r>
              <a:rPr lang="en-US" sz="1400" dirty="0" err="1"/>
              <a:t>mittevastavusele</a:t>
            </a:r>
            <a:r>
              <a:rPr lang="en-US" sz="1400" dirty="0"/>
              <a:t>. </a:t>
            </a:r>
            <a:r>
              <a:rPr lang="en-US" sz="1600" dirty="0" err="1"/>
              <a:t>Põhieesmärgiks</a:t>
            </a:r>
            <a:r>
              <a:rPr lang="en-US" sz="1600" dirty="0"/>
              <a:t> on </a:t>
            </a:r>
            <a:r>
              <a:rPr lang="en-US" sz="1600" dirty="0" err="1"/>
              <a:t>ohutus</a:t>
            </a:r>
            <a:r>
              <a:rPr lang="en-US" sz="1600" dirty="0"/>
              <a:t>, </a:t>
            </a:r>
            <a:r>
              <a:rPr lang="en-US" sz="1600" dirty="0" err="1"/>
              <a:t>mida</a:t>
            </a:r>
            <a:r>
              <a:rPr lang="en-US" sz="1600" dirty="0"/>
              <a:t> </a:t>
            </a:r>
            <a:r>
              <a:rPr lang="en-US" sz="1600" dirty="0" err="1"/>
              <a:t>audiitor</a:t>
            </a:r>
            <a:r>
              <a:rPr lang="en-US" sz="1600" dirty="0"/>
              <a:t> </a:t>
            </a:r>
            <a:r>
              <a:rPr lang="en-US" sz="1600" dirty="0" err="1"/>
              <a:t>hindab</a:t>
            </a:r>
            <a:r>
              <a:rPr lang="en-US" sz="1600" dirty="0"/>
              <a:t> </a:t>
            </a:r>
            <a:r>
              <a:rPr lang="en-US" sz="1600" dirty="0" err="1"/>
              <a:t>tuginedes</a:t>
            </a:r>
            <a:r>
              <a:rPr lang="en-US" sz="1600" dirty="0"/>
              <a:t> </a:t>
            </a:r>
            <a:r>
              <a:rPr lang="en-US" sz="1600" dirty="0" err="1"/>
              <a:t>teadmistele</a:t>
            </a:r>
            <a:r>
              <a:rPr lang="en-US" sz="1600" dirty="0"/>
              <a:t> ja </a:t>
            </a:r>
            <a:r>
              <a:rPr lang="en-US" sz="1600" dirty="0" err="1"/>
              <a:t>kogemustele</a:t>
            </a:r>
            <a:endParaRPr lang="en-US" sz="1600" dirty="0"/>
          </a:p>
          <a:p>
            <a:pPr lvl="2">
              <a:lnSpc>
                <a:spcPct val="110000"/>
              </a:lnSpc>
            </a:pPr>
            <a:r>
              <a:rPr lang="en-US" sz="1400" dirty="0" err="1"/>
              <a:t>Hoone</a:t>
            </a:r>
            <a:r>
              <a:rPr lang="en-US" sz="1400" dirty="0"/>
              <a:t> audit on </a:t>
            </a:r>
            <a:r>
              <a:rPr lang="en-US" sz="1400" dirty="0" err="1"/>
              <a:t>loodud</a:t>
            </a:r>
            <a:r>
              <a:rPr lang="en-US" sz="1400" dirty="0"/>
              <a:t> </a:t>
            </a:r>
            <a:r>
              <a:rPr lang="en-US" sz="1400" dirty="0" err="1"/>
              <a:t>eelkõige</a:t>
            </a:r>
            <a:r>
              <a:rPr lang="en-US" sz="1400" dirty="0"/>
              <a:t> </a:t>
            </a:r>
            <a:r>
              <a:rPr lang="en-US" sz="1400" dirty="0" err="1"/>
              <a:t>puuduliku</a:t>
            </a:r>
            <a:r>
              <a:rPr lang="en-US" sz="1400" dirty="0"/>
              <a:t> </a:t>
            </a:r>
            <a:r>
              <a:rPr lang="en-US" sz="1400" dirty="0" err="1"/>
              <a:t>dokumentatsiooniga</a:t>
            </a:r>
            <a:r>
              <a:rPr lang="en-US" sz="1400" dirty="0"/>
              <a:t> </a:t>
            </a:r>
            <a:r>
              <a:rPr lang="en-US" sz="1400" dirty="0" err="1"/>
              <a:t>objektide</a:t>
            </a:r>
            <a:r>
              <a:rPr lang="en-US" sz="1400" dirty="0"/>
              <a:t> </a:t>
            </a:r>
            <a:r>
              <a:rPr lang="en-US" sz="1400" dirty="0" err="1"/>
              <a:t>kandmiseks</a:t>
            </a:r>
            <a:r>
              <a:rPr lang="en-US" sz="1400" dirty="0"/>
              <a:t> </a:t>
            </a:r>
            <a:r>
              <a:rPr lang="en-US" sz="1400" dirty="0" err="1"/>
              <a:t>ehitusregistrisse</a:t>
            </a:r>
            <a:r>
              <a:rPr lang="en-US" sz="1400" dirty="0"/>
              <a:t>, </a:t>
            </a:r>
            <a:r>
              <a:rPr lang="en-US" sz="1400" dirty="0" err="1"/>
              <a:t>silla</a:t>
            </a:r>
            <a:r>
              <a:rPr lang="en-US" sz="1400" dirty="0"/>
              <a:t> </a:t>
            </a:r>
            <a:r>
              <a:rPr lang="en-US" sz="1400" dirty="0" err="1"/>
              <a:t>auditi</a:t>
            </a:r>
            <a:r>
              <a:rPr lang="en-US" sz="1400" dirty="0"/>
              <a:t> </a:t>
            </a:r>
            <a:r>
              <a:rPr lang="en-US" sz="1400" dirty="0" err="1"/>
              <a:t>eesmärk</a:t>
            </a:r>
            <a:r>
              <a:rPr lang="en-US" sz="1400" dirty="0"/>
              <a:t> on </a:t>
            </a:r>
            <a:r>
              <a:rPr lang="en-US" sz="1400" dirty="0" err="1"/>
              <a:t>tehnilise</a:t>
            </a:r>
            <a:r>
              <a:rPr lang="en-US" sz="1400" dirty="0"/>
              <a:t> </a:t>
            </a:r>
            <a:r>
              <a:rPr lang="en-US" sz="1400" dirty="0" err="1"/>
              <a:t>seisundi</a:t>
            </a:r>
            <a:r>
              <a:rPr lang="en-US" sz="1400" dirty="0"/>
              <a:t> ja </a:t>
            </a:r>
            <a:r>
              <a:rPr lang="en-US" sz="1400" dirty="0" err="1"/>
              <a:t>ohutuse</a:t>
            </a:r>
            <a:r>
              <a:rPr lang="en-US" sz="1400" dirty="0"/>
              <a:t> </a:t>
            </a:r>
            <a:r>
              <a:rPr lang="en-US" sz="1400" dirty="0" err="1"/>
              <a:t>hindamine</a:t>
            </a:r>
            <a:r>
              <a:rPr lang="en-US" sz="1400" dirty="0"/>
              <a:t>. </a:t>
            </a:r>
            <a:r>
              <a:rPr lang="en-US" sz="1400" dirty="0" err="1"/>
              <a:t>Teede</a:t>
            </a:r>
            <a:r>
              <a:rPr lang="en-US" sz="1400" dirty="0"/>
              <a:t> </a:t>
            </a:r>
            <a:r>
              <a:rPr lang="en-US" sz="1400" dirty="0" err="1"/>
              <a:t>auditi</a:t>
            </a:r>
            <a:r>
              <a:rPr lang="en-US" sz="1400" dirty="0"/>
              <a:t> sisu </a:t>
            </a:r>
            <a:r>
              <a:rPr lang="en-US" sz="1400" dirty="0" err="1"/>
              <a:t>tuleb</a:t>
            </a:r>
            <a:r>
              <a:rPr lang="en-US" sz="1400" dirty="0"/>
              <a:t> </a:t>
            </a:r>
            <a:r>
              <a:rPr lang="en-US" sz="1400" dirty="0" err="1"/>
              <a:t>veel</a:t>
            </a:r>
            <a:r>
              <a:rPr lang="en-US" sz="1400" dirty="0"/>
              <a:t> </a:t>
            </a:r>
            <a:r>
              <a:rPr lang="en-US" sz="1400" dirty="0" err="1"/>
              <a:t>välja</a:t>
            </a:r>
            <a:r>
              <a:rPr lang="en-US" sz="1400" dirty="0"/>
              <a:t> </a:t>
            </a:r>
            <a:r>
              <a:rPr lang="en-US" sz="1400" dirty="0" err="1"/>
              <a:t>kujundada</a:t>
            </a:r>
            <a:r>
              <a:rPr lang="en-US" sz="1400" dirty="0"/>
              <a:t> </a:t>
            </a:r>
            <a:r>
              <a:rPr lang="en-US" sz="1400" dirty="0" err="1"/>
              <a:t>tänasest</a:t>
            </a:r>
            <a:r>
              <a:rPr lang="en-US" sz="1400" dirty="0"/>
              <a:t> </a:t>
            </a:r>
            <a:r>
              <a:rPr lang="en-US" sz="1400" dirty="0" err="1"/>
              <a:t>üldraamistikust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2000" b="1" dirty="0" err="1">
                <a:highlight>
                  <a:srgbClr val="FFFF00"/>
                </a:highlight>
              </a:rPr>
              <a:t>Ekspertiisi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ülesanne</a:t>
            </a:r>
            <a:r>
              <a:rPr lang="en-US" sz="2000" dirty="0">
                <a:highlight>
                  <a:srgbClr val="FFFF00"/>
                </a:highlight>
              </a:rPr>
              <a:t> on </a:t>
            </a:r>
            <a:r>
              <a:rPr lang="en-US" sz="2000" dirty="0" err="1">
                <a:highlight>
                  <a:srgbClr val="FFFF00"/>
                </a:highlight>
              </a:rPr>
              <a:t>hinnata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projekti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normitehnilist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vastavust</a:t>
            </a:r>
            <a:endParaRPr lang="en-US" sz="2000" dirty="0">
              <a:highlight>
                <a:srgbClr val="FFFF00"/>
              </a:highlight>
            </a:endParaRPr>
          </a:p>
          <a:p>
            <a:pPr lvl="1">
              <a:lnSpc>
                <a:spcPct val="110000"/>
              </a:lnSpc>
            </a:pPr>
            <a:r>
              <a:rPr lang="en-US" sz="1600" dirty="0"/>
              <a:t> </a:t>
            </a:r>
            <a:r>
              <a:rPr lang="en-US" sz="1400" dirty="0" err="1"/>
              <a:t>ekspert</a:t>
            </a:r>
            <a:r>
              <a:rPr lang="en-US" sz="1400" dirty="0"/>
              <a:t> </a:t>
            </a:r>
            <a:r>
              <a:rPr lang="en-US" sz="1400" dirty="0" err="1"/>
              <a:t>võib</a:t>
            </a:r>
            <a:r>
              <a:rPr lang="en-US" sz="1400" dirty="0"/>
              <a:t> </a:t>
            </a:r>
            <a:r>
              <a:rPr lang="en-US" sz="1400" dirty="0" err="1"/>
              <a:t>ekspertiisiaktis</a:t>
            </a:r>
            <a:r>
              <a:rPr lang="en-US" sz="1400" dirty="0"/>
              <a:t> </a:t>
            </a:r>
            <a:r>
              <a:rPr lang="en-US" sz="1400" dirty="0" err="1"/>
              <a:t>lisada</a:t>
            </a:r>
            <a:r>
              <a:rPr lang="en-US" sz="1400" dirty="0"/>
              <a:t> ka </a:t>
            </a:r>
            <a:r>
              <a:rPr lang="en-US" sz="1400" dirty="0" err="1"/>
              <a:t>isikliku</a:t>
            </a:r>
            <a:r>
              <a:rPr lang="en-US" sz="1400" dirty="0"/>
              <a:t> </a:t>
            </a:r>
            <a:r>
              <a:rPr lang="en-US" sz="1400" dirty="0" err="1"/>
              <a:t>arvamuse</a:t>
            </a:r>
            <a:r>
              <a:rPr lang="en-US" sz="1400" dirty="0"/>
              <a:t>, mis </a:t>
            </a:r>
            <a:r>
              <a:rPr lang="en-US" sz="1400" dirty="0" err="1"/>
              <a:t>ei</a:t>
            </a:r>
            <a:r>
              <a:rPr lang="en-US" sz="1400" dirty="0"/>
              <a:t> </a:t>
            </a:r>
            <a:r>
              <a:rPr lang="en-US" sz="1400" dirty="0" err="1"/>
              <a:t>pruugi</a:t>
            </a:r>
            <a:r>
              <a:rPr lang="en-US" sz="1400" dirty="0"/>
              <a:t> </a:t>
            </a:r>
            <a:r>
              <a:rPr lang="en-US" sz="1400" dirty="0" err="1"/>
              <a:t>tugineda</a:t>
            </a:r>
            <a:r>
              <a:rPr lang="en-US" sz="1400" dirty="0"/>
              <a:t> </a:t>
            </a:r>
            <a:r>
              <a:rPr lang="en-US" sz="1400" dirty="0" err="1"/>
              <a:t>otseselt</a:t>
            </a:r>
            <a:r>
              <a:rPr lang="en-US" sz="1400" dirty="0"/>
              <a:t> </a:t>
            </a:r>
            <a:r>
              <a:rPr lang="en-US" sz="1400" dirty="0" err="1"/>
              <a:t>normitehnilisele</a:t>
            </a:r>
            <a:r>
              <a:rPr lang="en-US" sz="1400" dirty="0"/>
              <a:t> </a:t>
            </a:r>
            <a:r>
              <a:rPr lang="en-US" sz="1400" dirty="0" err="1"/>
              <a:t>nõudele</a:t>
            </a: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2000" b="1" dirty="0" err="1">
                <a:highlight>
                  <a:srgbClr val="FFFF00"/>
                </a:highlight>
              </a:rPr>
              <a:t>Tellija</a:t>
            </a:r>
            <a:r>
              <a:rPr lang="en-US" sz="2000" b="1" dirty="0">
                <a:highlight>
                  <a:srgbClr val="FFFF00"/>
                </a:highlight>
              </a:rPr>
              <a:t>/</a:t>
            </a:r>
            <a:r>
              <a:rPr lang="en-US" sz="2000" b="1" dirty="0" err="1">
                <a:highlight>
                  <a:srgbClr val="FFFF00"/>
                </a:highlight>
              </a:rPr>
              <a:t>omanik</a:t>
            </a:r>
            <a:r>
              <a:rPr lang="en-US" sz="2000" b="1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otsustab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1800" dirty="0"/>
              <a:t>kas ja </a:t>
            </a:r>
            <a:r>
              <a:rPr lang="en-US" sz="1800" dirty="0" err="1"/>
              <a:t>kui</a:t>
            </a:r>
            <a:r>
              <a:rPr lang="en-US" sz="1800" dirty="0"/>
              <a:t> </a:t>
            </a:r>
            <a:r>
              <a:rPr lang="en-US" sz="1800" dirty="0" err="1"/>
              <a:t>suures</a:t>
            </a:r>
            <a:r>
              <a:rPr lang="en-US" sz="1800" dirty="0"/>
              <a:t> </a:t>
            </a:r>
            <a:r>
              <a:rPr lang="en-US" sz="1800" dirty="0" err="1"/>
              <a:t>ulatuses</a:t>
            </a:r>
            <a:r>
              <a:rPr lang="en-US" sz="1800" dirty="0"/>
              <a:t> </a:t>
            </a:r>
            <a:r>
              <a:rPr lang="en-US" sz="1800" dirty="0" err="1"/>
              <a:t>audiitori</a:t>
            </a:r>
            <a:r>
              <a:rPr lang="en-US" sz="1800" dirty="0"/>
              <a:t>/</a:t>
            </a:r>
            <a:r>
              <a:rPr lang="en-US" sz="1800" dirty="0" err="1"/>
              <a:t>eksperdi</a:t>
            </a:r>
            <a:r>
              <a:rPr lang="en-US" sz="1800" dirty="0"/>
              <a:t> </a:t>
            </a:r>
            <a:r>
              <a:rPr lang="en-US" sz="1800" dirty="0" err="1"/>
              <a:t>arvamust</a:t>
            </a:r>
            <a:r>
              <a:rPr lang="en-US" sz="1800" dirty="0"/>
              <a:t> </a:t>
            </a:r>
            <a:r>
              <a:rPr lang="en-US" sz="1800" dirty="0" err="1"/>
              <a:t>arvestada</a:t>
            </a:r>
            <a:r>
              <a:rPr lang="en-US" sz="1800" dirty="0"/>
              <a:t>, KUID </a:t>
            </a:r>
            <a:r>
              <a:rPr lang="en-US" sz="1800" dirty="0" err="1"/>
              <a:t>dokumenteerib</a:t>
            </a:r>
            <a:r>
              <a:rPr lang="en-US" sz="1800" dirty="0"/>
              <a:t> </a:t>
            </a:r>
            <a:r>
              <a:rPr lang="en-US" sz="1800" dirty="0" err="1"/>
              <a:t>oma</a:t>
            </a:r>
            <a:r>
              <a:rPr lang="en-US" sz="1800" dirty="0"/>
              <a:t> </a:t>
            </a:r>
            <a:r>
              <a:rPr lang="en-US" sz="1800" dirty="0" err="1"/>
              <a:t>otsuse</a:t>
            </a:r>
            <a:r>
              <a:rPr lang="en-US" sz="1800" dirty="0"/>
              <a:t> </a:t>
            </a:r>
            <a:r>
              <a:rPr lang="en-US" sz="1800" dirty="0" err="1"/>
              <a:t>koos</a:t>
            </a:r>
            <a:r>
              <a:rPr lang="en-US" sz="1800" dirty="0"/>
              <a:t> </a:t>
            </a:r>
            <a:r>
              <a:rPr lang="en-US" sz="1800" dirty="0" err="1"/>
              <a:t>põhjendustega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1800" dirty="0" err="1"/>
              <a:t>Projekteerimisel</a:t>
            </a:r>
            <a:r>
              <a:rPr lang="en-US" sz="1800" dirty="0"/>
              <a:t> </a:t>
            </a:r>
            <a:r>
              <a:rPr lang="en-US" sz="1800" dirty="0" err="1"/>
              <a:t>esitab</a:t>
            </a:r>
            <a:r>
              <a:rPr lang="en-US" sz="1800" dirty="0"/>
              <a:t> </a:t>
            </a:r>
            <a:r>
              <a:rPr lang="en-US" sz="1800" dirty="0" err="1"/>
              <a:t>tellija</a:t>
            </a:r>
            <a:r>
              <a:rPr lang="en-US" sz="1800" dirty="0"/>
              <a:t> </a:t>
            </a:r>
            <a:r>
              <a:rPr lang="en-US" sz="1800" dirty="0" err="1"/>
              <a:t>ekspertiisi</a:t>
            </a:r>
            <a:r>
              <a:rPr lang="en-US" sz="1800" dirty="0"/>
              <a:t> ja </a:t>
            </a:r>
            <a:r>
              <a:rPr lang="en-US" sz="1800" dirty="0" err="1"/>
              <a:t>auditi</a:t>
            </a:r>
            <a:r>
              <a:rPr lang="en-US" sz="1800" dirty="0"/>
              <a:t> </a:t>
            </a:r>
            <a:r>
              <a:rPr lang="en-US" sz="1800" dirty="0" err="1"/>
              <a:t>aruande</a:t>
            </a:r>
            <a:r>
              <a:rPr lang="en-US" sz="1800" dirty="0"/>
              <a:t> </a:t>
            </a:r>
            <a:r>
              <a:rPr lang="en-US" sz="1800" dirty="0" err="1"/>
              <a:t>projekteerijale</a:t>
            </a:r>
            <a:r>
              <a:rPr lang="en-US" sz="1800" dirty="0"/>
              <a:t>, </a:t>
            </a:r>
            <a:r>
              <a:rPr lang="en-US" sz="1800" dirty="0" err="1"/>
              <a:t>kes</a:t>
            </a:r>
            <a:r>
              <a:rPr lang="en-US" sz="1800" dirty="0"/>
              <a:t> </a:t>
            </a:r>
            <a:r>
              <a:rPr lang="en-US" sz="1800" dirty="0" err="1"/>
              <a:t>hindab</a:t>
            </a:r>
            <a:r>
              <a:rPr lang="en-US" sz="1800" dirty="0"/>
              <a:t> </a:t>
            </a:r>
            <a:r>
              <a:rPr lang="en-US" sz="1800" dirty="0" err="1"/>
              <a:t>soovitatud</a:t>
            </a:r>
            <a:r>
              <a:rPr lang="en-US" sz="1800" dirty="0"/>
              <a:t> </a:t>
            </a:r>
            <a:r>
              <a:rPr lang="en-US" sz="1800" dirty="0" err="1"/>
              <a:t>muudatuste</a:t>
            </a:r>
            <a:r>
              <a:rPr lang="en-US" sz="1800" dirty="0"/>
              <a:t> </a:t>
            </a:r>
            <a:r>
              <a:rPr lang="en-US" sz="1800" dirty="0" err="1"/>
              <a:t>vajalikkust</a:t>
            </a:r>
            <a:r>
              <a:rPr lang="en-US" sz="1800" dirty="0"/>
              <a:t> ja </a:t>
            </a:r>
            <a:r>
              <a:rPr lang="en-US" sz="1800" dirty="0" err="1"/>
              <a:t>tehnilist</a:t>
            </a:r>
            <a:r>
              <a:rPr lang="en-US" sz="1800" dirty="0"/>
              <a:t> </a:t>
            </a:r>
            <a:r>
              <a:rPr lang="en-US" sz="1800" dirty="0" err="1"/>
              <a:t>võimalikkust</a:t>
            </a: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en-US" sz="1800" dirty="0"/>
              <a:t>KAHJUKS </a:t>
            </a:r>
            <a:r>
              <a:rPr lang="en-US" sz="1800" dirty="0" err="1"/>
              <a:t>ei</a:t>
            </a:r>
            <a:r>
              <a:rPr lang="en-US" sz="1800" dirty="0"/>
              <a:t> ole </a:t>
            </a:r>
            <a:r>
              <a:rPr lang="en-US" sz="1800" dirty="0" err="1"/>
              <a:t>teede</a:t>
            </a:r>
            <a:r>
              <a:rPr lang="en-US" sz="1800" dirty="0"/>
              <a:t>/</a:t>
            </a:r>
            <a:r>
              <a:rPr lang="en-US" sz="1800" dirty="0" err="1"/>
              <a:t>sildade</a:t>
            </a:r>
            <a:r>
              <a:rPr lang="en-US" sz="1800" dirty="0"/>
              <a:t> </a:t>
            </a:r>
            <a:r>
              <a:rPr lang="en-US" sz="1800" dirty="0" err="1"/>
              <a:t>ekspertiisi</a:t>
            </a:r>
            <a:r>
              <a:rPr lang="en-US" sz="1800" dirty="0"/>
              <a:t> ja </a:t>
            </a:r>
            <a:r>
              <a:rPr lang="en-US" sz="1800" dirty="0" err="1"/>
              <a:t>auditi</a:t>
            </a:r>
            <a:r>
              <a:rPr lang="en-US" sz="1800" dirty="0"/>
              <a:t> </a:t>
            </a:r>
            <a:r>
              <a:rPr lang="en-US" sz="1800" dirty="0" err="1"/>
              <a:t>aruanded</a:t>
            </a:r>
            <a:r>
              <a:rPr lang="en-US" sz="1800" dirty="0"/>
              <a:t> </a:t>
            </a:r>
            <a:r>
              <a:rPr lang="en-US" sz="1800" dirty="0" err="1"/>
              <a:t>veebist</a:t>
            </a:r>
            <a:r>
              <a:rPr lang="en-US" sz="1800" dirty="0"/>
              <a:t> </a:t>
            </a:r>
            <a:r>
              <a:rPr lang="en-US" sz="1800" dirty="0" err="1"/>
              <a:t>otse</a:t>
            </a:r>
            <a:r>
              <a:rPr lang="en-US" sz="1800" dirty="0"/>
              <a:t> </a:t>
            </a:r>
            <a:r>
              <a:rPr lang="en-US" sz="1800" dirty="0" err="1"/>
              <a:t>leitavad</a:t>
            </a:r>
            <a:r>
              <a:rPr lang="en-US" sz="1800" dirty="0"/>
              <a:t> (</a:t>
            </a:r>
            <a:r>
              <a:rPr lang="en-US" sz="1800" dirty="0" err="1"/>
              <a:t>ei</a:t>
            </a:r>
            <a:r>
              <a:rPr lang="en-US" sz="1800" dirty="0"/>
              <a:t> </a:t>
            </a:r>
            <a:r>
              <a:rPr lang="en-US" sz="1800" dirty="0" err="1"/>
              <a:t>TrAm</a:t>
            </a:r>
            <a:r>
              <a:rPr lang="en-US" sz="1800" dirty="0"/>
              <a:t> </a:t>
            </a:r>
            <a:r>
              <a:rPr lang="en-US" sz="1800" dirty="0" err="1"/>
              <a:t>ega</a:t>
            </a:r>
            <a:r>
              <a:rPr lang="en-US" sz="1800" dirty="0"/>
              <a:t> KOV </a:t>
            </a:r>
            <a:r>
              <a:rPr lang="en-US" sz="1800" dirty="0" err="1"/>
              <a:t>tellitud</a:t>
            </a:r>
            <a:r>
              <a:rPr lang="en-US" sz="1800" dirty="0"/>
              <a:t>), </a:t>
            </a:r>
            <a:r>
              <a:rPr lang="en-US" sz="1800" dirty="0" err="1"/>
              <a:t>nendega</a:t>
            </a:r>
            <a:r>
              <a:rPr lang="en-US" sz="1800" dirty="0"/>
              <a:t> </a:t>
            </a:r>
            <a:r>
              <a:rPr lang="en-US" sz="1800" dirty="0" err="1"/>
              <a:t>saab</a:t>
            </a:r>
            <a:r>
              <a:rPr lang="en-US" sz="1800" dirty="0"/>
              <a:t> </a:t>
            </a:r>
            <a:r>
              <a:rPr lang="en-US" sz="1800" dirty="0" err="1"/>
              <a:t>tutvuda</a:t>
            </a:r>
            <a:r>
              <a:rPr lang="en-US" sz="1800" dirty="0"/>
              <a:t> </a:t>
            </a:r>
            <a:r>
              <a:rPr lang="en-US" sz="1800" dirty="0" err="1"/>
              <a:t>kohapeal</a:t>
            </a:r>
            <a:r>
              <a:rPr lang="en-US" sz="1800" dirty="0"/>
              <a:t>, </a:t>
            </a:r>
            <a:r>
              <a:rPr lang="en-US" sz="1800" dirty="0" err="1"/>
              <a:t>kuigi</a:t>
            </a:r>
            <a:r>
              <a:rPr lang="en-US" sz="1800" dirty="0"/>
              <a:t> </a:t>
            </a:r>
            <a:r>
              <a:rPr lang="en-US" sz="1800" dirty="0" err="1"/>
              <a:t>tegemist</a:t>
            </a:r>
            <a:r>
              <a:rPr lang="en-US" sz="1800" dirty="0"/>
              <a:t> on </a:t>
            </a:r>
            <a:r>
              <a:rPr lang="en-US" sz="1800" dirty="0" err="1"/>
              <a:t>digitaalsete</a:t>
            </a:r>
            <a:r>
              <a:rPr lang="en-US" sz="1800" dirty="0"/>
              <a:t> </a:t>
            </a:r>
            <a:r>
              <a:rPr lang="en-US" sz="1800" dirty="0" err="1"/>
              <a:t>dokumentidega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0F76D-D1B7-0398-1A70-41D834F3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36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2357-50AE-B33B-7266-AB170E5A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Q2: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kattesegu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CAF3-312D-DF50-F72C-CBFBA7294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 err="1"/>
              <a:t>oleme</a:t>
            </a:r>
            <a:r>
              <a:rPr lang="en-US" dirty="0"/>
              <a:t> </a:t>
            </a:r>
            <a:r>
              <a:rPr lang="en-US" dirty="0" err="1"/>
              <a:t>Hansegrandi</a:t>
            </a:r>
            <a:r>
              <a:rPr lang="en-US" dirty="0"/>
              <a:t> </a:t>
            </a:r>
            <a:r>
              <a:rPr lang="en-US" dirty="0" err="1"/>
              <a:t>kohta</a:t>
            </a:r>
            <a:r>
              <a:rPr lang="en-US" dirty="0"/>
              <a:t> </a:t>
            </a:r>
            <a:r>
              <a:rPr lang="en-US" dirty="0" err="1"/>
              <a:t>kuulnud</a:t>
            </a:r>
            <a:r>
              <a:rPr lang="en-US" dirty="0"/>
              <a:t>, et </a:t>
            </a:r>
            <a:r>
              <a:rPr lang="en-US" dirty="0" err="1"/>
              <a:t>püsivuse</a:t>
            </a:r>
            <a:r>
              <a:rPr lang="en-US" dirty="0"/>
              <a:t> </a:t>
            </a:r>
            <a:r>
              <a:rPr lang="en-US" dirty="0" err="1"/>
              <a:t>osas</a:t>
            </a:r>
            <a:r>
              <a:rPr lang="en-US" dirty="0"/>
              <a:t> pole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hästi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algselt</a:t>
            </a:r>
            <a:r>
              <a:rPr lang="en-US" dirty="0"/>
              <a:t> </a:t>
            </a:r>
            <a:r>
              <a:rPr lang="en-US" dirty="0" err="1"/>
              <a:t>eeldati</a:t>
            </a:r>
            <a:r>
              <a:rPr lang="en-US" dirty="0"/>
              <a:t>. Ise </a:t>
            </a:r>
            <a:r>
              <a:rPr lang="en-US" dirty="0" err="1"/>
              <a:t>nägime</a:t>
            </a:r>
            <a:r>
              <a:rPr lang="en-US" dirty="0"/>
              <a:t> Keila </a:t>
            </a:r>
            <a:r>
              <a:rPr lang="en-US" dirty="0" err="1"/>
              <a:t>Laululaval</a:t>
            </a:r>
            <a:r>
              <a:rPr lang="en-US" dirty="0"/>
              <a:t>, et </a:t>
            </a:r>
            <a:r>
              <a:rPr lang="en-US" dirty="0" err="1"/>
              <a:t>Ecogrus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natuke</a:t>
            </a:r>
            <a:r>
              <a:rPr lang="en-US" dirty="0"/>
              <a:t> </a:t>
            </a:r>
            <a:r>
              <a:rPr lang="en-US" dirty="0" err="1"/>
              <a:t>lahtine</a:t>
            </a:r>
            <a:r>
              <a:rPr lang="en-US" dirty="0"/>
              <a:t>. Kuna hind on </a:t>
            </a:r>
            <a:r>
              <a:rPr lang="en-US" dirty="0" err="1"/>
              <a:t>neil</a:t>
            </a:r>
            <a:r>
              <a:rPr lang="en-US" dirty="0"/>
              <a:t> </a:t>
            </a:r>
            <a:r>
              <a:rPr lang="en-US" dirty="0" err="1"/>
              <a:t>üsna</a:t>
            </a:r>
            <a:r>
              <a:rPr lang="en-US" dirty="0"/>
              <a:t> </a:t>
            </a:r>
            <a:r>
              <a:rPr lang="en-US" dirty="0" err="1"/>
              <a:t>kõrge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</a:t>
            </a:r>
            <a:r>
              <a:rPr lang="en-US" dirty="0" err="1"/>
              <a:t>tekkidagi</a:t>
            </a:r>
            <a:r>
              <a:rPr lang="en-US" dirty="0"/>
              <a:t> </a:t>
            </a:r>
            <a:r>
              <a:rPr lang="en-US" dirty="0" err="1"/>
              <a:t>Tellijal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et </a:t>
            </a:r>
            <a:r>
              <a:rPr lang="en-US" dirty="0" err="1"/>
              <a:t>miks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oled</a:t>
            </a:r>
            <a:r>
              <a:rPr lang="en-US" dirty="0"/>
              <a:t> </a:t>
            </a:r>
            <a:r>
              <a:rPr lang="en-US" dirty="0" err="1"/>
              <a:t>sellist</a:t>
            </a:r>
            <a:r>
              <a:rPr lang="en-US" dirty="0"/>
              <a:t> </a:t>
            </a:r>
            <a:r>
              <a:rPr lang="en-US" dirty="0" err="1"/>
              <a:t>toodet</a:t>
            </a:r>
            <a:r>
              <a:rPr lang="en-US" dirty="0"/>
              <a:t> </a:t>
            </a:r>
            <a:r>
              <a:rPr lang="en-US" dirty="0" err="1"/>
              <a:t>valinud</a:t>
            </a:r>
            <a:r>
              <a:rPr lang="en-US" dirty="0"/>
              <a:t>/</a:t>
            </a:r>
            <a:r>
              <a:rPr lang="en-US" dirty="0" err="1"/>
              <a:t>kasutanud</a:t>
            </a:r>
            <a:r>
              <a:rPr lang="en-US" dirty="0"/>
              <a:t>. Endale on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tundunud</a:t>
            </a:r>
            <a:r>
              <a:rPr lang="en-US" dirty="0"/>
              <a:t>, et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üldistatult</a:t>
            </a:r>
            <a:r>
              <a:rPr lang="en-US" dirty="0"/>
              <a:t> </a:t>
            </a:r>
            <a:r>
              <a:rPr lang="en-US" dirty="0" err="1"/>
              <a:t>öeldes</a:t>
            </a:r>
            <a:r>
              <a:rPr lang="en-US" dirty="0"/>
              <a:t> on </a:t>
            </a:r>
            <a:r>
              <a:rPr lang="en-US" dirty="0" err="1"/>
              <a:t>nendes</a:t>
            </a:r>
            <a:r>
              <a:rPr lang="en-US" dirty="0"/>
              <a:t> </a:t>
            </a:r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enam-jaolt</a:t>
            </a:r>
            <a:r>
              <a:rPr lang="en-US" dirty="0"/>
              <a:t> </a:t>
            </a:r>
            <a:r>
              <a:rPr lang="en-US" dirty="0" err="1"/>
              <a:t>ikkagi</a:t>
            </a:r>
            <a:r>
              <a:rPr lang="en-US" dirty="0"/>
              <a:t> </a:t>
            </a:r>
            <a:r>
              <a:rPr lang="en-US" dirty="0" err="1"/>
              <a:t>stabiilne</a:t>
            </a:r>
            <a:r>
              <a:rPr lang="en-US" dirty="0"/>
              <a:t> </a:t>
            </a:r>
            <a:r>
              <a:rPr lang="en-US" dirty="0" err="1"/>
              <a:t>kivisegu</a:t>
            </a:r>
            <a:r>
              <a:rPr lang="en-US" dirty="0"/>
              <a:t> (me </a:t>
            </a:r>
            <a:r>
              <a:rPr lang="en-US" dirty="0" err="1"/>
              <a:t>saaks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graniitsõelmeid</a:t>
            </a:r>
            <a:r>
              <a:rPr lang="en-US" dirty="0"/>
              <a:t>, mis on </a:t>
            </a:r>
            <a:r>
              <a:rPr lang="en-US" dirty="0" err="1"/>
              <a:t>võrdlemisi</a:t>
            </a:r>
            <a:r>
              <a:rPr lang="en-US" dirty="0"/>
              <a:t> </a:t>
            </a:r>
            <a:r>
              <a:rPr lang="en-US" dirty="0" err="1"/>
              <a:t>soodsad</a:t>
            </a:r>
            <a:r>
              <a:rPr lang="en-US" dirty="0"/>
              <a:t> </a:t>
            </a:r>
            <a:r>
              <a:rPr lang="en-US" dirty="0" err="1"/>
              <a:t>ega</a:t>
            </a:r>
            <a:r>
              <a:rPr lang="en-US" dirty="0"/>
              <a:t> tule </a:t>
            </a:r>
            <a:r>
              <a:rPr lang="en-US" dirty="0" err="1"/>
              <a:t>teisest</a:t>
            </a:r>
            <a:r>
              <a:rPr lang="en-US" dirty="0"/>
              <a:t> </a:t>
            </a:r>
            <a:r>
              <a:rPr lang="en-US" dirty="0" err="1"/>
              <a:t>Euroopa</a:t>
            </a:r>
            <a:r>
              <a:rPr lang="en-US" dirty="0"/>
              <a:t> </a:t>
            </a:r>
            <a:r>
              <a:rPr lang="en-US" dirty="0" err="1"/>
              <a:t>otsast</a:t>
            </a:r>
            <a:r>
              <a:rPr lang="en-US" dirty="0"/>
              <a:t>) ja </a:t>
            </a:r>
            <a:r>
              <a:rPr lang="en-US" dirty="0" err="1"/>
              <a:t>küsimuseks</a:t>
            </a:r>
            <a:r>
              <a:rPr lang="en-US" dirty="0"/>
              <a:t> </a:t>
            </a:r>
            <a:r>
              <a:rPr lang="en-US" dirty="0" err="1"/>
              <a:t>peamiselt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see </a:t>
            </a:r>
            <a:r>
              <a:rPr lang="en-US" dirty="0" err="1"/>
              <a:t>salajane</a:t>
            </a:r>
            <a:r>
              <a:rPr lang="en-US" dirty="0"/>
              <a:t> </a:t>
            </a:r>
            <a:r>
              <a:rPr lang="en-US" dirty="0" err="1"/>
              <a:t>imeline</a:t>
            </a:r>
            <a:r>
              <a:rPr lang="en-US" dirty="0"/>
              <a:t> </a:t>
            </a:r>
            <a:r>
              <a:rPr lang="en-US" dirty="0" err="1"/>
              <a:t>sideaine</a:t>
            </a:r>
            <a:r>
              <a:rPr lang="en-US" dirty="0"/>
              <a:t>. Kas </a:t>
            </a:r>
            <a:r>
              <a:rPr lang="en-US" dirty="0" err="1"/>
              <a:t>sellele</a:t>
            </a:r>
            <a:r>
              <a:rPr lang="en-US" dirty="0"/>
              <a:t> head </a:t>
            </a:r>
            <a:r>
              <a:rPr lang="en-US" dirty="0" err="1"/>
              <a:t>alternatiivi</a:t>
            </a:r>
            <a:r>
              <a:rPr lang="en-US" dirty="0"/>
              <a:t> pole? </a:t>
            </a:r>
            <a:r>
              <a:rPr lang="en-US" dirty="0" err="1"/>
              <a:t>Kunagi</a:t>
            </a:r>
            <a:r>
              <a:rPr lang="en-US" dirty="0"/>
              <a:t> </a:t>
            </a:r>
            <a:r>
              <a:rPr lang="en-US" dirty="0" err="1"/>
              <a:t>pandi</a:t>
            </a:r>
            <a:r>
              <a:rPr lang="en-US" dirty="0"/>
              <a:t> </a:t>
            </a:r>
            <a:r>
              <a:rPr lang="en-US" dirty="0" err="1"/>
              <a:t>paetuhka</a:t>
            </a:r>
            <a:r>
              <a:rPr lang="en-US" dirty="0"/>
              <a:t> </a:t>
            </a:r>
            <a:r>
              <a:rPr lang="en-US" dirty="0" err="1"/>
              <a:t>graniitsõelmetele</a:t>
            </a:r>
            <a:r>
              <a:rPr lang="en-US" dirty="0"/>
              <a:t> </a:t>
            </a:r>
            <a:r>
              <a:rPr lang="en-US" dirty="0" err="1"/>
              <a:t>lisaks</a:t>
            </a:r>
            <a:r>
              <a:rPr lang="en-US" dirty="0"/>
              <a:t>, aga see </a:t>
            </a:r>
            <a:r>
              <a:rPr lang="en-US" dirty="0" err="1"/>
              <a:t>määrib</a:t>
            </a:r>
            <a:r>
              <a:rPr lang="en-US" dirty="0"/>
              <a:t> ja </a:t>
            </a:r>
            <a:r>
              <a:rPr lang="en-US" dirty="0" err="1"/>
              <a:t>jääb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tihke</a:t>
            </a:r>
            <a:r>
              <a:rPr lang="en-US" dirty="0"/>
              <a:t> </a:t>
            </a:r>
            <a:r>
              <a:rPr lang="en-US" dirty="0" err="1"/>
              <a:t>kohati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lase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).</a:t>
            </a:r>
          </a:p>
          <a:p>
            <a:r>
              <a:rPr lang="en-US" dirty="0" err="1">
                <a:solidFill>
                  <a:srgbClr val="00B0F0"/>
                </a:solidFill>
              </a:rPr>
              <a:t>Mullegi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tundub</a:t>
            </a:r>
            <a:r>
              <a:rPr lang="en-US" dirty="0">
                <a:solidFill>
                  <a:srgbClr val="00B0F0"/>
                </a:solidFill>
              </a:rPr>
              <a:t> et 20% </a:t>
            </a:r>
            <a:r>
              <a:rPr lang="en-US" dirty="0" err="1">
                <a:solidFill>
                  <a:srgbClr val="00B0F0"/>
                </a:solidFill>
              </a:rPr>
              <a:t>paetuha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sõelmete</a:t>
            </a:r>
            <a:r>
              <a:rPr lang="en-US" dirty="0">
                <a:solidFill>
                  <a:srgbClr val="00B0F0"/>
                </a:solidFill>
              </a:rPr>
              <a:t>) </a:t>
            </a:r>
            <a:r>
              <a:rPr lang="en-US" dirty="0" err="1">
                <a:solidFill>
                  <a:srgbClr val="00B0F0"/>
                </a:solidFill>
              </a:rPr>
              <a:t>lisamisega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saame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graniidisõelmed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paremaks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tõenäoliselt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küsimus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sõelmete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täpsemas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terastikulises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koostises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suhtes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palju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üht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palju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teist</a:t>
            </a:r>
            <a:r>
              <a:rPr lang="en-US" dirty="0">
                <a:solidFill>
                  <a:srgbClr val="00B0F0"/>
                </a:solidFill>
              </a:rPr>
              <a:t>. Ning </a:t>
            </a:r>
            <a:r>
              <a:rPr lang="en-US" dirty="0" err="1">
                <a:solidFill>
                  <a:srgbClr val="00B0F0"/>
                </a:solidFill>
              </a:rPr>
              <a:t>segu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homogeensuses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ehk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ühetaolisuses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Vajalikud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katsetused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kuid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neid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teeks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pigem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kuskil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valla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tasandil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kuniks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sobivad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segud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kujunevad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Võimalik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näiteks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Järvamaa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kutsehariduskeskuses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teha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katsepolügoon</a:t>
            </a:r>
            <a:r>
              <a:rPr lang="en-US" dirty="0">
                <a:solidFill>
                  <a:srgbClr val="FF0000"/>
                </a:solidFill>
              </a:rPr>
              <a:t> ja </a:t>
            </a:r>
            <a:r>
              <a:rPr lang="en-US" dirty="0" err="1">
                <a:solidFill>
                  <a:srgbClr val="FF0000"/>
                </a:solidFill>
              </a:rPr>
              <a:t>koostöös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TalTechi</a:t>
            </a:r>
            <a:r>
              <a:rPr lang="en-US" dirty="0">
                <a:solidFill>
                  <a:srgbClr val="FF0000"/>
                </a:solidFill>
              </a:rPr>
              <a:t> ja/</a:t>
            </a:r>
            <a:r>
              <a:rPr lang="en-US" dirty="0" err="1">
                <a:solidFill>
                  <a:srgbClr val="FF0000"/>
                </a:solidFill>
              </a:rPr>
              <a:t>või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Tehnikakõrgkooliga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katsetada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545C6-635F-542D-4DCA-F5FA9BF7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608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0103-B31F-8204-C62D-573600269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Q6: Vett </a:t>
            </a:r>
            <a:r>
              <a:rPr lang="en-US" dirty="0" err="1"/>
              <a:t>läbilaskvad</a:t>
            </a:r>
            <a:r>
              <a:rPr lang="en-US" dirty="0"/>
              <a:t> </a:t>
            </a:r>
            <a:r>
              <a:rPr lang="en-US" dirty="0" err="1"/>
              <a:t>katendimaterjalid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372D9-2148-1B9F-7EE0-B07548714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err="1"/>
              <a:t>Graniitsõelme</a:t>
            </a:r>
            <a:r>
              <a:rPr lang="en-US" dirty="0"/>
              <a:t> </a:t>
            </a:r>
            <a:r>
              <a:rPr lang="en-US" dirty="0" err="1"/>
              <a:t>katendist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mis on see </a:t>
            </a:r>
            <a:r>
              <a:rPr lang="en-US" dirty="0" err="1"/>
              <a:t>parim</a:t>
            </a:r>
            <a:r>
              <a:rPr lang="en-US" dirty="0"/>
              <a:t> </a:t>
            </a:r>
            <a:r>
              <a:rPr lang="en-US" dirty="0" err="1"/>
              <a:t>fraktsioon</a:t>
            </a:r>
            <a:r>
              <a:rPr lang="en-US" dirty="0"/>
              <a:t> ja </a:t>
            </a:r>
            <a:r>
              <a:rPr lang="en-US" dirty="0" err="1"/>
              <a:t>sõelkõver</a:t>
            </a:r>
            <a:r>
              <a:rPr lang="en-US" dirty="0"/>
              <a:t> </a:t>
            </a:r>
            <a:r>
              <a:rPr lang="en-US" dirty="0" err="1"/>
              <a:t>erifraktsioonide</a:t>
            </a:r>
            <a:r>
              <a:rPr lang="en-US" dirty="0"/>
              <a:t> </a:t>
            </a:r>
            <a:r>
              <a:rPr lang="en-US" dirty="0" err="1"/>
              <a:t>sisaldusega</a:t>
            </a:r>
            <a:r>
              <a:rPr lang="en-US" dirty="0"/>
              <a:t> – et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hästi</a:t>
            </a:r>
            <a:r>
              <a:rPr lang="en-US" dirty="0"/>
              <a:t> </a:t>
            </a:r>
            <a:r>
              <a:rPr lang="en-US" dirty="0" err="1"/>
              <a:t>tihendatav</a:t>
            </a:r>
            <a:r>
              <a:rPr lang="en-US" dirty="0"/>
              <a:t> (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soovitakse</a:t>
            </a:r>
            <a:r>
              <a:rPr lang="en-US" dirty="0"/>
              <a:t> </a:t>
            </a:r>
            <a:r>
              <a:rPr lang="en-US" dirty="0" err="1"/>
              <a:t>tihendatud</a:t>
            </a:r>
            <a:r>
              <a:rPr lang="en-US" dirty="0"/>
              <a:t> </a:t>
            </a:r>
            <a:r>
              <a:rPr lang="en-US" dirty="0" err="1"/>
              <a:t>sõelmekatendist</a:t>
            </a:r>
            <a:r>
              <a:rPr lang="en-US" dirty="0"/>
              <a:t> </a:t>
            </a:r>
            <a:r>
              <a:rPr lang="en-US" dirty="0" err="1"/>
              <a:t>pargiteed</a:t>
            </a:r>
            <a:r>
              <a:rPr lang="en-US" dirty="0"/>
              <a:t>).</a:t>
            </a:r>
          </a:p>
          <a:p>
            <a:r>
              <a:rPr lang="en-US" dirty="0" err="1">
                <a:solidFill>
                  <a:srgbClr val="00B0F0"/>
                </a:solidFill>
              </a:rPr>
              <a:t>Graniidi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terakoostis</a:t>
            </a:r>
            <a:r>
              <a:rPr lang="en-US" dirty="0">
                <a:solidFill>
                  <a:srgbClr val="00B0F0"/>
                </a:solidFill>
              </a:rPr>
              <a:t> 2…12 mm –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tohi </a:t>
            </a:r>
            <a:r>
              <a:rPr lang="en-US" dirty="0" err="1">
                <a:solidFill>
                  <a:srgbClr val="00B0F0"/>
                </a:solidFill>
              </a:rPr>
              <a:t>sisaldada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üle</a:t>
            </a:r>
            <a:r>
              <a:rPr lang="en-US" dirty="0">
                <a:solidFill>
                  <a:srgbClr val="00B0F0"/>
                </a:solidFill>
              </a:rPr>
              <a:t> 7% </a:t>
            </a:r>
            <a:r>
              <a:rPr lang="en-US" dirty="0" err="1">
                <a:solidFill>
                  <a:srgbClr val="00B0F0"/>
                </a:solidFill>
              </a:rPr>
              <a:t>peenosiseid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alla</a:t>
            </a:r>
            <a:r>
              <a:rPr lang="en-US" dirty="0">
                <a:solidFill>
                  <a:srgbClr val="00B0F0"/>
                </a:solidFill>
              </a:rPr>
              <a:t> 0,063 mm),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veejuhtivus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väga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hea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Kuid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miski</a:t>
            </a:r>
            <a:r>
              <a:rPr lang="en-US" dirty="0">
                <a:solidFill>
                  <a:srgbClr val="00B0F0"/>
                </a:solidFill>
              </a:rPr>
              <a:t> 5% </a:t>
            </a:r>
            <a:r>
              <a:rPr lang="en-US" dirty="0" err="1">
                <a:solidFill>
                  <a:srgbClr val="00B0F0"/>
                </a:solidFill>
              </a:rPr>
              <a:t>võiks</a:t>
            </a:r>
            <a:r>
              <a:rPr lang="en-US" dirty="0">
                <a:solidFill>
                  <a:srgbClr val="00B0F0"/>
                </a:solidFill>
              </a:rPr>
              <a:t> olla, </a:t>
            </a:r>
            <a:r>
              <a:rPr lang="en-US" dirty="0" err="1">
                <a:solidFill>
                  <a:srgbClr val="00B0F0"/>
                </a:solidFill>
              </a:rPr>
              <a:t>sest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siis</a:t>
            </a:r>
            <a:r>
              <a:rPr lang="en-US" dirty="0">
                <a:solidFill>
                  <a:srgbClr val="00B0F0"/>
                </a:solidFill>
              </a:rPr>
              <a:t> on </a:t>
            </a:r>
            <a:r>
              <a:rPr lang="en-US" dirty="0" err="1">
                <a:solidFill>
                  <a:srgbClr val="00B0F0"/>
                </a:solidFill>
              </a:rPr>
              <a:t>asi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tihendatav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Üldse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ilma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peenosisteta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</a:t>
            </a:r>
            <a:r>
              <a:rPr lang="en-US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>
                <a:solidFill>
                  <a:srgbClr val="00B0F0"/>
                </a:solidFill>
              </a:rPr>
              <a:t>Mulle </a:t>
            </a:r>
            <a:r>
              <a:rPr lang="en-US" dirty="0" err="1">
                <a:solidFill>
                  <a:srgbClr val="00B0F0"/>
                </a:solidFill>
              </a:rPr>
              <a:t>meeldivad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murukivid</a:t>
            </a:r>
            <a:r>
              <a:rPr lang="en-US" dirty="0">
                <a:solidFill>
                  <a:srgbClr val="00B0F0"/>
                </a:solidFill>
              </a:rPr>
              <a:t>. Ka on </a:t>
            </a:r>
            <a:r>
              <a:rPr lang="en-US" dirty="0" err="1">
                <a:solidFill>
                  <a:srgbClr val="00B0F0"/>
                </a:solidFill>
              </a:rPr>
              <a:t>sobilik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kasutada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kärge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geosünteet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mille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pesad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täidetakse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materjaliga</a:t>
            </a:r>
            <a:r>
              <a:rPr lang="en-US" dirty="0">
                <a:solidFill>
                  <a:srgbClr val="00B0F0"/>
                </a:solidFill>
              </a:rPr>
              <a:t>).</a:t>
            </a:r>
          </a:p>
          <a:p>
            <a:r>
              <a:rPr lang="en-US" dirty="0" err="1">
                <a:solidFill>
                  <a:srgbClr val="00B0F0"/>
                </a:solidFill>
              </a:rPr>
              <a:t>Alternatiivid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väga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poorsed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seotud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katted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dreenasfaltbetoon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poorne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betoon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katsetamine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sest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poorid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täituvad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tolmu</a:t>
            </a:r>
            <a:r>
              <a:rPr lang="en-US" dirty="0">
                <a:solidFill>
                  <a:srgbClr val="00B0F0"/>
                </a:solidFill>
              </a:rPr>
              <a:t>/</a:t>
            </a:r>
            <a:r>
              <a:rPr lang="en-US" dirty="0" err="1">
                <a:solidFill>
                  <a:srgbClr val="00B0F0"/>
                </a:solidFill>
              </a:rPr>
              <a:t>peenosistega</a:t>
            </a:r>
            <a:r>
              <a:rPr lang="en-US" dirty="0">
                <a:solidFill>
                  <a:srgbClr val="00B0F0"/>
                </a:solidFill>
              </a:rPr>
              <a:t> ja </a:t>
            </a:r>
            <a:r>
              <a:rPr lang="en-US" dirty="0" err="1">
                <a:solidFill>
                  <a:srgbClr val="00B0F0"/>
                </a:solidFill>
              </a:rPr>
              <a:t>kui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vesi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pidama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jääb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lõhuvad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külmad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materjali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Juhendi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teema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InfraRYL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MaaRYL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annavad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sobilikud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sõelkõverad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FB832-63F6-EA75-B858-5CBC2093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5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2229-59B5-30B5-0269-C2E48EB8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Soome</a:t>
            </a:r>
            <a:r>
              <a:rPr lang="en-US" dirty="0"/>
              <a:t> ja </a:t>
            </a:r>
            <a:r>
              <a:rPr lang="en-US" dirty="0" err="1"/>
              <a:t>kergliiklus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asfalt</a:t>
            </a:r>
            <a:r>
              <a:rPr lang="en-US" sz="2400" dirty="0"/>
              <a:t>/</a:t>
            </a:r>
            <a:r>
              <a:rPr lang="en-US" sz="2400" dirty="0" err="1"/>
              <a:t>sõelmed</a:t>
            </a:r>
            <a:r>
              <a:rPr lang="en-US" sz="2400" dirty="0"/>
              <a:t> vs </a:t>
            </a:r>
            <a:r>
              <a:rPr lang="en-US" sz="2400" dirty="0" err="1"/>
              <a:t>sillutis</a:t>
            </a:r>
            <a:r>
              <a:rPr lang="en-US" sz="2400" dirty="0"/>
              <a:t> – Espoo </a:t>
            </a:r>
            <a:r>
              <a:rPr lang="en-US" sz="2400" dirty="0" err="1"/>
              <a:t>kataloogist</a:t>
            </a:r>
            <a:r>
              <a:rPr lang="en-US" sz="2400" dirty="0"/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7FDD-F05F-98D3-6111-9643F9A58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922"/>
            <a:ext cx="1756076" cy="3236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C1439-2826-8F33-53CA-E31EC6EE4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076" y="1531075"/>
            <a:ext cx="3965410" cy="3278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3394F-9466-8C24-1D0C-FDE799DD1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747" y="1520933"/>
            <a:ext cx="1964038" cy="3278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90986-547C-A2D3-D1FC-A8140F73D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785" y="1536856"/>
            <a:ext cx="4354454" cy="3246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865D6C-84D3-C0FC-5229-14DC22856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183" y="4809323"/>
            <a:ext cx="1481056" cy="1985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CCE45A-0AB1-559F-CCE7-A04764BD0ACA}"/>
              </a:ext>
            </a:extLst>
          </p:cNvPr>
          <p:cNvSpPr txBox="1"/>
          <p:nvPr/>
        </p:nvSpPr>
        <p:spPr>
          <a:xfrm>
            <a:off x="528918" y="5396753"/>
            <a:ext cx="474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A…G on </a:t>
            </a:r>
            <a:r>
              <a:rPr lang="en-US" dirty="0" err="1"/>
              <a:t>aluspinnaste</a:t>
            </a:r>
            <a:r>
              <a:rPr lang="en-US" dirty="0"/>
              <a:t> </a:t>
            </a:r>
            <a:r>
              <a:rPr lang="en-US" dirty="0" err="1"/>
              <a:t>jaotus</a:t>
            </a:r>
            <a:r>
              <a:rPr lang="en-US" dirty="0"/>
              <a:t> </a:t>
            </a:r>
            <a:r>
              <a:rPr lang="en-US" dirty="0" err="1"/>
              <a:t>sõelkõvera</a:t>
            </a:r>
            <a:r>
              <a:rPr lang="en-US" dirty="0"/>
              <a:t> </a:t>
            </a:r>
            <a:r>
              <a:rPr lang="en-US" dirty="0" err="1"/>
              <a:t>alusel</a:t>
            </a:r>
            <a:endParaRPr lang="en-US" dirty="0"/>
          </a:p>
          <a:p>
            <a:r>
              <a:rPr lang="en-US" dirty="0"/>
              <a:t>A – </a:t>
            </a:r>
            <a:r>
              <a:rPr lang="en-US" dirty="0" err="1"/>
              <a:t>kalju</a:t>
            </a:r>
            <a:r>
              <a:rPr lang="en-US" dirty="0"/>
              <a:t>; B – </a:t>
            </a:r>
            <a:r>
              <a:rPr lang="en-US" dirty="0" err="1"/>
              <a:t>killustik</a:t>
            </a:r>
            <a:r>
              <a:rPr lang="en-US" dirty="0"/>
              <a:t>; C – </a:t>
            </a:r>
            <a:r>
              <a:rPr lang="en-US" dirty="0" err="1"/>
              <a:t>kruus</a:t>
            </a:r>
            <a:r>
              <a:rPr lang="en-US" dirty="0"/>
              <a:t>; … F/G - </a:t>
            </a:r>
            <a:r>
              <a:rPr lang="en-US" dirty="0" err="1"/>
              <a:t>savid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DFF9EEE-5F88-AC81-25C0-F8BAE9BB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19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153-96DF-2566-A1B7-80CBFFA6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Külmumissügavus</a:t>
            </a:r>
            <a:r>
              <a:rPr lang="en-US" dirty="0"/>
              <a:t>,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külmakerge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C39F0-4F5C-85D8-9E81-4FA0895ED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Seni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külmumissügavuse</a:t>
            </a:r>
            <a:r>
              <a:rPr lang="en-US" dirty="0"/>
              <a:t> </a:t>
            </a:r>
            <a:r>
              <a:rPr lang="en-US" dirty="0" err="1"/>
              <a:t>ulatuseks</a:t>
            </a:r>
            <a:r>
              <a:rPr lang="en-US" dirty="0"/>
              <a:t> 125 cm</a:t>
            </a:r>
          </a:p>
          <a:p>
            <a:r>
              <a:rPr lang="en-US" dirty="0"/>
              <a:t>Mart Olman (BSc, MSc) </a:t>
            </a:r>
            <a:r>
              <a:rPr lang="en-US" dirty="0" err="1"/>
              <a:t>liivpinnase</a:t>
            </a:r>
            <a:r>
              <a:rPr lang="en-US" dirty="0"/>
              <a:t> </a:t>
            </a:r>
            <a:r>
              <a:rPr lang="en-US" dirty="0" err="1"/>
              <a:t>keskmine</a:t>
            </a:r>
            <a:r>
              <a:rPr lang="en-US" dirty="0"/>
              <a:t> </a:t>
            </a:r>
            <a:r>
              <a:rPr lang="en-US" dirty="0" err="1"/>
              <a:t>külmumissügavus</a:t>
            </a:r>
            <a:r>
              <a:rPr lang="en-US" dirty="0"/>
              <a:t> 60…133 cm EMHI </a:t>
            </a:r>
            <a:r>
              <a:rPr lang="en-US" dirty="0" err="1"/>
              <a:t>vaatlusjaamade</a:t>
            </a:r>
            <a:r>
              <a:rPr lang="en-US" dirty="0"/>
              <a:t> </a:t>
            </a:r>
            <a:r>
              <a:rPr lang="en-US" dirty="0" err="1"/>
              <a:t>järgi</a:t>
            </a:r>
            <a:endParaRPr lang="en-US" dirty="0"/>
          </a:p>
          <a:p>
            <a:r>
              <a:rPr lang="en-US" dirty="0"/>
              <a:t>Seni fix </a:t>
            </a:r>
            <a:r>
              <a:rPr lang="en-US" dirty="0" err="1"/>
              <a:t>lubatud</a:t>
            </a:r>
            <a:r>
              <a:rPr lang="en-US" dirty="0"/>
              <a:t> </a:t>
            </a:r>
            <a:r>
              <a:rPr lang="en-US" dirty="0" err="1"/>
              <a:t>piirid</a:t>
            </a:r>
            <a:endParaRPr lang="en-US" dirty="0"/>
          </a:p>
          <a:p>
            <a:pPr lvl="1"/>
            <a:r>
              <a:rPr lang="en-US" dirty="0" err="1"/>
              <a:t>Püsikate</a:t>
            </a:r>
            <a:r>
              <a:rPr lang="en-US" dirty="0"/>
              <a:t> (AC) 4 cm</a:t>
            </a:r>
          </a:p>
          <a:p>
            <a:pPr lvl="1"/>
            <a:r>
              <a:rPr lang="en-US" dirty="0" err="1"/>
              <a:t>Kergkate</a:t>
            </a:r>
            <a:r>
              <a:rPr lang="en-US" dirty="0"/>
              <a:t> (</a:t>
            </a:r>
            <a:r>
              <a:rPr lang="en-US" dirty="0" err="1"/>
              <a:t>stabi</a:t>
            </a:r>
            <a:r>
              <a:rPr lang="en-US" dirty="0"/>
              <a:t>) 6 cm</a:t>
            </a:r>
          </a:p>
          <a:p>
            <a:pPr lvl="1"/>
            <a:r>
              <a:rPr lang="en-US" dirty="0" err="1"/>
              <a:t>Siirdekate</a:t>
            </a:r>
            <a:r>
              <a:rPr lang="en-US" dirty="0"/>
              <a:t> (</a:t>
            </a:r>
            <a:r>
              <a:rPr lang="en-US" dirty="0" err="1"/>
              <a:t>kruus</a:t>
            </a:r>
            <a:r>
              <a:rPr lang="en-US" dirty="0"/>
              <a:t>) 10 cm</a:t>
            </a:r>
          </a:p>
          <a:p>
            <a:r>
              <a:rPr lang="en-US" dirty="0" err="1"/>
              <a:t>Kriitiline</a:t>
            </a:r>
            <a:r>
              <a:rPr lang="en-US" dirty="0"/>
              <a:t> </a:t>
            </a:r>
            <a:r>
              <a:rPr lang="en-US" dirty="0" err="1"/>
              <a:t>veetase</a:t>
            </a:r>
            <a:endParaRPr lang="en-US" dirty="0"/>
          </a:p>
          <a:p>
            <a:pPr lvl="1"/>
            <a:r>
              <a:rPr lang="en-US" dirty="0" err="1"/>
              <a:t>Külmumiseelne</a:t>
            </a:r>
            <a:r>
              <a:rPr lang="en-US" dirty="0"/>
              <a:t> </a:t>
            </a:r>
            <a:r>
              <a:rPr lang="en-US" dirty="0" err="1"/>
              <a:t>kõrgtase</a:t>
            </a:r>
            <a:endParaRPr lang="en-US" dirty="0"/>
          </a:p>
          <a:p>
            <a:pPr lvl="1"/>
            <a:r>
              <a:rPr lang="en-US" dirty="0" err="1"/>
              <a:t>Pärast</a:t>
            </a:r>
            <a:r>
              <a:rPr lang="en-US" dirty="0"/>
              <a:t> </a:t>
            </a:r>
            <a:r>
              <a:rPr lang="en-US" dirty="0" err="1"/>
              <a:t>ehituse</a:t>
            </a:r>
            <a:r>
              <a:rPr lang="en-US" dirty="0"/>
              <a:t> </a:t>
            </a:r>
            <a:r>
              <a:rPr lang="en-US" dirty="0" err="1"/>
              <a:t>valmimist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geoloogi</a:t>
            </a:r>
            <a:r>
              <a:rPr lang="en-US" dirty="0"/>
              <a:t> </a:t>
            </a:r>
            <a:r>
              <a:rPr lang="en-US" dirty="0" err="1"/>
              <a:t>pakutu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05A1B-0ED1-5B59-FF43-9C0B4C7D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753" y="3429000"/>
            <a:ext cx="6617805" cy="3429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628E0-B30C-94AF-E25B-B5C7FC6EA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36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4604-49B3-B87D-9951-A144260E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Külmakerge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selline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C8896-FE24-08DC-EC9B-12D928506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7877" cy="4351338"/>
          </a:xfrm>
        </p:spPr>
        <p:txBody>
          <a:bodyPr/>
          <a:lstStyle/>
          <a:p>
            <a:r>
              <a:rPr lang="en-US" dirty="0"/>
              <a:t>Saab </a:t>
            </a:r>
            <a:r>
              <a:rPr lang="en-US" dirty="0" err="1"/>
              <a:t>tekkida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korraga</a:t>
            </a:r>
            <a:r>
              <a:rPr lang="en-US" dirty="0"/>
              <a:t> </a:t>
            </a:r>
            <a:r>
              <a:rPr lang="en-US" dirty="0" err="1"/>
              <a:t>esinevad</a:t>
            </a:r>
            <a:endParaRPr lang="en-US" dirty="0"/>
          </a:p>
          <a:p>
            <a:pPr lvl="1"/>
            <a:r>
              <a:rPr lang="en-US" dirty="0"/>
              <a:t>Kõrge </a:t>
            </a:r>
            <a:r>
              <a:rPr lang="en-US" dirty="0" err="1"/>
              <a:t>veeseis</a:t>
            </a:r>
            <a:r>
              <a:rPr lang="en-US" dirty="0"/>
              <a:t> (</a:t>
            </a:r>
            <a:r>
              <a:rPr lang="en-US" dirty="0" err="1"/>
              <a:t>vesi</a:t>
            </a:r>
            <a:r>
              <a:rPr lang="en-US" dirty="0"/>
              <a:t> mis </a:t>
            </a:r>
            <a:r>
              <a:rPr lang="en-US" dirty="0" err="1"/>
              <a:t>kusagile</a:t>
            </a:r>
            <a:r>
              <a:rPr lang="en-US" dirty="0"/>
              <a:t> </a:t>
            </a:r>
            <a:r>
              <a:rPr lang="en-US" dirty="0" err="1"/>
              <a:t>ära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voola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Miinuskraadid</a:t>
            </a:r>
            <a:endParaRPr lang="en-US" dirty="0"/>
          </a:p>
          <a:p>
            <a:pPr lvl="1"/>
            <a:r>
              <a:rPr lang="en-US" dirty="0" err="1"/>
              <a:t>Külmakartlikud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–</a:t>
            </a:r>
            <a:r>
              <a:rPr lang="en-US" dirty="0" err="1"/>
              <a:t>ohtlikud</a:t>
            </a:r>
            <a:r>
              <a:rPr lang="en-US" dirty="0"/>
              <a:t> </a:t>
            </a:r>
            <a:r>
              <a:rPr lang="en-US" dirty="0" err="1"/>
              <a:t>pinnased</a:t>
            </a:r>
            <a:r>
              <a:rPr lang="en-US" dirty="0"/>
              <a:t> (</a:t>
            </a:r>
            <a:r>
              <a:rPr lang="en-US" dirty="0" err="1"/>
              <a:t>üldiselt</a:t>
            </a:r>
            <a:r>
              <a:rPr lang="en-US" dirty="0"/>
              <a:t>, </a:t>
            </a:r>
            <a:r>
              <a:rPr lang="en-US" dirty="0" err="1"/>
              <a:t>peenosist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15%, </a:t>
            </a:r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erijuhus</a:t>
            </a:r>
            <a:r>
              <a:rPr lang="en-US" dirty="0"/>
              <a:t> on </a:t>
            </a:r>
            <a:r>
              <a:rPr lang="en-US" dirty="0" err="1"/>
              <a:t>savi</a:t>
            </a:r>
            <a:r>
              <a:rPr lang="en-US" dirty="0"/>
              <a:t>, mis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pruugi</a:t>
            </a:r>
            <a:r>
              <a:rPr lang="en-US" dirty="0"/>
              <a:t> olla </a:t>
            </a:r>
            <a:r>
              <a:rPr lang="en-US" dirty="0" err="1"/>
              <a:t>külmaohtlik</a:t>
            </a:r>
            <a:r>
              <a:rPr lang="en-US" dirty="0"/>
              <a:t>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mahuta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) </a:t>
            </a:r>
            <a:r>
              <a:rPr lang="en-US" dirty="0" err="1"/>
              <a:t>külmumistsoonis</a:t>
            </a:r>
            <a:endParaRPr lang="en-US" dirty="0"/>
          </a:p>
          <a:p>
            <a:r>
              <a:rPr lang="en-US" dirty="0" err="1"/>
              <a:t>Lahendused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Viime</a:t>
            </a:r>
            <a:r>
              <a:rPr lang="en-US" dirty="0"/>
              <a:t> </a:t>
            </a:r>
            <a:r>
              <a:rPr lang="en-US" dirty="0" err="1"/>
              <a:t>veetaseme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kraavide</a:t>
            </a:r>
            <a:r>
              <a:rPr lang="en-US" dirty="0"/>
              <a:t> ja </a:t>
            </a:r>
            <a:r>
              <a:rPr lang="en-US" dirty="0" err="1"/>
              <a:t>dreenidega</a:t>
            </a:r>
            <a:endParaRPr lang="en-US" dirty="0"/>
          </a:p>
          <a:p>
            <a:pPr lvl="1"/>
            <a:r>
              <a:rPr lang="en-US" dirty="0" err="1"/>
              <a:t>Külmumistsoonis</a:t>
            </a:r>
            <a:r>
              <a:rPr lang="en-US" dirty="0"/>
              <a:t> </a:t>
            </a:r>
            <a:r>
              <a:rPr lang="en-US" dirty="0" err="1"/>
              <a:t>kasutame</a:t>
            </a:r>
            <a:r>
              <a:rPr lang="en-US" dirty="0"/>
              <a:t> </a:t>
            </a:r>
            <a:r>
              <a:rPr lang="en-US" dirty="0" err="1"/>
              <a:t>külmakindlaid</a:t>
            </a:r>
            <a:r>
              <a:rPr lang="en-US" dirty="0"/>
              <a:t> </a:t>
            </a:r>
            <a:r>
              <a:rPr lang="en-US" dirty="0" err="1"/>
              <a:t>materjale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alla</a:t>
            </a:r>
            <a:r>
              <a:rPr lang="en-US" sz="2000" dirty="0"/>
              <a:t> 0,063 mm </a:t>
            </a:r>
            <a:r>
              <a:rPr lang="en-US" sz="2000" dirty="0" err="1"/>
              <a:t>kuni</a:t>
            </a:r>
            <a:r>
              <a:rPr lang="en-US" sz="2000" dirty="0"/>
              <a:t> 15%)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4D656-592D-373C-E508-E92F7FA3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62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A832-48E9-2BD9-3A59-55E10A68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Q9: </a:t>
            </a:r>
            <a:r>
              <a:rPr lang="en-US" dirty="0" err="1"/>
              <a:t>Pargiteed</a:t>
            </a:r>
            <a:r>
              <a:rPr lang="en-US" dirty="0"/>
              <a:t> </a:t>
            </a:r>
            <a:r>
              <a:rPr lang="en-US" dirty="0" err="1"/>
              <a:t>piirangute</a:t>
            </a:r>
            <a:r>
              <a:rPr lang="en-US" dirty="0"/>
              <a:t> </a:t>
            </a:r>
            <a:r>
              <a:rPr lang="en-US" dirty="0" err="1"/>
              <a:t>olukorras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EBAB6-14A7-E530-A086-51C57189E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GB" dirty="0"/>
              <a:t>Kuna </a:t>
            </a:r>
            <a:r>
              <a:rPr lang="en-GB" dirty="0" err="1"/>
              <a:t>paljud</a:t>
            </a:r>
            <a:r>
              <a:rPr lang="en-GB" dirty="0"/>
              <a:t> </a:t>
            </a:r>
            <a:r>
              <a:rPr lang="en-GB" dirty="0" err="1"/>
              <a:t>olemasolevad</a:t>
            </a:r>
            <a:r>
              <a:rPr lang="en-GB" dirty="0"/>
              <a:t> </a:t>
            </a:r>
            <a:r>
              <a:rPr lang="en-GB" dirty="0" err="1"/>
              <a:t>pargiteed</a:t>
            </a:r>
            <a:r>
              <a:rPr lang="en-GB" dirty="0"/>
              <a:t> on </a:t>
            </a:r>
            <a:r>
              <a:rPr lang="en-GB" dirty="0" err="1"/>
              <a:t>väga</a:t>
            </a:r>
            <a:r>
              <a:rPr lang="en-GB" dirty="0"/>
              <a:t> </a:t>
            </a:r>
            <a:r>
              <a:rPr lang="en-GB" dirty="0" err="1"/>
              <a:t>kitsad</a:t>
            </a:r>
            <a:r>
              <a:rPr lang="en-GB" dirty="0"/>
              <a:t> </a:t>
            </a:r>
            <a:r>
              <a:rPr lang="en-GB" dirty="0" err="1"/>
              <a:t>pinnasteed</a:t>
            </a:r>
            <a:r>
              <a:rPr lang="en-GB" dirty="0"/>
              <a:t> </a:t>
            </a:r>
            <a:r>
              <a:rPr lang="en-GB" dirty="0" err="1"/>
              <a:t>kulgedes</a:t>
            </a:r>
            <a:r>
              <a:rPr lang="en-GB" dirty="0"/>
              <a:t> </a:t>
            </a:r>
            <a:r>
              <a:rPr lang="en-GB" dirty="0" err="1"/>
              <a:t>põlispuude</a:t>
            </a:r>
            <a:r>
              <a:rPr lang="en-GB" dirty="0"/>
              <a:t> </a:t>
            </a:r>
            <a:r>
              <a:rPr lang="en-GB" dirty="0" err="1"/>
              <a:t>vahel</a:t>
            </a:r>
            <a:r>
              <a:rPr lang="en-GB" dirty="0"/>
              <a:t>, </a:t>
            </a:r>
            <a:r>
              <a:rPr lang="en-GB" dirty="0" err="1"/>
              <a:t>siis</a:t>
            </a:r>
            <a:r>
              <a:rPr lang="en-GB" dirty="0"/>
              <a:t> on </a:t>
            </a:r>
            <a:r>
              <a:rPr lang="en-GB" dirty="0" err="1"/>
              <a:t>tekkinud</a:t>
            </a:r>
            <a:r>
              <a:rPr lang="en-GB" dirty="0"/>
              <a:t> </a:t>
            </a:r>
            <a:r>
              <a:rPr lang="en-GB" dirty="0" err="1"/>
              <a:t>küsimus</a:t>
            </a:r>
            <a:r>
              <a:rPr lang="en-GB" dirty="0"/>
              <a:t>, et milline on </a:t>
            </a:r>
            <a:r>
              <a:rPr lang="en-GB" dirty="0" err="1"/>
              <a:t>parim</a:t>
            </a:r>
            <a:r>
              <a:rPr lang="en-GB" dirty="0"/>
              <a:t> </a:t>
            </a:r>
            <a:r>
              <a:rPr lang="en-GB" dirty="0" err="1"/>
              <a:t>lahendus</a:t>
            </a:r>
            <a:r>
              <a:rPr lang="en-GB" dirty="0"/>
              <a:t> </a:t>
            </a:r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teede</a:t>
            </a:r>
            <a:r>
              <a:rPr lang="en-GB" dirty="0"/>
              <a:t> </a:t>
            </a:r>
            <a:r>
              <a:rPr lang="en-GB" dirty="0" err="1"/>
              <a:t>rekonstrueerimisel</a:t>
            </a:r>
            <a:r>
              <a:rPr lang="en-GB" dirty="0"/>
              <a:t>? Kui </a:t>
            </a:r>
            <a:r>
              <a:rPr lang="en-GB" dirty="0" err="1"/>
              <a:t>tahta</a:t>
            </a:r>
            <a:r>
              <a:rPr lang="en-GB" dirty="0"/>
              <a:t>, et </a:t>
            </a:r>
            <a:r>
              <a:rPr lang="en-GB" dirty="0" err="1"/>
              <a:t>sel</a:t>
            </a:r>
            <a:r>
              <a:rPr lang="en-GB" dirty="0"/>
              <a:t> teel </a:t>
            </a:r>
            <a:r>
              <a:rPr lang="en-GB" dirty="0" err="1"/>
              <a:t>oleks</a:t>
            </a:r>
            <a:r>
              <a:rPr lang="en-GB" dirty="0"/>
              <a:t> </a:t>
            </a:r>
            <a:r>
              <a:rPr lang="en-GB" dirty="0" err="1"/>
              <a:t>mingisugune</a:t>
            </a:r>
            <a:r>
              <a:rPr lang="en-GB" dirty="0"/>
              <a:t> </a:t>
            </a:r>
            <a:r>
              <a:rPr lang="en-GB" dirty="0" err="1"/>
              <a:t>kate</a:t>
            </a:r>
            <a:r>
              <a:rPr lang="en-GB" dirty="0"/>
              <a:t>, mis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lähe</a:t>
            </a:r>
            <a:r>
              <a:rPr lang="en-GB" dirty="0"/>
              <a:t> </a:t>
            </a:r>
            <a:r>
              <a:rPr lang="en-GB" dirty="0" err="1"/>
              <a:t>vihmase</a:t>
            </a:r>
            <a:r>
              <a:rPr lang="en-GB" dirty="0"/>
              <a:t> </a:t>
            </a:r>
            <a:r>
              <a:rPr lang="en-GB" dirty="0" err="1"/>
              <a:t>ilmaga</a:t>
            </a:r>
            <a:r>
              <a:rPr lang="en-GB" dirty="0"/>
              <a:t> </a:t>
            </a:r>
            <a:r>
              <a:rPr lang="en-GB" dirty="0" err="1"/>
              <a:t>libedaks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ka </a:t>
            </a:r>
            <a:r>
              <a:rPr lang="en-GB" dirty="0" err="1"/>
              <a:t>valgustus</a:t>
            </a:r>
            <a:r>
              <a:rPr lang="en-GB" dirty="0"/>
              <a:t>, </a:t>
            </a:r>
            <a:r>
              <a:rPr lang="en-GB" dirty="0" err="1"/>
              <a:t>kuid</a:t>
            </a:r>
            <a:r>
              <a:rPr lang="en-GB" dirty="0"/>
              <a:t>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sellistes</a:t>
            </a:r>
            <a:r>
              <a:rPr lang="en-GB" dirty="0"/>
              <a:t> </a:t>
            </a:r>
            <a:r>
              <a:rPr lang="en-GB" dirty="0" err="1"/>
              <a:t>eelnimetatud</a:t>
            </a:r>
            <a:r>
              <a:rPr lang="en-GB" dirty="0"/>
              <a:t> </a:t>
            </a:r>
            <a:r>
              <a:rPr lang="en-GB" dirty="0" err="1"/>
              <a:t>oludes</a:t>
            </a:r>
            <a:r>
              <a:rPr lang="en-GB" dirty="0"/>
              <a:t> </a:t>
            </a:r>
            <a:r>
              <a:rPr lang="en-GB" dirty="0" err="1"/>
              <a:t>seda</a:t>
            </a:r>
            <a:r>
              <a:rPr lang="en-GB" dirty="0"/>
              <a:t> </a:t>
            </a:r>
            <a:r>
              <a:rPr lang="en-GB" dirty="0" err="1"/>
              <a:t>kõige</a:t>
            </a:r>
            <a:r>
              <a:rPr lang="en-GB" dirty="0"/>
              <a:t> </a:t>
            </a:r>
            <a:r>
              <a:rPr lang="en-GB" dirty="0" err="1"/>
              <a:t>mõistlikum</a:t>
            </a:r>
            <a:r>
              <a:rPr lang="en-GB" dirty="0"/>
              <a:t> </a:t>
            </a:r>
            <a:r>
              <a:rPr lang="en-GB" dirty="0" err="1"/>
              <a:t>rajada</a:t>
            </a:r>
            <a:r>
              <a:rPr lang="en-GB" dirty="0"/>
              <a:t> on? Et </a:t>
            </a:r>
            <a:r>
              <a:rPr lang="en-GB" dirty="0" err="1"/>
              <a:t>vältida</a:t>
            </a:r>
            <a:r>
              <a:rPr lang="en-GB" dirty="0"/>
              <a:t> </a:t>
            </a:r>
            <a:r>
              <a:rPr lang="en-GB" dirty="0" err="1"/>
              <a:t>juurte</a:t>
            </a:r>
            <a:r>
              <a:rPr lang="en-GB" dirty="0"/>
              <a:t> </a:t>
            </a:r>
            <a:r>
              <a:rPr lang="en-GB" dirty="0" err="1"/>
              <a:t>vigastamist</a:t>
            </a:r>
            <a:r>
              <a:rPr lang="en-GB" dirty="0"/>
              <a:t> </a:t>
            </a:r>
            <a:r>
              <a:rPr lang="en-GB" dirty="0" err="1"/>
              <a:t>või</a:t>
            </a:r>
            <a:r>
              <a:rPr lang="en-GB" dirty="0"/>
              <a:t> </a:t>
            </a:r>
            <a:r>
              <a:rPr lang="en-GB" dirty="0" err="1"/>
              <a:t>pinnase</a:t>
            </a:r>
            <a:r>
              <a:rPr lang="en-GB" dirty="0"/>
              <a:t> </a:t>
            </a:r>
            <a:r>
              <a:rPr lang="en-GB" dirty="0" err="1"/>
              <a:t>tihendamisega</a:t>
            </a:r>
            <a:r>
              <a:rPr lang="en-GB" dirty="0"/>
              <a:t> </a:t>
            </a:r>
            <a:r>
              <a:rPr lang="en-GB" dirty="0" err="1"/>
              <a:t>veerežiimi</a:t>
            </a:r>
            <a:r>
              <a:rPr lang="en-GB" dirty="0"/>
              <a:t> </a:t>
            </a:r>
            <a:r>
              <a:rPr lang="en-GB" dirty="0" err="1"/>
              <a:t>muutust</a:t>
            </a:r>
            <a:r>
              <a:rPr lang="en-GB" dirty="0"/>
              <a:t>? </a:t>
            </a:r>
            <a:r>
              <a:rPr lang="en-GB" dirty="0" err="1"/>
              <a:t>Või</a:t>
            </a:r>
            <a:r>
              <a:rPr lang="en-GB" dirty="0"/>
              <a:t> </a:t>
            </a:r>
            <a:r>
              <a:rPr lang="en-GB" dirty="0" err="1"/>
              <a:t>kus</a:t>
            </a:r>
            <a:r>
              <a:rPr lang="en-GB" dirty="0"/>
              <a:t> </a:t>
            </a:r>
            <a:r>
              <a:rPr lang="en-GB" dirty="0" err="1"/>
              <a:t>maal</a:t>
            </a:r>
            <a:r>
              <a:rPr lang="en-GB" dirty="0"/>
              <a:t> on </a:t>
            </a:r>
            <a:r>
              <a:rPr lang="en-GB" dirty="0" err="1"/>
              <a:t>piir</a:t>
            </a:r>
            <a:r>
              <a:rPr lang="en-GB" dirty="0"/>
              <a:t>, </a:t>
            </a:r>
            <a:r>
              <a:rPr lang="en-GB" dirty="0" err="1"/>
              <a:t>mida</a:t>
            </a:r>
            <a:r>
              <a:rPr lang="en-GB" dirty="0"/>
              <a:t> </a:t>
            </a:r>
            <a:r>
              <a:rPr lang="en-GB" dirty="0" err="1"/>
              <a:t>teha</a:t>
            </a:r>
            <a:r>
              <a:rPr lang="en-GB" dirty="0"/>
              <a:t> </a:t>
            </a:r>
            <a:r>
              <a:rPr lang="en-GB" dirty="0" err="1"/>
              <a:t>võib</a:t>
            </a:r>
            <a:r>
              <a:rPr lang="en-GB" dirty="0"/>
              <a:t>? </a:t>
            </a:r>
            <a:r>
              <a:rPr lang="en-GB" dirty="0" err="1"/>
              <a:t>Või</a:t>
            </a:r>
            <a:r>
              <a:rPr lang="en-GB" dirty="0"/>
              <a:t> milline on </a:t>
            </a:r>
            <a:r>
              <a:rPr lang="en-GB" dirty="0" err="1"/>
              <a:t>kompromissi</a:t>
            </a:r>
            <a:r>
              <a:rPr lang="en-GB" dirty="0"/>
              <a:t> </a:t>
            </a:r>
            <a:r>
              <a:rPr lang="en-GB" dirty="0" err="1"/>
              <a:t>koht</a:t>
            </a:r>
            <a:r>
              <a:rPr lang="en-GB" dirty="0"/>
              <a:t>?</a:t>
            </a:r>
            <a:endParaRPr lang="en-US" dirty="0"/>
          </a:p>
          <a:p>
            <a:r>
              <a:rPr lang="en-GB" dirty="0" err="1">
                <a:solidFill>
                  <a:srgbClr val="00B0F0"/>
                </a:solidFill>
              </a:rPr>
              <a:t>Pakuks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ikkagi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kärge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sest</a:t>
            </a:r>
            <a:r>
              <a:rPr lang="en-GB" dirty="0">
                <a:solidFill>
                  <a:srgbClr val="00B0F0"/>
                </a:solidFill>
              </a:rPr>
              <a:t> see on vast </a:t>
            </a:r>
            <a:r>
              <a:rPr lang="en-GB" dirty="0" err="1">
                <a:solidFill>
                  <a:srgbClr val="00B0F0"/>
                </a:solidFill>
              </a:rPr>
              <a:t>ainus</a:t>
            </a:r>
            <a:r>
              <a:rPr lang="en-GB" dirty="0">
                <a:solidFill>
                  <a:srgbClr val="00B0F0"/>
                </a:solidFill>
              </a:rPr>
              <a:t> variant, </a:t>
            </a:r>
            <a:r>
              <a:rPr lang="en-GB" dirty="0" err="1">
                <a:solidFill>
                  <a:srgbClr val="00B0F0"/>
                </a:solidFill>
              </a:rPr>
              <a:t>mille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puhul</a:t>
            </a:r>
            <a:r>
              <a:rPr lang="en-GB" dirty="0">
                <a:solidFill>
                  <a:srgbClr val="00B0F0"/>
                </a:solidFill>
              </a:rPr>
              <a:t> me </a:t>
            </a:r>
            <a:r>
              <a:rPr lang="en-GB" dirty="0" err="1">
                <a:solidFill>
                  <a:srgbClr val="00B0F0"/>
                </a:solidFill>
              </a:rPr>
              <a:t>saame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mitte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nõuda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tõsist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tihendamist</a:t>
            </a:r>
            <a:r>
              <a:rPr lang="en-GB" dirty="0">
                <a:solidFill>
                  <a:srgbClr val="00B0F0"/>
                </a:solidFill>
              </a:rPr>
              <a:t>. Ja </a:t>
            </a:r>
            <a:r>
              <a:rPr lang="en-GB" dirty="0" err="1">
                <a:solidFill>
                  <a:srgbClr val="00B0F0"/>
                </a:solidFill>
              </a:rPr>
              <a:t>valgustuse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kaabeldus</a:t>
            </a:r>
            <a:r>
              <a:rPr lang="en-GB" dirty="0">
                <a:solidFill>
                  <a:srgbClr val="00B0F0"/>
                </a:solidFill>
              </a:rPr>
              <a:t>? </a:t>
            </a:r>
            <a:r>
              <a:rPr lang="en-GB" dirty="0" err="1">
                <a:solidFill>
                  <a:srgbClr val="00B0F0"/>
                </a:solidFill>
              </a:rPr>
              <a:t>Ehk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tuleks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kasutada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päikese-elementide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ja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akudega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süsteeme</a:t>
            </a:r>
            <a:r>
              <a:rPr lang="en-GB" dirty="0">
                <a:solidFill>
                  <a:srgbClr val="00B0F0"/>
                </a:solidFill>
              </a:rPr>
              <a:t>, </a:t>
            </a:r>
            <a:r>
              <a:rPr lang="en-GB" dirty="0" err="1">
                <a:solidFill>
                  <a:srgbClr val="00B0F0"/>
                </a:solidFill>
              </a:rPr>
              <a:t>kus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puudub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kaabeldus</a:t>
            </a:r>
            <a:r>
              <a:rPr lang="en-GB" dirty="0">
                <a:solidFill>
                  <a:srgbClr val="00B0F0"/>
                </a:solidFill>
              </a:rPr>
              <a:t>?</a:t>
            </a:r>
          </a:p>
          <a:p>
            <a:r>
              <a:rPr lang="en-GB" dirty="0" err="1">
                <a:solidFill>
                  <a:srgbClr val="FF0000"/>
                </a:solidFill>
              </a:rPr>
              <a:t>Soome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reglemendis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kergliiklustee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võiks</a:t>
            </a:r>
            <a:r>
              <a:rPr lang="en-GB" dirty="0">
                <a:solidFill>
                  <a:srgbClr val="FF0000"/>
                </a:solidFill>
              </a:rPr>
              <a:t> olla ka 50 </a:t>
            </a:r>
            <a:r>
              <a:rPr lang="en-GB" dirty="0" err="1">
                <a:solidFill>
                  <a:srgbClr val="FF0000"/>
                </a:solidFill>
              </a:rPr>
              <a:t>Mpa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kandevõimega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sel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juhul</a:t>
            </a:r>
            <a:r>
              <a:rPr lang="en-GB" dirty="0">
                <a:solidFill>
                  <a:srgbClr val="FF0000"/>
                </a:solidFill>
              </a:rPr>
              <a:t> on </a:t>
            </a:r>
            <a:r>
              <a:rPr lang="en-GB" dirty="0" err="1">
                <a:solidFill>
                  <a:srgbClr val="FF0000"/>
                </a:solidFill>
              </a:rPr>
              <a:t>ületihendamise</a:t>
            </a:r>
            <a:r>
              <a:rPr lang="en-GB" dirty="0">
                <a:solidFill>
                  <a:srgbClr val="FF0000"/>
                </a:solidFill>
              </a:rPr>
              <a:t> risk </a:t>
            </a:r>
            <a:r>
              <a:rPr lang="en-GB" dirty="0" err="1">
                <a:solidFill>
                  <a:srgbClr val="FF0000"/>
                </a:solidFill>
              </a:rPr>
              <a:t>väiksem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 err="1">
                <a:solidFill>
                  <a:srgbClr val="FF0000"/>
                </a:solidFill>
              </a:rPr>
              <a:t>Pargiteede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juhendi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teema</a:t>
            </a:r>
            <a:r>
              <a:rPr lang="en-GB" dirty="0">
                <a:solidFill>
                  <a:srgbClr val="FF0000"/>
                </a:solidFill>
              </a:rPr>
              <a:t> mis </a:t>
            </a:r>
            <a:r>
              <a:rPr lang="en-GB" dirty="0" err="1">
                <a:solidFill>
                  <a:srgbClr val="FF0000"/>
                </a:solidFill>
              </a:rPr>
              <a:t>eeldaks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erisuse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arvestamist</a:t>
            </a:r>
            <a:r>
              <a:rPr lang="en-GB" dirty="0">
                <a:solidFill>
                  <a:srgbClr val="FF0000"/>
                </a:solidFill>
              </a:rPr>
              <a:t> M101 </a:t>
            </a:r>
            <a:r>
              <a:rPr lang="en-GB" dirty="0" err="1">
                <a:solidFill>
                  <a:srgbClr val="FF0000"/>
                </a:solidFill>
              </a:rPr>
              <a:t>tekstis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sest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pargitee</a:t>
            </a:r>
            <a:r>
              <a:rPr lang="en-GB" dirty="0">
                <a:solidFill>
                  <a:srgbClr val="FF0000"/>
                </a:solidFill>
              </a:rPr>
              <a:t> on </a:t>
            </a:r>
            <a:r>
              <a:rPr lang="en-GB" dirty="0" err="1">
                <a:solidFill>
                  <a:srgbClr val="FF0000"/>
                </a:solidFill>
              </a:rPr>
              <a:t>avalik</a:t>
            </a:r>
            <a:r>
              <a:rPr lang="en-GB" dirty="0">
                <a:solidFill>
                  <a:srgbClr val="FF0000"/>
                </a:solidFill>
              </a:rPr>
              <a:t> tee.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FDEE0-65CC-88FB-6AE8-47DC64F2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72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7F98-1ED7-6DEB-B88A-666CC255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Q10:</a:t>
            </a:r>
            <a:r>
              <a:rPr lang="en-US" dirty="0"/>
              <a:t> </a:t>
            </a:r>
            <a:r>
              <a:rPr lang="en-US" dirty="0" err="1"/>
              <a:t>Pargiteed</a:t>
            </a:r>
            <a:r>
              <a:rPr lang="en-US" dirty="0"/>
              <a:t> ja </a:t>
            </a:r>
            <a:r>
              <a:rPr lang="en-US" dirty="0" err="1"/>
              <a:t>haljastus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0424-5BA3-45B6-FCE9-1E93671EA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Mis on </a:t>
            </a:r>
            <a:r>
              <a:rPr lang="en-GB" dirty="0" err="1"/>
              <a:t>teie</a:t>
            </a:r>
            <a:r>
              <a:rPr lang="en-GB" dirty="0"/>
              <a:t> </a:t>
            </a:r>
            <a:r>
              <a:rPr lang="en-GB" dirty="0" err="1"/>
              <a:t>nägemus</a:t>
            </a:r>
            <a:r>
              <a:rPr lang="en-GB" dirty="0"/>
              <a:t> </a:t>
            </a:r>
            <a:r>
              <a:rPr lang="en-GB" dirty="0" err="1"/>
              <a:t>või</a:t>
            </a:r>
            <a:r>
              <a:rPr lang="en-GB" dirty="0"/>
              <a:t> </a:t>
            </a:r>
            <a:r>
              <a:rPr lang="en-GB" dirty="0" err="1"/>
              <a:t>siis</a:t>
            </a:r>
            <a:r>
              <a:rPr lang="en-GB" dirty="0"/>
              <a:t> </a:t>
            </a:r>
            <a:r>
              <a:rPr lang="en-GB" dirty="0" err="1"/>
              <a:t>üldine</a:t>
            </a:r>
            <a:r>
              <a:rPr lang="en-GB" dirty="0"/>
              <a:t> </a:t>
            </a:r>
            <a:r>
              <a:rPr lang="en-GB" dirty="0" err="1"/>
              <a:t>nägemus</a:t>
            </a:r>
            <a:r>
              <a:rPr lang="en-GB" dirty="0"/>
              <a:t> </a:t>
            </a:r>
            <a:r>
              <a:rPr lang="en-GB" dirty="0" err="1"/>
              <a:t>praegu</a:t>
            </a:r>
            <a:r>
              <a:rPr lang="en-GB" dirty="0"/>
              <a:t> Eesti </a:t>
            </a:r>
            <a:r>
              <a:rPr lang="en-GB" dirty="0" err="1"/>
              <a:t>kontekstis</a:t>
            </a:r>
            <a:r>
              <a:rPr lang="en-GB" dirty="0"/>
              <a:t>, </a:t>
            </a:r>
            <a:r>
              <a:rPr lang="en-GB" dirty="0" err="1"/>
              <a:t>kuidas</a:t>
            </a:r>
            <a:r>
              <a:rPr lang="en-GB" dirty="0"/>
              <a:t> </a:t>
            </a:r>
            <a:r>
              <a:rPr lang="en-GB" dirty="0" err="1"/>
              <a:t>peaksid</a:t>
            </a:r>
            <a:r>
              <a:rPr lang="en-GB" dirty="0"/>
              <a:t> </a:t>
            </a:r>
            <a:r>
              <a:rPr lang="en-GB" dirty="0" err="1"/>
              <a:t>olema</a:t>
            </a:r>
            <a:r>
              <a:rPr lang="en-GB" dirty="0"/>
              <a:t> </a:t>
            </a:r>
            <a:r>
              <a:rPr lang="en-GB" dirty="0" err="1"/>
              <a:t>teostada</a:t>
            </a:r>
            <a:r>
              <a:rPr lang="en-GB" dirty="0"/>
              <a:t> </a:t>
            </a:r>
            <a:r>
              <a:rPr lang="en-GB" dirty="0" err="1"/>
              <a:t>pargiteede</a:t>
            </a:r>
            <a:r>
              <a:rPr lang="en-GB" dirty="0"/>
              <a:t> </a:t>
            </a:r>
            <a:r>
              <a:rPr lang="en-GB" dirty="0" err="1"/>
              <a:t>projekteerimised</a:t>
            </a:r>
            <a:r>
              <a:rPr lang="en-GB" dirty="0"/>
              <a:t>/</a:t>
            </a:r>
            <a:r>
              <a:rPr lang="en-GB" dirty="0" err="1"/>
              <a:t>rajamised</a:t>
            </a:r>
            <a:r>
              <a:rPr lang="en-GB" dirty="0"/>
              <a:t>/</a:t>
            </a:r>
            <a:r>
              <a:rPr lang="en-GB" dirty="0" err="1"/>
              <a:t>rekonstrueerimised</a:t>
            </a:r>
            <a:r>
              <a:rPr lang="en-GB" dirty="0"/>
              <a:t> </a:t>
            </a:r>
            <a:r>
              <a:rPr lang="en-GB" dirty="0" err="1"/>
              <a:t>nii</a:t>
            </a:r>
            <a:r>
              <a:rPr lang="en-GB" dirty="0"/>
              <a:t>, et juba </a:t>
            </a:r>
            <a:r>
              <a:rPr lang="en-GB" dirty="0" err="1"/>
              <a:t>olemasolevad</a:t>
            </a:r>
            <a:r>
              <a:rPr lang="en-GB" dirty="0"/>
              <a:t> </a:t>
            </a:r>
            <a:r>
              <a:rPr lang="en-GB" dirty="0" err="1"/>
              <a:t>suured</a:t>
            </a:r>
            <a:r>
              <a:rPr lang="en-GB" dirty="0"/>
              <a:t> </a:t>
            </a:r>
            <a:r>
              <a:rPr lang="en-GB" dirty="0" err="1"/>
              <a:t>puud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nende</a:t>
            </a:r>
            <a:r>
              <a:rPr lang="en-GB" dirty="0"/>
              <a:t> </a:t>
            </a:r>
            <a:r>
              <a:rPr lang="en-GB" dirty="0" err="1"/>
              <a:t>juured</a:t>
            </a:r>
            <a:r>
              <a:rPr lang="en-GB" dirty="0"/>
              <a:t> </a:t>
            </a:r>
            <a:r>
              <a:rPr lang="en-GB" dirty="0" err="1"/>
              <a:t>võimalikult</a:t>
            </a:r>
            <a:r>
              <a:rPr lang="en-GB" dirty="0"/>
              <a:t> </a:t>
            </a:r>
            <a:r>
              <a:rPr lang="en-GB" dirty="0" err="1"/>
              <a:t>vähe</a:t>
            </a:r>
            <a:r>
              <a:rPr lang="en-GB" dirty="0"/>
              <a:t> </a:t>
            </a:r>
            <a:r>
              <a:rPr lang="en-GB" dirty="0" err="1"/>
              <a:t>tööde</a:t>
            </a:r>
            <a:r>
              <a:rPr lang="en-GB" dirty="0"/>
              <a:t> </a:t>
            </a:r>
            <a:r>
              <a:rPr lang="en-GB" dirty="0" err="1"/>
              <a:t>käigus</a:t>
            </a:r>
            <a:r>
              <a:rPr lang="en-GB" dirty="0"/>
              <a:t> </a:t>
            </a:r>
            <a:r>
              <a:rPr lang="en-GB" dirty="0" err="1"/>
              <a:t>kannatada</a:t>
            </a:r>
            <a:r>
              <a:rPr lang="en-GB" dirty="0"/>
              <a:t> </a:t>
            </a:r>
            <a:r>
              <a:rPr lang="en-GB" dirty="0" err="1"/>
              <a:t>saaksid</a:t>
            </a:r>
            <a:r>
              <a:rPr lang="en-GB" dirty="0"/>
              <a:t>? Kas peaks juba </a:t>
            </a:r>
            <a:r>
              <a:rPr lang="en-GB" dirty="0" err="1"/>
              <a:t>projekteerimisel</a:t>
            </a:r>
            <a:r>
              <a:rPr lang="en-GB" dirty="0"/>
              <a:t> </a:t>
            </a:r>
            <a:r>
              <a:rPr lang="en-GB" dirty="0" err="1"/>
              <a:t>sellele</a:t>
            </a:r>
            <a:r>
              <a:rPr lang="en-GB" dirty="0"/>
              <a:t> </a:t>
            </a:r>
            <a:r>
              <a:rPr lang="en-GB" dirty="0" err="1"/>
              <a:t>rohkem</a:t>
            </a:r>
            <a:r>
              <a:rPr lang="en-GB" dirty="0"/>
              <a:t> </a:t>
            </a:r>
            <a:r>
              <a:rPr lang="en-GB" dirty="0" err="1"/>
              <a:t>tähelepanu</a:t>
            </a:r>
            <a:r>
              <a:rPr lang="en-GB" dirty="0"/>
              <a:t> </a:t>
            </a:r>
            <a:r>
              <a:rPr lang="en-GB" dirty="0" err="1"/>
              <a:t>pöörama</a:t>
            </a:r>
            <a:r>
              <a:rPr lang="en-GB" dirty="0"/>
              <a:t>? Kas </a:t>
            </a:r>
            <a:r>
              <a:rPr lang="en-GB" dirty="0" err="1"/>
              <a:t>tööde</a:t>
            </a:r>
            <a:r>
              <a:rPr lang="en-GB" dirty="0"/>
              <a:t> </a:t>
            </a:r>
            <a:r>
              <a:rPr lang="en-GB" dirty="0" err="1"/>
              <a:t>teostamise</a:t>
            </a:r>
            <a:r>
              <a:rPr lang="en-GB" dirty="0"/>
              <a:t> </a:t>
            </a:r>
            <a:r>
              <a:rPr lang="en-GB" dirty="0" err="1"/>
              <a:t>ajal</a:t>
            </a:r>
            <a:r>
              <a:rPr lang="en-GB" dirty="0"/>
              <a:t> peaks </a:t>
            </a:r>
            <a:r>
              <a:rPr lang="en-GB" dirty="0" err="1"/>
              <a:t>kohaldama</a:t>
            </a:r>
            <a:r>
              <a:rPr lang="en-GB" dirty="0"/>
              <a:t> </a:t>
            </a:r>
            <a:r>
              <a:rPr lang="en-GB" dirty="0" err="1"/>
              <a:t>senisest</a:t>
            </a:r>
            <a:r>
              <a:rPr lang="en-GB" dirty="0"/>
              <a:t> </a:t>
            </a:r>
            <a:r>
              <a:rPr lang="en-GB" dirty="0" err="1"/>
              <a:t>suuremat</a:t>
            </a:r>
            <a:r>
              <a:rPr lang="en-GB" dirty="0"/>
              <a:t> </a:t>
            </a:r>
            <a:r>
              <a:rPr lang="en-GB" dirty="0" err="1"/>
              <a:t>järelvalvet</a:t>
            </a:r>
            <a:r>
              <a:rPr lang="en-GB" dirty="0"/>
              <a:t>? Kas </a:t>
            </a:r>
            <a:r>
              <a:rPr lang="en-GB" dirty="0" err="1"/>
              <a:t>praegu</a:t>
            </a:r>
            <a:r>
              <a:rPr lang="en-GB" dirty="0"/>
              <a:t> </a:t>
            </a:r>
            <a:r>
              <a:rPr lang="en-GB" dirty="0" err="1"/>
              <a:t>kasutatavad</a:t>
            </a:r>
            <a:r>
              <a:rPr lang="en-GB" dirty="0"/>
              <a:t> </a:t>
            </a:r>
            <a:r>
              <a:rPr lang="en-GB" dirty="0" err="1"/>
              <a:t>materjalid</a:t>
            </a:r>
            <a:r>
              <a:rPr lang="en-GB" dirty="0"/>
              <a:t>, </a:t>
            </a:r>
            <a:r>
              <a:rPr lang="en-GB" dirty="0" err="1"/>
              <a:t>masinad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tööde</a:t>
            </a:r>
            <a:r>
              <a:rPr lang="en-GB" dirty="0"/>
              <a:t> </a:t>
            </a:r>
            <a:r>
              <a:rPr lang="en-GB" dirty="0" err="1"/>
              <a:t>teostamise</a:t>
            </a:r>
            <a:r>
              <a:rPr lang="en-GB" dirty="0"/>
              <a:t> </a:t>
            </a:r>
            <a:r>
              <a:rPr lang="en-GB" dirty="0" err="1"/>
              <a:t>viisid</a:t>
            </a:r>
            <a:r>
              <a:rPr lang="en-GB" dirty="0"/>
              <a:t> on </a:t>
            </a:r>
            <a:r>
              <a:rPr lang="en-GB" dirty="0" err="1"/>
              <a:t>suuri</a:t>
            </a:r>
            <a:r>
              <a:rPr lang="en-GB" dirty="0"/>
              <a:t> </a:t>
            </a:r>
            <a:r>
              <a:rPr lang="en-GB" dirty="0" err="1"/>
              <a:t>puid</a:t>
            </a:r>
            <a:r>
              <a:rPr lang="en-GB" dirty="0"/>
              <a:t> </a:t>
            </a:r>
            <a:r>
              <a:rPr lang="en-GB" dirty="0" err="1"/>
              <a:t>säästvad</a:t>
            </a:r>
            <a:r>
              <a:rPr lang="en-GB" dirty="0"/>
              <a:t>?</a:t>
            </a:r>
            <a:endParaRPr lang="en-US" dirty="0"/>
          </a:p>
          <a:p>
            <a:r>
              <a:rPr lang="en-GB" dirty="0" err="1">
                <a:solidFill>
                  <a:srgbClr val="00B0F0"/>
                </a:solidFill>
              </a:rPr>
              <a:t>Puude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säästmise</a:t>
            </a:r>
            <a:r>
              <a:rPr lang="en-GB" dirty="0">
                <a:solidFill>
                  <a:srgbClr val="00B0F0"/>
                </a:solidFill>
              </a:rPr>
              <a:t> peaks Kadi Tuul </a:t>
            </a:r>
            <a:r>
              <a:rPr lang="en-GB" dirty="0" err="1">
                <a:solidFill>
                  <a:srgbClr val="00B0F0"/>
                </a:solidFill>
              </a:rPr>
              <a:t>lahti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kirjutama</a:t>
            </a:r>
            <a:r>
              <a:rPr lang="en-GB" dirty="0">
                <a:solidFill>
                  <a:srgbClr val="00B0F0"/>
                </a:solidFill>
              </a:rPr>
              <a:t>. Kui </a:t>
            </a:r>
            <a:r>
              <a:rPr lang="en-GB" dirty="0" err="1">
                <a:solidFill>
                  <a:srgbClr val="00B0F0"/>
                </a:solidFill>
              </a:rPr>
              <a:t>projektis</a:t>
            </a:r>
            <a:r>
              <a:rPr lang="en-GB" dirty="0">
                <a:solidFill>
                  <a:srgbClr val="00B0F0"/>
                </a:solidFill>
              </a:rPr>
              <a:t> on see </a:t>
            </a:r>
            <a:r>
              <a:rPr lang="en-GB" dirty="0" err="1">
                <a:solidFill>
                  <a:srgbClr val="00B0F0"/>
                </a:solidFill>
              </a:rPr>
              <a:t>lahendatud</a:t>
            </a:r>
            <a:r>
              <a:rPr lang="en-GB" dirty="0">
                <a:solidFill>
                  <a:srgbClr val="00B0F0"/>
                </a:solidFill>
              </a:rPr>
              <a:t>, on </a:t>
            </a:r>
            <a:r>
              <a:rPr lang="en-GB" dirty="0" err="1">
                <a:solidFill>
                  <a:srgbClr val="00B0F0"/>
                </a:solidFill>
              </a:rPr>
              <a:t>järelevalve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asi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nõuda</a:t>
            </a:r>
            <a:r>
              <a:rPr lang="en-GB" dirty="0">
                <a:solidFill>
                  <a:srgbClr val="00B0F0"/>
                </a:solidFill>
              </a:rPr>
              <a:t>. </a:t>
            </a:r>
            <a:r>
              <a:rPr lang="en-GB" dirty="0" err="1">
                <a:solidFill>
                  <a:srgbClr val="00B0F0"/>
                </a:solidFill>
              </a:rPr>
              <a:t>Tegelikult</a:t>
            </a:r>
            <a:r>
              <a:rPr lang="en-GB" dirty="0">
                <a:solidFill>
                  <a:srgbClr val="00B0F0"/>
                </a:solidFill>
              </a:rPr>
              <a:t> on EVS 843:2016 sees ka </a:t>
            </a:r>
            <a:r>
              <a:rPr lang="en-GB" dirty="0" err="1">
                <a:solidFill>
                  <a:srgbClr val="00B0F0"/>
                </a:solidFill>
              </a:rPr>
              <a:t>suhteliselt</a:t>
            </a:r>
            <a:r>
              <a:rPr lang="en-GB" dirty="0">
                <a:solidFill>
                  <a:srgbClr val="00B0F0"/>
                </a:solidFill>
              </a:rPr>
              <a:t> head </a:t>
            </a:r>
            <a:r>
              <a:rPr lang="en-GB" dirty="0" err="1">
                <a:solidFill>
                  <a:srgbClr val="00B0F0"/>
                </a:solidFill>
              </a:rPr>
              <a:t>skeemid</a:t>
            </a:r>
            <a:r>
              <a:rPr lang="en-GB" dirty="0">
                <a:solidFill>
                  <a:srgbClr val="00B0F0"/>
                </a:solidFill>
              </a:rPr>
              <a:t>, </a:t>
            </a:r>
            <a:r>
              <a:rPr lang="en-GB" dirty="0" err="1">
                <a:solidFill>
                  <a:srgbClr val="00B0F0"/>
                </a:solidFill>
              </a:rPr>
              <a:t>neid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paraku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ei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rakendata</a:t>
            </a:r>
            <a:r>
              <a:rPr lang="en-GB" dirty="0">
                <a:solidFill>
                  <a:srgbClr val="00B0F0"/>
                </a:solidFill>
              </a:rPr>
              <a:t>.</a:t>
            </a:r>
          </a:p>
          <a:p>
            <a:r>
              <a:rPr lang="en-GB" dirty="0">
                <a:solidFill>
                  <a:srgbClr val="FF0000"/>
                </a:solidFill>
              </a:rPr>
              <a:t>Uue </a:t>
            </a:r>
            <a:r>
              <a:rPr lang="en-GB" dirty="0" err="1">
                <a:solidFill>
                  <a:srgbClr val="FF0000"/>
                </a:solidFill>
              </a:rPr>
              <a:t>juhendi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küsimus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kuigi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pigem</a:t>
            </a:r>
            <a:r>
              <a:rPr lang="en-GB" dirty="0">
                <a:solidFill>
                  <a:srgbClr val="FF0000"/>
                </a:solidFill>
              </a:rPr>
              <a:t> Kadi </a:t>
            </a:r>
            <a:r>
              <a:rPr lang="en-GB" dirty="0" err="1">
                <a:solidFill>
                  <a:srgbClr val="FF0000"/>
                </a:solidFill>
              </a:rPr>
              <a:t>kapsamaa</a:t>
            </a:r>
            <a:r>
              <a:rPr lang="en-GB" dirty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Juurte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kaitsmine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4909E-2D39-2726-5BC1-E3D2A05B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687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7886-CF1B-3192-FADF-34B242B6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KÜNNISED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3900-8C30-E7DC-6B86-64E3BC86D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Sobivad</a:t>
            </a:r>
            <a:r>
              <a:rPr lang="en-US" dirty="0"/>
              <a:t> 30-alasse, </a:t>
            </a:r>
            <a:r>
              <a:rPr lang="en-US" dirty="0" err="1"/>
              <a:t>väga</a:t>
            </a:r>
            <a:r>
              <a:rPr lang="en-US" dirty="0"/>
              <a:t> </a:t>
            </a:r>
            <a:r>
              <a:rPr lang="en-US" dirty="0" err="1"/>
              <a:t>erandina</a:t>
            </a:r>
            <a:r>
              <a:rPr lang="en-US" dirty="0"/>
              <a:t> 50-alas (</a:t>
            </a:r>
            <a:r>
              <a:rPr lang="en-US" dirty="0" err="1"/>
              <a:t>siis</a:t>
            </a:r>
            <a:r>
              <a:rPr lang="en-US" dirty="0"/>
              <a:t> peaks </a:t>
            </a:r>
            <a:r>
              <a:rPr lang="en-US" dirty="0" err="1"/>
              <a:t>kaldosa</a:t>
            </a:r>
            <a:r>
              <a:rPr lang="en-US" dirty="0"/>
              <a:t> </a:t>
            </a:r>
            <a:r>
              <a:rPr lang="en-US" dirty="0" err="1"/>
              <a:t>olema</a:t>
            </a:r>
            <a:r>
              <a:rPr lang="en-US" dirty="0"/>
              <a:t> 10 cm </a:t>
            </a:r>
            <a:r>
              <a:rPr lang="en-US" dirty="0" err="1"/>
              <a:t>künnise</a:t>
            </a:r>
            <a:r>
              <a:rPr lang="en-US" dirty="0"/>
              <a:t> </a:t>
            </a:r>
            <a:r>
              <a:rPr lang="en-US" dirty="0" err="1"/>
              <a:t>kõrguse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 2 </a:t>
            </a:r>
            <a:r>
              <a:rPr lang="en-US" dirty="0" err="1"/>
              <a:t>meetrit</a:t>
            </a:r>
            <a:r>
              <a:rPr lang="en-US" dirty="0"/>
              <a:t>)</a:t>
            </a:r>
          </a:p>
          <a:p>
            <a:r>
              <a:rPr lang="en-US" dirty="0" err="1"/>
              <a:t>Inglased</a:t>
            </a:r>
            <a:r>
              <a:rPr lang="en-US" dirty="0"/>
              <a:t> </a:t>
            </a:r>
            <a:r>
              <a:rPr lang="en-US" dirty="0" err="1"/>
              <a:t>soovitavad</a:t>
            </a:r>
            <a:r>
              <a:rPr lang="en-US" dirty="0"/>
              <a:t> </a:t>
            </a:r>
            <a:r>
              <a:rPr lang="en-US" dirty="0" err="1"/>
              <a:t>piirduda</a:t>
            </a:r>
            <a:r>
              <a:rPr lang="en-US" dirty="0"/>
              <a:t> 6…8 cm </a:t>
            </a:r>
            <a:r>
              <a:rPr lang="en-US" dirty="0" err="1"/>
              <a:t>künnise</a:t>
            </a:r>
            <a:r>
              <a:rPr lang="en-US" dirty="0"/>
              <a:t> </a:t>
            </a:r>
            <a:r>
              <a:rPr lang="en-US" dirty="0" err="1"/>
              <a:t>kõrgusega</a:t>
            </a:r>
            <a:endParaRPr lang="en-US" dirty="0"/>
          </a:p>
          <a:p>
            <a:r>
              <a:rPr lang="en-US" dirty="0"/>
              <a:t>KUI teel on </a:t>
            </a:r>
            <a:r>
              <a:rPr lang="en-US" dirty="0" err="1"/>
              <a:t>ühistransport</a:t>
            </a:r>
            <a:r>
              <a:rPr lang="en-US" dirty="0"/>
              <a:t>, peaks </a:t>
            </a:r>
            <a:r>
              <a:rPr lang="en-US" dirty="0" err="1"/>
              <a:t>tõstetud</a:t>
            </a:r>
            <a:r>
              <a:rPr lang="en-US" dirty="0"/>
              <a:t> ala </a:t>
            </a:r>
            <a:r>
              <a:rPr lang="en-US" dirty="0" err="1"/>
              <a:t>olema</a:t>
            </a:r>
            <a:r>
              <a:rPr lang="en-US" dirty="0"/>
              <a:t> </a:t>
            </a:r>
            <a:r>
              <a:rPr lang="en-US" dirty="0" err="1"/>
              <a:t>vähemalt</a:t>
            </a:r>
            <a:r>
              <a:rPr lang="en-US" dirty="0"/>
              <a:t> 6 </a:t>
            </a:r>
            <a:r>
              <a:rPr lang="en-US" dirty="0" err="1"/>
              <a:t>meetrit</a:t>
            </a:r>
            <a:r>
              <a:rPr lang="en-US" dirty="0"/>
              <a:t> ja </a:t>
            </a:r>
            <a:r>
              <a:rPr lang="en-US" dirty="0" err="1"/>
              <a:t>seda</a:t>
            </a:r>
            <a:r>
              <a:rPr lang="en-US" dirty="0"/>
              <a:t> 6 cm </a:t>
            </a:r>
            <a:r>
              <a:rPr lang="en-US" dirty="0" err="1"/>
              <a:t>kõrguse</a:t>
            </a:r>
            <a:r>
              <a:rPr lang="en-US" dirty="0"/>
              <a:t> </a:t>
            </a:r>
            <a:r>
              <a:rPr lang="en-US" dirty="0" err="1"/>
              <a:t>juures</a:t>
            </a:r>
            <a:endParaRPr lang="en-US" dirty="0"/>
          </a:p>
          <a:p>
            <a:r>
              <a:rPr lang="en-US" dirty="0"/>
              <a:t>KUI all on </a:t>
            </a:r>
            <a:r>
              <a:rPr lang="en-US" dirty="0" err="1"/>
              <a:t>savipinnased</a:t>
            </a:r>
            <a:r>
              <a:rPr lang="en-US" dirty="0"/>
              <a:t> ja </a:t>
            </a:r>
            <a:r>
              <a:rPr lang="en-US" dirty="0" err="1"/>
              <a:t>hooned</a:t>
            </a:r>
            <a:r>
              <a:rPr lang="en-US" dirty="0"/>
              <a:t> </a:t>
            </a:r>
            <a:r>
              <a:rPr lang="en-US" dirty="0" err="1"/>
              <a:t>lähedal</a:t>
            </a:r>
            <a:r>
              <a:rPr lang="en-US" dirty="0"/>
              <a:t>, SIIS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ärge</a:t>
            </a:r>
            <a:r>
              <a:rPr lang="en-US" dirty="0"/>
              <a:t> </a:t>
            </a:r>
            <a:r>
              <a:rPr lang="en-US" dirty="0" err="1"/>
              <a:t>riskige</a:t>
            </a:r>
            <a:r>
              <a:rPr lang="en-US" dirty="0"/>
              <a:t> – </a:t>
            </a:r>
            <a:r>
              <a:rPr lang="en-US" dirty="0" err="1"/>
              <a:t>saate</a:t>
            </a:r>
            <a:r>
              <a:rPr lang="en-US" dirty="0"/>
              <a:t> </a:t>
            </a:r>
            <a:r>
              <a:rPr lang="en-US" dirty="0" err="1"/>
              <a:t>kahjunõuded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vundamendid</a:t>
            </a:r>
            <a:r>
              <a:rPr lang="en-US" dirty="0"/>
              <a:t> ja </a:t>
            </a:r>
            <a:r>
              <a:rPr lang="en-US" dirty="0" err="1"/>
              <a:t>seinad</a:t>
            </a:r>
            <a:r>
              <a:rPr lang="en-US" dirty="0"/>
              <a:t> </a:t>
            </a:r>
            <a:r>
              <a:rPr lang="en-US" dirty="0" err="1"/>
              <a:t>pragunevad</a:t>
            </a:r>
            <a:endParaRPr lang="en-US" dirty="0"/>
          </a:p>
          <a:p>
            <a:r>
              <a:rPr lang="en-US" dirty="0" err="1"/>
              <a:t>Arvestage</a:t>
            </a:r>
            <a:r>
              <a:rPr lang="en-US" dirty="0"/>
              <a:t> </a:t>
            </a:r>
            <a:r>
              <a:rPr lang="en-US" dirty="0" err="1"/>
              <a:t>vete</a:t>
            </a:r>
            <a:r>
              <a:rPr lang="en-US" dirty="0"/>
              <a:t> </a:t>
            </a:r>
            <a:r>
              <a:rPr lang="en-US" dirty="0" err="1"/>
              <a:t>liikumisega</a:t>
            </a:r>
            <a:r>
              <a:rPr lang="en-US" dirty="0"/>
              <a:t> – et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tekiks</a:t>
            </a:r>
            <a:r>
              <a:rPr lang="en-US" dirty="0"/>
              <a:t> </a:t>
            </a:r>
            <a:r>
              <a:rPr lang="en-US" dirty="0" err="1"/>
              <a:t>lompi</a:t>
            </a:r>
            <a:r>
              <a:rPr lang="en-US" dirty="0"/>
              <a:t> </a:t>
            </a:r>
            <a:r>
              <a:rPr lang="en-US" dirty="0" err="1"/>
              <a:t>enne</a:t>
            </a:r>
            <a:r>
              <a:rPr lang="en-US" dirty="0"/>
              <a:t> </a:t>
            </a:r>
            <a:r>
              <a:rPr lang="en-US" dirty="0" err="1"/>
              <a:t>künnist</a:t>
            </a:r>
            <a:endParaRPr lang="en-US" dirty="0"/>
          </a:p>
          <a:p>
            <a:r>
              <a:rPr lang="en-US" dirty="0" err="1"/>
              <a:t>Eelistaks</a:t>
            </a:r>
            <a:r>
              <a:rPr lang="en-US" dirty="0"/>
              <a:t>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tõstetud</a:t>
            </a:r>
            <a:r>
              <a:rPr lang="en-US" dirty="0"/>
              <a:t> </a:t>
            </a:r>
            <a:r>
              <a:rPr lang="en-US" dirty="0" err="1"/>
              <a:t>ristmikke</a:t>
            </a:r>
            <a:r>
              <a:rPr lang="en-US" dirty="0"/>
              <a:t> – </a:t>
            </a:r>
            <a:r>
              <a:rPr lang="en-US" dirty="0" err="1"/>
              <a:t>tõstetud</a:t>
            </a:r>
            <a:r>
              <a:rPr lang="en-US" dirty="0"/>
              <a:t> ala </a:t>
            </a:r>
            <a:r>
              <a:rPr lang="en-US" dirty="0" err="1"/>
              <a:t>ulatub</a:t>
            </a:r>
            <a:r>
              <a:rPr lang="en-US" dirty="0"/>
              <a:t> </a:t>
            </a:r>
            <a:r>
              <a:rPr lang="en-US" dirty="0" err="1"/>
              <a:t>ülekäigukohtadeni</a:t>
            </a:r>
            <a:endParaRPr lang="en-US" dirty="0"/>
          </a:p>
          <a:p>
            <a:r>
              <a:rPr lang="en-US" dirty="0" err="1"/>
              <a:t>Kergliiklustee</a:t>
            </a:r>
            <a:r>
              <a:rPr lang="en-US" dirty="0"/>
              <a:t> </a:t>
            </a:r>
            <a:r>
              <a:rPr lang="en-US" dirty="0" err="1"/>
              <a:t>ristmiku</a:t>
            </a:r>
            <a:r>
              <a:rPr lang="en-US" dirty="0"/>
              <a:t> </a:t>
            </a:r>
            <a:r>
              <a:rPr lang="en-US" dirty="0" err="1"/>
              <a:t>juures</a:t>
            </a:r>
            <a:r>
              <a:rPr lang="en-US" dirty="0"/>
              <a:t> </a:t>
            </a:r>
            <a:r>
              <a:rPr lang="en-US" dirty="0" err="1"/>
              <a:t>peatee</a:t>
            </a:r>
            <a:r>
              <a:rPr lang="en-US" dirty="0"/>
              <a:t> </a:t>
            </a:r>
            <a:r>
              <a:rPr lang="en-US" dirty="0" err="1"/>
              <a:t>kõrval</a:t>
            </a:r>
            <a:r>
              <a:rPr lang="en-US" dirty="0"/>
              <a:t> –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teha</a:t>
            </a:r>
            <a:r>
              <a:rPr lang="en-US" dirty="0"/>
              <a:t> </a:t>
            </a:r>
            <a:r>
              <a:rPr lang="en-US" dirty="0" err="1"/>
              <a:t>püsivas</a:t>
            </a:r>
            <a:r>
              <a:rPr lang="en-US" dirty="0"/>
              <a:t> </a:t>
            </a:r>
            <a:r>
              <a:rPr lang="en-US" dirty="0" err="1"/>
              <a:t>kõrguses</a:t>
            </a:r>
            <a:r>
              <a:rPr lang="en-US" dirty="0"/>
              <a:t>, </a:t>
            </a:r>
            <a:r>
              <a:rPr lang="en-US" dirty="0" err="1"/>
              <a:t>moodustades</a:t>
            </a:r>
            <a:r>
              <a:rPr lang="en-US" dirty="0"/>
              <a:t> </a:t>
            </a:r>
            <a:r>
              <a:rPr lang="en-US" dirty="0" err="1"/>
              <a:t>seega</a:t>
            </a:r>
            <a:r>
              <a:rPr lang="en-US" dirty="0"/>
              <a:t> kas </a:t>
            </a:r>
            <a:r>
              <a:rPr lang="en-US" dirty="0" err="1"/>
              <a:t>künnise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tõstetud</a:t>
            </a:r>
            <a:r>
              <a:rPr lang="en-US" dirty="0"/>
              <a:t> </a:t>
            </a:r>
            <a:r>
              <a:rPr lang="en-US" dirty="0" err="1"/>
              <a:t>ristmiku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D76D0-37E5-E42A-3F2F-CD34E7C5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77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F62F6-37DC-27A5-3447-A81350B4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liigitusest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3F865-C67A-14D9-5E31-F3DA6AF11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1825625"/>
            <a:ext cx="1128656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Killustikud</a:t>
            </a:r>
            <a:r>
              <a:rPr lang="en-US" dirty="0"/>
              <a:t>: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, </a:t>
            </a:r>
            <a:r>
              <a:rPr lang="en-US" dirty="0" err="1"/>
              <a:t>ridakillustik</a:t>
            </a:r>
            <a:r>
              <a:rPr lang="en-US" dirty="0"/>
              <a:t>, </a:t>
            </a:r>
            <a:r>
              <a:rPr lang="en-US" dirty="0" err="1"/>
              <a:t>fraktsioneeritud</a:t>
            </a:r>
            <a:r>
              <a:rPr lang="en-US" dirty="0"/>
              <a:t> </a:t>
            </a:r>
            <a:r>
              <a:rPr lang="en-US" dirty="0" err="1"/>
              <a:t>killustik</a:t>
            </a:r>
            <a:endParaRPr lang="en-US" dirty="0"/>
          </a:p>
          <a:p>
            <a:pPr lvl="1"/>
            <a:r>
              <a:rPr lang="en-US" dirty="0"/>
              <a:t>D – </a:t>
            </a:r>
            <a:r>
              <a:rPr lang="en-US" dirty="0" err="1"/>
              <a:t>ülemine</a:t>
            </a:r>
            <a:r>
              <a:rPr lang="en-US" dirty="0"/>
              <a:t> </a:t>
            </a:r>
            <a:r>
              <a:rPr lang="en-US" dirty="0" err="1"/>
              <a:t>piir</a:t>
            </a:r>
            <a:r>
              <a:rPr lang="en-US" dirty="0"/>
              <a:t> (mm), d – </a:t>
            </a:r>
            <a:r>
              <a:rPr lang="en-US" dirty="0" err="1"/>
              <a:t>alumine</a:t>
            </a:r>
            <a:r>
              <a:rPr lang="en-US" dirty="0"/>
              <a:t> </a:t>
            </a:r>
            <a:r>
              <a:rPr lang="en-US" dirty="0" err="1"/>
              <a:t>piir</a:t>
            </a:r>
            <a:r>
              <a:rPr lang="en-US" dirty="0"/>
              <a:t> (mm). </a:t>
            </a:r>
            <a:r>
              <a:rPr lang="en-US" dirty="0" err="1"/>
              <a:t>Tavaliselt</a:t>
            </a:r>
            <a:r>
              <a:rPr lang="en-US" dirty="0"/>
              <a:t> </a:t>
            </a:r>
            <a:r>
              <a:rPr lang="en-US" dirty="0" err="1"/>
              <a:t>tähis</a:t>
            </a:r>
            <a:r>
              <a:rPr lang="en-US" dirty="0"/>
              <a:t> d/D</a:t>
            </a:r>
          </a:p>
          <a:p>
            <a:pPr lvl="2"/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segu</a:t>
            </a:r>
            <a:r>
              <a:rPr lang="en-US" dirty="0"/>
              <a:t>: d=0 (</a:t>
            </a:r>
            <a:r>
              <a:rPr lang="en-US" dirty="0" err="1"/>
              <a:t>oma</a:t>
            </a:r>
            <a:r>
              <a:rPr lang="en-US" dirty="0"/>
              <a:t> standard EVS 13285)</a:t>
            </a:r>
          </a:p>
          <a:p>
            <a:pPr lvl="2"/>
            <a:r>
              <a:rPr lang="en-US" dirty="0" err="1"/>
              <a:t>Ridakillustik</a:t>
            </a:r>
            <a:r>
              <a:rPr lang="en-US" dirty="0"/>
              <a:t>: D≥8 ja d≠0 (</a:t>
            </a:r>
            <a:r>
              <a:rPr lang="en-US" dirty="0" err="1"/>
              <a:t>paekild</a:t>
            </a:r>
            <a:r>
              <a:rPr lang="en-US" dirty="0"/>
              <a:t>: d≥4) </a:t>
            </a:r>
            <a:r>
              <a:rPr lang="en-US" dirty="0" err="1"/>
              <a:t>ning</a:t>
            </a:r>
            <a:r>
              <a:rPr lang="en-US" dirty="0"/>
              <a:t> D/d&gt;2 – </a:t>
            </a:r>
            <a:r>
              <a:rPr lang="en-US" dirty="0" err="1"/>
              <a:t>ilma</a:t>
            </a:r>
            <a:r>
              <a:rPr lang="en-US" dirty="0"/>
              <a:t> </a:t>
            </a:r>
            <a:r>
              <a:rPr lang="en-US" dirty="0" err="1"/>
              <a:t>nullita</a:t>
            </a:r>
            <a:r>
              <a:rPr lang="en-US" dirty="0"/>
              <a:t> </a:t>
            </a:r>
            <a:r>
              <a:rPr lang="en-US" dirty="0" err="1"/>
              <a:t>ehk</a:t>
            </a:r>
            <a:r>
              <a:rPr lang="en-US" dirty="0"/>
              <a:t> </a:t>
            </a:r>
            <a:r>
              <a:rPr lang="en-US" dirty="0" err="1"/>
              <a:t>piiratud</a:t>
            </a:r>
            <a:r>
              <a:rPr lang="en-US" dirty="0"/>
              <a:t> </a:t>
            </a:r>
            <a:r>
              <a:rPr lang="en-US" dirty="0" err="1"/>
              <a:t>peenosisega</a:t>
            </a:r>
            <a:endParaRPr lang="en-US" dirty="0"/>
          </a:p>
          <a:p>
            <a:pPr lvl="2"/>
            <a:r>
              <a:rPr lang="en-US" dirty="0" err="1"/>
              <a:t>Fraktsioneeritud</a:t>
            </a:r>
            <a:r>
              <a:rPr lang="en-US" dirty="0"/>
              <a:t> </a:t>
            </a:r>
            <a:r>
              <a:rPr lang="en-US" dirty="0" err="1"/>
              <a:t>killustik</a:t>
            </a:r>
            <a:r>
              <a:rPr lang="en-US" dirty="0"/>
              <a:t>: D=2d – 16/32; 32/63; 63/120</a:t>
            </a:r>
          </a:p>
          <a:p>
            <a:pPr lvl="1"/>
            <a:r>
              <a:rPr lang="en-US" dirty="0" err="1"/>
              <a:t>Kvaliteeditingimustes</a:t>
            </a:r>
            <a:r>
              <a:rPr lang="en-US" dirty="0"/>
              <a:t> – </a:t>
            </a:r>
            <a:r>
              <a:rPr lang="en-US" dirty="0" err="1"/>
              <a:t>peenosiste</a:t>
            </a:r>
            <a:r>
              <a:rPr lang="en-US" dirty="0"/>
              <a:t> </a:t>
            </a:r>
            <a:r>
              <a:rPr lang="en-US" dirty="0" err="1"/>
              <a:t>sisaldus</a:t>
            </a:r>
            <a:r>
              <a:rPr lang="en-US" dirty="0"/>
              <a:t> </a:t>
            </a:r>
            <a:r>
              <a:rPr lang="en-US" dirty="0" err="1"/>
              <a:t>tihendatud</a:t>
            </a:r>
            <a:r>
              <a:rPr lang="en-US" dirty="0"/>
              <a:t> </a:t>
            </a:r>
            <a:r>
              <a:rPr lang="en-US" dirty="0" err="1"/>
              <a:t>kihis</a:t>
            </a:r>
            <a:r>
              <a:rPr lang="en-US" dirty="0"/>
              <a:t> </a:t>
            </a:r>
            <a:r>
              <a:rPr lang="en-US" dirty="0" err="1"/>
              <a:t>mitte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7% - f</a:t>
            </a:r>
            <a:r>
              <a:rPr lang="en-US" baseline="-25000" dirty="0"/>
              <a:t>7</a:t>
            </a:r>
          </a:p>
          <a:p>
            <a:pPr lvl="2"/>
            <a:r>
              <a:rPr lang="en-US" dirty="0"/>
              <a:t>Siit </a:t>
            </a:r>
            <a:r>
              <a:rPr lang="en-US" dirty="0" err="1"/>
              <a:t>tulenevalt</a:t>
            </a:r>
            <a:r>
              <a:rPr lang="en-US" dirty="0"/>
              <a:t>, </a:t>
            </a:r>
            <a:r>
              <a:rPr lang="en-US" dirty="0" err="1"/>
              <a:t>materjalis</a:t>
            </a:r>
            <a:r>
              <a:rPr lang="en-US" dirty="0"/>
              <a:t> </a:t>
            </a:r>
            <a:r>
              <a:rPr lang="en-US" dirty="0" err="1"/>
              <a:t>tohib</a:t>
            </a:r>
            <a:r>
              <a:rPr lang="en-US" dirty="0"/>
              <a:t> % olla </a:t>
            </a:r>
            <a:r>
              <a:rPr lang="en-US" dirty="0" err="1"/>
              <a:t>väiksem</a:t>
            </a:r>
            <a:r>
              <a:rPr lang="en-US" dirty="0"/>
              <a:t>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paekillul</a:t>
            </a:r>
            <a:r>
              <a:rPr lang="en-US" dirty="0"/>
              <a:t> % </a:t>
            </a:r>
            <a:r>
              <a:rPr lang="en-US" dirty="0" err="1"/>
              <a:t>tõuseb</a:t>
            </a:r>
            <a:r>
              <a:rPr lang="en-US" dirty="0"/>
              <a:t> </a:t>
            </a:r>
            <a:r>
              <a:rPr lang="en-US" dirty="0" err="1"/>
              <a:t>tihendamisel</a:t>
            </a:r>
            <a:endParaRPr lang="en-US" dirty="0"/>
          </a:p>
          <a:p>
            <a:pPr lvl="1"/>
            <a:r>
              <a:rPr lang="en-US" dirty="0" err="1"/>
              <a:t>Kvaliteedikategooria</a:t>
            </a:r>
            <a:r>
              <a:rPr lang="en-US" dirty="0"/>
              <a:t> </a:t>
            </a:r>
            <a:r>
              <a:rPr lang="en-US" dirty="0" err="1"/>
              <a:t>määrab</a:t>
            </a:r>
            <a:r>
              <a:rPr lang="en-US" dirty="0"/>
              <a:t>, </a:t>
            </a:r>
            <a:r>
              <a:rPr lang="en-US" dirty="0" err="1"/>
              <a:t>palju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</a:t>
            </a:r>
            <a:r>
              <a:rPr lang="en-US" dirty="0" err="1"/>
              <a:t>üle</a:t>
            </a:r>
            <a:r>
              <a:rPr lang="en-US" dirty="0"/>
              <a:t>-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alamõõdulisi</a:t>
            </a:r>
            <a:r>
              <a:rPr lang="en-US" dirty="0"/>
              <a:t> </a:t>
            </a:r>
            <a:r>
              <a:rPr lang="en-US" dirty="0" err="1"/>
              <a:t>osiseid</a:t>
            </a:r>
            <a:endParaRPr lang="en-US" dirty="0"/>
          </a:p>
          <a:p>
            <a:pPr lvl="1"/>
            <a:r>
              <a:rPr lang="en-US" dirty="0" err="1"/>
              <a:t>Külmakindlus</a:t>
            </a:r>
            <a:r>
              <a:rPr lang="en-US" dirty="0"/>
              <a:t> – </a:t>
            </a:r>
            <a:r>
              <a:rPr lang="en-US" dirty="0" err="1"/>
              <a:t>näiteks</a:t>
            </a:r>
            <a:r>
              <a:rPr lang="en-US" dirty="0"/>
              <a:t> F4 </a:t>
            </a:r>
            <a:r>
              <a:rPr lang="en-US" dirty="0" err="1"/>
              <a:t>tähendab</a:t>
            </a:r>
            <a:r>
              <a:rPr lang="en-US" dirty="0"/>
              <a:t>, et </a:t>
            </a:r>
            <a:r>
              <a:rPr lang="en-US" dirty="0" err="1"/>
              <a:t>katse</a:t>
            </a:r>
            <a:r>
              <a:rPr lang="en-US" dirty="0"/>
              <a:t> </a:t>
            </a:r>
            <a:r>
              <a:rPr lang="en-US" dirty="0" err="1"/>
              <a:t>käigus</a:t>
            </a:r>
            <a:r>
              <a:rPr lang="en-US" dirty="0"/>
              <a:t> lagunes </a:t>
            </a:r>
            <a:r>
              <a:rPr lang="en-US" dirty="0" err="1"/>
              <a:t>kuni</a:t>
            </a:r>
            <a:r>
              <a:rPr lang="en-US" dirty="0"/>
              <a:t> 4% </a:t>
            </a:r>
            <a:r>
              <a:rPr lang="en-US" dirty="0" err="1"/>
              <a:t>materjalist</a:t>
            </a:r>
            <a:endParaRPr lang="en-US" dirty="0"/>
          </a:p>
          <a:p>
            <a:pPr lvl="1"/>
            <a:r>
              <a:rPr lang="en-US" dirty="0" err="1"/>
              <a:t>Purunemiskindlus</a:t>
            </a:r>
            <a:r>
              <a:rPr lang="en-US" dirty="0"/>
              <a:t> – </a:t>
            </a:r>
            <a:r>
              <a:rPr lang="en-US" dirty="0" err="1"/>
              <a:t>näiteks</a:t>
            </a:r>
            <a:r>
              <a:rPr lang="en-US" dirty="0"/>
              <a:t> LA35 </a:t>
            </a:r>
            <a:r>
              <a:rPr lang="en-US" dirty="0" err="1"/>
              <a:t>tähendab</a:t>
            </a:r>
            <a:r>
              <a:rPr lang="en-US" dirty="0"/>
              <a:t>, et Los Angeles </a:t>
            </a:r>
            <a:r>
              <a:rPr lang="en-US" dirty="0" err="1"/>
              <a:t>katses</a:t>
            </a:r>
            <a:r>
              <a:rPr lang="en-US" dirty="0"/>
              <a:t> lagunes </a:t>
            </a:r>
            <a:r>
              <a:rPr lang="en-US" dirty="0" err="1"/>
              <a:t>kuni</a:t>
            </a:r>
            <a:r>
              <a:rPr lang="en-US" dirty="0"/>
              <a:t> 35%</a:t>
            </a:r>
          </a:p>
          <a:p>
            <a:r>
              <a:rPr lang="en-US" dirty="0" err="1"/>
              <a:t>Liivad-kruusad</a:t>
            </a:r>
            <a:r>
              <a:rPr lang="en-US" dirty="0"/>
              <a:t> (EVS-EN ISO 14688-1)</a:t>
            </a:r>
          </a:p>
          <a:p>
            <a:pPr lvl="1"/>
            <a:r>
              <a:rPr lang="en-US" dirty="0"/>
              <a:t>Gr (gravel, </a:t>
            </a:r>
            <a:r>
              <a:rPr lang="en-US" dirty="0" err="1"/>
              <a:t>kruus</a:t>
            </a:r>
            <a:r>
              <a:rPr lang="en-US" dirty="0"/>
              <a:t>) - Sa (sand, </a:t>
            </a:r>
            <a:r>
              <a:rPr lang="en-US" dirty="0" err="1"/>
              <a:t>liiv</a:t>
            </a:r>
            <a:r>
              <a:rPr lang="en-US" dirty="0"/>
              <a:t>) – Si (silt, </a:t>
            </a:r>
            <a:r>
              <a:rPr lang="en-US" dirty="0" err="1"/>
              <a:t>möll</a:t>
            </a:r>
            <a:r>
              <a:rPr lang="en-US" dirty="0"/>
              <a:t>) – Cl (clay, </a:t>
            </a:r>
            <a:r>
              <a:rPr lang="en-US" dirty="0" err="1"/>
              <a:t>savi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Kui </a:t>
            </a:r>
            <a:r>
              <a:rPr lang="en-US" dirty="0" err="1"/>
              <a:t>peenosist</a:t>
            </a:r>
            <a:r>
              <a:rPr lang="en-US" dirty="0"/>
              <a:t> </a:t>
            </a:r>
            <a:r>
              <a:rPr lang="en-US" dirty="0" err="1"/>
              <a:t>üle</a:t>
            </a:r>
            <a:r>
              <a:rPr lang="en-US" dirty="0"/>
              <a:t> 15%, </a:t>
            </a:r>
            <a:r>
              <a:rPr lang="en-US" dirty="0" err="1"/>
              <a:t>põhinimetuse</a:t>
            </a:r>
            <a:r>
              <a:rPr lang="en-US" dirty="0"/>
              <a:t> ees </a:t>
            </a:r>
            <a:r>
              <a:rPr lang="en-US" dirty="0" err="1"/>
              <a:t>väiketähtedega</a:t>
            </a:r>
            <a:r>
              <a:rPr lang="en-US" dirty="0"/>
              <a:t> </a:t>
            </a:r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vähem</a:t>
            </a:r>
            <a:r>
              <a:rPr lang="en-US" dirty="0"/>
              <a:t> </a:t>
            </a:r>
            <a:r>
              <a:rPr lang="en-US" dirty="0" err="1"/>
              <a:t>esinevat</a:t>
            </a:r>
            <a:r>
              <a:rPr lang="en-US" dirty="0"/>
              <a:t> </a:t>
            </a:r>
            <a:r>
              <a:rPr lang="en-US" dirty="0" err="1"/>
              <a:t>osist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3624B-6F2A-D513-6E1F-BD2AB443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406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2A30-6DD3-DE11-04A9-21E67F33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Q11:</a:t>
            </a:r>
            <a:r>
              <a:rPr lang="en-US" dirty="0"/>
              <a:t> Ehitusmaterjalide </a:t>
            </a:r>
            <a:r>
              <a:rPr lang="en-US" dirty="0" err="1"/>
              <a:t>taaskasutus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3574-6615-E7A3-1514-F5011BB30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GB" dirty="0"/>
              <a:t> </a:t>
            </a:r>
            <a:r>
              <a:rPr lang="en-GB" dirty="0" err="1"/>
              <a:t>Mujal</a:t>
            </a:r>
            <a:r>
              <a:rPr lang="en-GB" dirty="0"/>
              <a:t> </a:t>
            </a:r>
            <a:r>
              <a:rPr lang="en-GB" dirty="0" err="1"/>
              <a:t>maailmas</a:t>
            </a:r>
            <a:r>
              <a:rPr lang="en-GB" dirty="0"/>
              <a:t> on </a:t>
            </a:r>
            <a:r>
              <a:rPr lang="en-GB" dirty="0" err="1"/>
              <a:t>väga</a:t>
            </a:r>
            <a:r>
              <a:rPr lang="en-GB" dirty="0"/>
              <a:t> </a:t>
            </a:r>
            <a:r>
              <a:rPr lang="en-GB" dirty="0" err="1"/>
              <a:t>aktuaalne</a:t>
            </a:r>
            <a:r>
              <a:rPr lang="en-GB" dirty="0"/>
              <a:t> </a:t>
            </a:r>
            <a:r>
              <a:rPr lang="en-GB" dirty="0" err="1"/>
              <a:t>ehitusmaterjalide</a:t>
            </a:r>
            <a:r>
              <a:rPr lang="en-GB" dirty="0"/>
              <a:t> </a:t>
            </a:r>
            <a:r>
              <a:rPr lang="en-GB" dirty="0" err="1"/>
              <a:t>taaskasutus</a:t>
            </a:r>
            <a:r>
              <a:rPr lang="en-GB" dirty="0"/>
              <a:t>. Ma </a:t>
            </a:r>
            <a:r>
              <a:rPr lang="en-GB" dirty="0" err="1"/>
              <a:t>täpselt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tea kas </a:t>
            </a:r>
            <a:r>
              <a:rPr lang="en-GB" dirty="0" err="1"/>
              <a:t>neil</a:t>
            </a:r>
            <a:r>
              <a:rPr lang="en-GB" dirty="0"/>
              <a:t> </a:t>
            </a:r>
            <a:r>
              <a:rPr lang="en-GB" dirty="0" err="1"/>
              <a:t>materjalidel</a:t>
            </a:r>
            <a:r>
              <a:rPr lang="en-GB" dirty="0"/>
              <a:t> on </a:t>
            </a:r>
            <a:r>
              <a:rPr lang="en-GB" dirty="0" err="1"/>
              <a:t>alati</a:t>
            </a:r>
            <a:r>
              <a:rPr lang="en-GB" dirty="0"/>
              <a:t> </a:t>
            </a:r>
            <a:r>
              <a:rPr lang="en-GB" dirty="0" err="1"/>
              <a:t>kohustus</a:t>
            </a:r>
            <a:r>
              <a:rPr lang="en-GB" dirty="0"/>
              <a:t> </a:t>
            </a:r>
            <a:r>
              <a:rPr lang="en-GB" dirty="0" err="1"/>
              <a:t>läbida</a:t>
            </a:r>
            <a:r>
              <a:rPr lang="en-GB" dirty="0"/>
              <a:t> </a:t>
            </a:r>
            <a:r>
              <a:rPr lang="en-GB" dirty="0" err="1"/>
              <a:t>alati</a:t>
            </a:r>
            <a:r>
              <a:rPr lang="en-GB" dirty="0"/>
              <a:t> </a:t>
            </a:r>
            <a:r>
              <a:rPr lang="en-GB" dirty="0" err="1"/>
              <a:t>ekspertiise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teste. Aga </a:t>
            </a:r>
            <a:r>
              <a:rPr lang="en-GB" dirty="0" err="1"/>
              <a:t>kuidas</a:t>
            </a:r>
            <a:r>
              <a:rPr lang="en-GB" dirty="0"/>
              <a:t> see </a:t>
            </a:r>
            <a:r>
              <a:rPr lang="en-GB" dirty="0" err="1"/>
              <a:t>meil</a:t>
            </a:r>
            <a:r>
              <a:rPr lang="en-GB" dirty="0"/>
              <a:t> peaks </a:t>
            </a:r>
            <a:r>
              <a:rPr lang="en-GB" dirty="0" err="1"/>
              <a:t>toimuma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millele</a:t>
            </a:r>
            <a:r>
              <a:rPr lang="en-GB" dirty="0"/>
              <a:t> peaks </a:t>
            </a:r>
            <a:r>
              <a:rPr lang="en-GB" dirty="0" err="1"/>
              <a:t>maastikuarhitekt</a:t>
            </a:r>
            <a:r>
              <a:rPr lang="en-GB" dirty="0"/>
              <a:t> </a:t>
            </a:r>
            <a:r>
              <a:rPr lang="en-GB" dirty="0" err="1"/>
              <a:t>tähelepanu</a:t>
            </a:r>
            <a:r>
              <a:rPr lang="en-GB" dirty="0"/>
              <a:t> </a:t>
            </a:r>
            <a:r>
              <a:rPr lang="en-GB" dirty="0" err="1"/>
              <a:t>pöörama</a:t>
            </a:r>
            <a:r>
              <a:rPr lang="en-GB" dirty="0"/>
              <a:t> </a:t>
            </a:r>
            <a:r>
              <a:rPr lang="en-GB" dirty="0" err="1"/>
              <a:t>materjalide</a:t>
            </a:r>
            <a:r>
              <a:rPr lang="en-GB" dirty="0"/>
              <a:t> </a:t>
            </a:r>
            <a:r>
              <a:rPr lang="en-GB" dirty="0" err="1"/>
              <a:t>taaskasutusel</a:t>
            </a:r>
            <a:r>
              <a:rPr lang="en-GB" dirty="0"/>
              <a:t>, </a:t>
            </a:r>
            <a:r>
              <a:rPr lang="en-GB" dirty="0" err="1"/>
              <a:t>kui</a:t>
            </a:r>
            <a:r>
              <a:rPr lang="en-GB" dirty="0"/>
              <a:t> ta </a:t>
            </a:r>
            <a:r>
              <a:rPr lang="en-GB" dirty="0" err="1"/>
              <a:t>otsustab</a:t>
            </a:r>
            <a:r>
              <a:rPr lang="en-GB" dirty="0"/>
              <a:t> need </a:t>
            </a:r>
            <a:r>
              <a:rPr lang="en-GB" dirty="0" err="1"/>
              <a:t>projekti</a:t>
            </a:r>
            <a:r>
              <a:rPr lang="en-GB" dirty="0"/>
              <a:t> panna (</a:t>
            </a:r>
            <a:r>
              <a:rPr lang="en-GB" dirty="0" err="1"/>
              <a:t>näiteks</a:t>
            </a:r>
            <a:r>
              <a:rPr lang="en-GB" dirty="0"/>
              <a:t> </a:t>
            </a:r>
            <a:r>
              <a:rPr lang="en-GB" dirty="0" err="1"/>
              <a:t>tänavakivid</a:t>
            </a:r>
            <a:r>
              <a:rPr lang="en-GB" dirty="0"/>
              <a:t>). </a:t>
            </a:r>
            <a:r>
              <a:rPr lang="en-GB" dirty="0" err="1"/>
              <a:t>Millistele</a:t>
            </a:r>
            <a:r>
              <a:rPr lang="en-GB" dirty="0"/>
              <a:t> </a:t>
            </a:r>
            <a:r>
              <a:rPr lang="en-GB" dirty="0" err="1"/>
              <a:t>nõuetele</a:t>
            </a:r>
            <a:r>
              <a:rPr lang="en-GB" dirty="0"/>
              <a:t> </a:t>
            </a:r>
            <a:r>
              <a:rPr lang="en-GB" dirty="0" err="1"/>
              <a:t>peavad</a:t>
            </a:r>
            <a:r>
              <a:rPr lang="en-GB" dirty="0"/>
              <a:t> need </a:t>
            </a:r>
            <a:r>
              <a:rPr lang="en-GB" dirty="0" err="1"/>
              <a:t>vastama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millised</a:t>
            </a:r>
            <a:r>
              <a:rPr lang="en-GB" dirty="0"/>
              <a:t> </a:t>
            </a:r>
            <a:r>
              <a:rPr lang="en-GB" dirty="0" err="1"/>
              <a:t>testid</a:t>
            </a:r>
            <a:r>
              <a:rPr lang="en-GB" dirty="0"/>
              <a:t> </a:t>
            </a:r>
            <a:r>
              <a:rPr lang="en-GB" dirty="0" err="1"/>
              <a:t>läbima</a:t>
            </a:r>
            <a:r>
              <a:rPr lang="en-GB" dirty="0"/>
              <a:t> </a:t>
            </a:r>
            <a:r>
              <a:rPr lang="en-GB" dirty="0" err="1"/>
              <a:t>või</a:t>
            </a:r>
            <a:r>
              <a:rPr lang="en-GB" dirty="0"/>
              <a:t> </a:t>
            </a:r>
            <a:r>
              <a:rPr lang="en-GB" dirty="0" err="1"/>
              <a:t>piisab</a:t>
            </a:r>
            <a:r>
              <a:rPr lang="en-GB" dirty="0"/>
              <a:t> </a:t>
            </a:r>
            <a:r>
              <a:rPr lang="en-GB" dirty="0" err="1"/>
              <a:t>visuaalsest</a:t>
            </a:r>
            <a:r>
              <a:rPr lang="en-GB" dirty="0"/>
              <a:t> </a:t>
            </a:r>
            <a:r>
              <a:rPr lang="en-GB" dirty="0" err="1"/>
              <a:t>kvaliteedikontrollist</a:t>
            </a:r>
            <a:r>
              <a:rPr lang="en-GB" dirty="0"/>
              <a:t>?</a:t>
            </a:r>
            <a:endParaRPr lang="en-US" dirty="0"/>
          </a:p>
          <a:p>
            <a:r>
              <a:rPr lang="en-GB" dirty="0" err="1">
                <a:solidFill>
                  <a:srgbClr val="00B0F0"/>
                </a:solidFill>
              </a:rPr>
              <a:t>Looduskivide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puhul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kirjutaksin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kahe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käega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alla</a:t>
            </a:r>
            <a:r>
              <a:rPr lang="en-GB" dirty="0">
                <a:solidFill>
                  <a:srgbClr val="00B0F0"/>
                </a:solidFill>
              </a:rPr>
              <a:t>, </a:t>
            </a:r>
            <a:r>
              <a:rPr lang="en-GB" dirty="0" err="1">
                <a:solidFill>
                  <a:srgbClr val="00B0F0"/>
                </a:solidFill>
              </a:rPr>
              <a:t>betooniga</a:t>
            </a:r>
            <a:r>
              <a:rPr lang="en-GB" dirty="0">
                <a:solidFill>
                  <a:srgbClr val="00B0F0"/>
                </a:solidFill>
              </a:rPr>
              <a:t> on aga </a:t>
            </a:r>
            <a:r>
              <a:rPr lang="en-GB" dirty="0" err="1">
                <a:solidFill>
                  <a:srgbClr val="00B0F0"/>
                </a:solidFill>
              </a:rPr>
              <a:t>probleemid</a:t>
            </a:r>
            <a:r>
              <a:rPr lang="en-GB" dirty="0">
                <a:solidFill>
                  <a:srgbClr val="00B0F0"/>
                </a:solidFill>
              </a:rPr>
              <a:t>. Ma </a:t>
            </a:r>
            <a:r>
              <a:rPr lang="en-GB" dirty="0" err="1">
                <a:solidFill>
                  <a:srgbClr val="00B0F0"/>
                </a:solidFill>
              </a:rPr>
              <a:t>pakuks</a:t>
            </a:r>
            <a:r>
              <a:rPr lang="en-GB" dirty="0">
                <a:solidFill>
                  <a:srgbClr val="00B0F0"/>
                </a:solidFill>
              </a:rPr>
              <a:t>, et </a:t>
            </a:r>
            <a:r>
              <a:rPr lang="en-GB" dirty="0" err="1">
                <a:solidFill>
                  <a:srgbClr val="00B0F0"/>
                </a:solidFill>
              </a:rPr>
              <a:t>betoonist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tänavakive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sobib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taaskasutada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vaid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purustatud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betooni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kujul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alusematerjalina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võrdsena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err="1">
                <a:solidFill>
                  <a:srgbClr val="00B0F0"/>
                </a:solidFill>
              </a:rPr>
              <a:t>killustikuga</a:t>
            </a:r>
            <a:r>
              <a:rPr lang="en-GB" dirty="0">
                <a:solidFill>
                  <a:srgbClr val="00B0F0"/>
                </a:solidFill>
              </a:rPr>
              <a:t>.</a:t>
            </a:r>
          </a:p>
          <a:p>
            <a:r>
              <a:rPr lang="en-US" dirty="0">
                <a:solidFill>
                  <a:srgbClr val="00B0F0"/>
                </a:solidFill>
              </a:rPr>
              <a:t>Mis on </a:t>
            </a:r>
            <a:r>
              <a:rPr lang="en-US" dirty="0" err="1">
                <a:solidFill>
                  <a:srgbClr val="00B0F0"/>
                </a:solidFill>
              </a:rPr>
              <a:t>oluline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orgaanika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sisaldus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tohiks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ületada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lubatud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piire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Üldiselt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liigub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kontrollimata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materjal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madalamasse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kategooriasse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näiteks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vanast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killustikust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saab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kruusa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kategooria</a:t>
            </a:r>
            <a:r>
              <a:rPr lang="en-US" dirty="0">
                <a:solidFill>
                  <a:srgbClr val="00B0F0"/>
                </a:solidFill>
              </a:rPr>
              <a:t>. </a:t>
            </a:r>
            <a:r>
              <a:rPr lang="en-US" dirty="0" err="1">
                <a:solidFill>
                  <a:srgbClr val="00B0F0"/>
                </a:solidFill>
              </a:rPr>
              <a:t>Käsitledes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seda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aluspinnasena</a:t>
            </a:r>
            <a:r>
              <a:rPr lang="en-US" dirty="0">
                <a:solidFill>
                  <a:srgbClr val="00B0F0"/>
                </a:solidFill>
              </a:rPr>
              <a:t> (</a:t>
            </a:r>
            <a:r>
              <a:rPr lang="en-US" dirty="0" err="1">
                <a:solidFill>
                  <a:srgbClr val="00B0F0"/>
                </a:solidFill>
              </a:rPr>
              <a:t>samalt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objektilt</a:t>
            </a:r>
            <a:r>
              <a:rPr lang="en-US" dirty="0">
                <a:solidFill>
                  <a:srgbClr val="00B0F0"/>
                </a:solidFill>
              </a:rPr>
              <a:t>), on </a:t>
            </a:r>
            <a:r>
              <a:rPr lang="en-US" dirty="0" err="1">
                <a:solidFill>
                  <a:srgbClr val="00B0F0"/>
                </a:solidFill>
              </a:rPr>
              <a:t>nõuded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oluliselt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madalamad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Soome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reglemendile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viitamine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sobib</a:t>
            </a:r>
            <a:r>
              <a:rPr lang="en-US" dirty="0">
                <a:solidFill>
                  <a:srgbClr val="FF0000"/>
                </a:solidFill>
              </a:rPr>
              <a:t>. Aga </a:t>
            </a:r>
            <a:r>
              <a:rPr lang="en-US" dirty="0" err="1">
                <a:solidFill>
                  <a:srgbClr val="FF0000"/>
                </a:solidFill>
              </a:rPr>
              <a:t>detailid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saaks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juhendis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fikseerida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Taaskasutus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tuleb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lahendada</a:t>
            </a:r>
            <a:r>
              <a:rPr lang="en-US" dirty="0">
                <a:solidFill>
                  <a:srgbClr val="FF0000"/>
                </a:solidFill>
              </a:rPr>
              <a:t> ka </a:t>
            </a:r>
            <a:r>
              <a:rPr lang="en-US" dirty="0" err="1">
                <a:solidFill>
                  <a:srgbClr val="FF0000"/>
                </a:solidFill>
              </a:rPr>
              <a:t>üleriigilisel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tasemel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5B6E2-777E-19BB-1F18-DEBD0EE9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88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2B7D-EFD0-C209-0C64-E0ACACA4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Projekteerija</a:t>
            </a:r>
            <a:r>
              <a:rPr lang="en-US" dirty="0"/>
              <a:t> </a:t>
            </a:r>
            <a:r>
              <a:rPr lang="en-US" dirty="0" err="1"/>
              <a:t>kutse</a:t>
            </a:r>
            <a:r>
              <a:rPr lang="en-US" dirty="0"/>
              <a:t> </a:t>
            </a:r>
            <a:r>
              <a:rPr lang="en-US" dirty="0" err="1"/>
              <a:t>ulatus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4DE04-7E00-537C-5F42-4678B992E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3" y="1783966"/>
            <a:ext cx="12192000" cy="744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2CE5E-EE2A-9C51-871C-4B90A4B7E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3" y="2528055"/>
            <a:ext cx="12192000" cy="37688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27362-EE07-641D-EBC3-E952D95F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81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7902-E965-3CD0-F090-83DE757E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</a:t>
            </a:r>
            <a:r>
              <a:rPr lang="en-US" dirty="0" err="1"/>
              <a:t>Sillutiskatted</a:t>
            </a:r>
            <a:br>
              <a:rPr lang="en-US" dirty="0"/>
            </a:br>
            <a:r>
              <a:rPr lang="en-US" sz="2700" dirty="0" err="1">
                <a:highlight>
                  <a:srgbClr val="00FFFF"/>
                </a:highlight>
              </a:rPr>
              <a:t>parim</a:t>
            </a:r>
            <a:r>
              <a:rPr lang="en-US" sz="2700" dirty="0">
                <a:highlight>
                  <a:srgbClr val="00FFFF"/>
                </a:highlight>
              </a:rPr>
              <a:t> </a:t>
            </a:r>
            <a:r>
              <a:rPr lang="en-US" sz="2700" dirty="0" err="1">
                <a:highlight>
                  <a:srgbClr val="00FFFF"/>
                </a:highlight>
              </a:rPr>
              <a:t>projekteerija</a:t>
            </a:r>
            <a:r>
              <a:rPr lang="en-US" sz="2700" dirty="0">
                <a:highlight>
                  <a:srgbClr val="00FFFF"/>
                </a:highlight>
              </a:rPr>
              <a:t>/</a:t>
            </a:r>
            <a:r>
              <a:rPr lang="en-US" sz="2700" dirty="0" err="1">
                <a:highlight>
                  <a:srgbClr val="00FFFF"/>
                </a:highlight>
              </a:rPr>
              <a:t>konsultant</a:t>
            </a:r>
            <a:r>
              <a:rPr lang="en-US" sz="2700" dirty="0">
                <a:highlight>
                  <a:srgbClr val="00FFFF"/>
                </a:highlight>
              </a:rPr>
              <a:t> Riho Eichfuss ja </a:t>
            </a:r>
            <a:r>
              <a:rPr lang="en-US" sz="2700" dirty="0" err="1">
                <a:highlight>
                  <a:srgbClr val="00FFFF"/>
                </a:highlight>
              </a:rPr>
              <a:t>parim</a:t>
            </a:r>
            <a:r>
              <a:rPr lang="en-US" sz="2700" dirty="0">
                <a:highlight>
                  <a:srgbClr val="00FFFF"/>
                </a:highlight>
              </a:rPr>
              <a:t> </a:t>
            </a:r>
            <a:r>
              <a:rPr lang="en-US" sz="2700" dirty="0" err="1">
                <a:highlight>
                  <a:srgbClr val="00FFFF"/>
                </a:highlight>
              </a:rPr>
              <a:t>ehitaja</a:t>
            </a:r>
            <a:r>
              <a:rPr lang="en-US" sz="2700" dirty="0">
                <a:highlight>
                  <a:srgbClr val="00FFFF"/>
                </a:highlight>
              </a:rPr>
              <a:t> Tiit </a:t>
            </a:r>
            <a:r>
              <a:rPr lang="en-US" sz="2700" dirty="0" err="1">
                <a:highlight>
                  <a:srgbClr val="00FFFF"/>
                </a:highlight>
              </a:rPr>
              <a:t>Joosti</a:t>
            </a:r>
            <a:endParaRPr lang="en-US" sz="4900" dirty="0">
              <a:highlight>
                <a:srgbClr val="00FF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47590-B130-0000-2CFE-C1B7AE4BD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56" y="2370137"/>
            <a:ext cx="1178296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Kivi ja/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plaat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Jaotus</a:t>
            </a:r>
            <a:r>
              <a:rPr lang="en-US" dirty="0"/>
              <a:t> </a:t>
            </a:r>
            <a:r>
              <a:rPr lang="en-US" dirty="0" err="1"/>
              <a:t>mõõdu</a:t>
            </a:r>
            <a:r>
              <a:rPr lang="en-US" dirty="0"/>
              <a:t> </a:t>
            </a:r>
            <a:r>
              <a:rPr lang="en-US" dirty="0" err="1"/>
              <a:t>suhte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– </a:t>
            </a:r>
            <a:r>
              <a:rPr lang="en-US" dirty="0" err="1"/>
              <a:t>kivi</a:t>
            </a:r>
            <a:r>
              <a:rPr lang="en-US" dirty="0"/>
              <a:t> </a:t>
            </a:r>
            <a:r>
              <a:rPr lang="en-US" dirty="0" err="1"/>
              <a:t>laius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ületa</a:t>
            </a:r>
            <a:r>
              <a:rPr lang="en-US" dirty="0"/>
              <a:t> 2* </a:t>
            </a:r>
            <a:r>
              <a:rPr lang="en-US" dirty="0" err="1"/>
              <a:t>paksust</a:t>
            </a:r>
            <a:r>
              <a:rPr lang="en-US" dirty="0"/>
              <a:t> ja </a:t>
            </a:r>
            <a:r>
              <a:rPr lang="en-US" dirty="0" err="1"/>
              <a:t>pikkus</a:t>
            </a:r>
            <a:r>
              <a:rPr lang="en-US" dirty="0"/>
              <a:t> 2*</a:t>
            </a:r>
            <a:r>
              <a:rPr lang="en-US" dirty="0" err="1"/>
              <a:t>laiust</a:t>
            </a:r>
            <a:r>
              <a:rPr lang="en-US" dirty="0"/>
              <a:t>; </a:t>
            </a:r>
            <a:r>
              <a:rPr lang="en-US" dirty="0" err="1"/>
              <a:t>plaat</a:t>
            </a:r>
            <a:r>
              <a:rPr lang="en-US" dirty="0"/>
              <a:t> on </a:t>
            </a:r>
            <a:r>
              <a:rPr lang="en-US" dirty="0" err="1"/>
              <a:t>õhem</a:t>
            </a:r>
            <a:r>
              <a:rPr lang="en-US" dirty="0"/>
              <a:t> ja </a:t>
            </a:r>
            <a:r>
              <a:rPr lang="en-US" dirty="0" err="1"/>
              <a:t>pikem</a:t>
            </a:r>
            <a:endParaRPr lang="en-US" dirty="0"/>
          </a:p>
          <a:p>
            <a:pPr lvl="1"/>
            <a:r>
              <a:rPr lang="en-US" dirty="0" err="1"/>
              <a:t>Looduskivi</a:t>
            </a:r>
            <a:r>
              <a:rPr lang="en-US" dirty="0"/>
              <a:t>: </a:t>
            </a:r>
            <a:r>
              <a:rPr lang="en-US" dirty="0" err="1"/>
              <a:t>muna</a:t>
            </a:r>
            <a:r>
              <a:rPr lang="en-US" dirty="0"/>
              <a:t>, </a:t>
            </a:r>
            <a:r>
              <a:rPr lang="en-US" dirty="0" err="1"/>
              <a:t>murtud</a:t>
            </a:r>
            <a:r>
              <a:rPr lang="en-US" dirty="0"/>
              <a:t>, </a:t>
            </a:r>
            <a:r>
              <a:rPr lang="en-US" dirty="0" err="1"/>
              <a:t>lõigatud</a:t>
            </a:r>
            <a:endParaRPr lang="en-US" dirty="0"/>
          </a:p>
          <a:p>
            <a:pPr lvl="1"/>
            <a:r>
              <a:rPr lang="en-US" dirty="0" err="1"/>
              <a:t>Tehiskivi</a:t>
            </a:r>
            <a:r>
              <a:rPr lang="en-US" dirty="0"/>
              <a:t>: </a:t>
            </a:r>
            <a:r>
              <a:rPr lang="en-US" dirty="0" err="1"/>
              <a:t>betoon</a:t>
            </a:r>
            <a:r>
              <a:rPr lang="en-US" dirty="0"/>
              <a:t>, </a:t>
            </a:r>
            <a:r>
              <a:rPr lang="en-US" dirty="0" err="1"/>
              <a:t>klinker</a:t>
            </a:r>
            <a:endParaRPr lang="en-US" dirty="0"/>
          </a:p>
          <a:p>
            <a:pPr lvl="1"/>
            <a:r>
              <a:rPr lang="en-US" dirty="0" err="1"/>
              <a:t>Külmakindlus</a:t>
            </a:r>
            <a:r>
              <a:rPr lang="en-US" dirty="0"/>
              <a:t> – EVS-EN </a:t>
            </a:r>
            <a:r>
              <a:rPr lang="en-US" dirty="0" err="1"/>
              <a:t>seeria</a:t>
            </a:r>
            <a:r>
              <a:rPr lang="en-US" dirty="0"/>
              <a:t> </a:t>
            </a:r>
            <a:r>
              <a:rPr lang="en-US" dirty="0" err="1"/>
              <a:t>nõuded</a:t>
            </a:r>
            <a:r>
              <a:rPr lang="en-US" dirty="0"/>
              <a:t> on </a:t>
            </a:r>
            <a:r>
              <a:rPr lang="en-US" dirty="0" err="1"/>
              <a:t>madalamad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M101 – aga ka M101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taga</a:t>
            </a:r>
            <a:r>
              <a:rPr lang="en-US" dirty="0"/>
              <a:t> </a:t>
            </a:r>
            <a:r>
              <a:rPr lang="en-US" dirty="0" err="1"/>
              <a:t>külmakindlust</a:t>
            </a:r>
            <a:endParaRPr lang="en-US" dirty="0"/>
          </a:p>
          <a:p>
            <a:pPr lvl="2"/>
            <a:r>
              <a:rPr lang="en-US" dirty="0" err="1"/>
              <a:t>Tellija</a:t>
            </a:r>
            <a:r>
              <a:rPr lang="en-US" dirty="0"/>
              <a:t> ja </a:t>
            </a:r>
            <a:r>
              <a:rPr lang="en-US" dirty="0" err="1"/>
              <a:t>projekteerija</a:t>
            </a:r>
            <a:r>
              <a:rPr lang="en-US" dirty="0"/>
              <a:t> </a:t>
            </a:r>
            <a:r>
              <a:rPr lang="en-US" dirty="0" err="1"/>
              <a:t>peavad</a:t>
            </a:r>
            <a:r>
              <a:rPr lang="en-US" dirty="0"/>
              <a:t> </a:t>
            </a:r>
            <a:r>
              <a:rPr lang="en-US" dirty="0" err="1"/>
              <a:t>valima</a:t>
            </a:r>
            <a:r>
              <a:rPr lang="en-US" dirty="0"/>
              <a:t>, KAS </a:t>
            </a:r>
            <a:r>
              <a:rPr lang="en-US" dirty="0" err="1"/>
              <a:t>riskida</a:t>
            </a:r>
            <a:r>
              <a:rPr lang="en-US" dirty="0"/>
              <a:t> </a:t>
            </a:r>
            <a:r>
              <a:rPr lang="en-US" dirty="0" err="1"/>
              <a:t>betooniga</a:t>
            </a:r>
            <a:r>
              <a:rPr lang="en-US" dirty="0"/>
              <a:t> mis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kesta</a:t>
            </a:r>
            <a:r>
              <a:rPr lang="en-US" dirty="0"/>
              <a:t> </a:t>
            </a:r>
            <a:r>
              <a:rPr lang="en-US" dirty="0" err="1"/>
              <a:t>kaua</a:t>
            </a:r>
            <a:r>
              <a:rPr lang="en-US" dirty="0"/>
              <a:t>,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minna</a:t>
            </a:r>
            <a:r>
              <a:rPr lang="en-US" dirty="0"/>
              <a:t> </a:t>
            </a:r>
            <a:r>
              <a:rPr lang="en-US" dirty="0" err="1"/>
              <a:t>looduskivide</a:t>
            </a:r>
            <a:r>
              <a:rPr lang="en-US" dirty="0"/>
              <a:t> </a:t>
            </a:r>
            <a:r>
              <a:rPr lang="en-US" dirty="0" err="1"/>
              <a:t>kasutamisele</a:t>
            </a:r>
            <a:r>
              <a:rPr lang="en-US" dirty="0"/>
              <a:t> </a:t>
            </a:r>
            <a:r>
              <a:rPr lang="en-US" dirty="0" err="1"/>
              <a:t>mille</a:t>
            </a:r>
            <a:r>
              <a:rPr lang="en-US" dirty="0"/>
              <a:t> </a:t>
            </a:r>
            <a:r>
              <a:rPr lang="en-US" dirty="0" err="1"/>
              <a:t>külmakindlus</a:t>
            </a:r>
            <a:r>
              <a:rPr lang="en-US" dirty="0"/>
              <a:t> on </a:t>
            </a:r>
            <a:r>
              <a:rPr lang="en-US" dirty="0" err="1"/>
              <a:t>sisuliselt</a:t>
            </a:r>
            <a:r>
              <a:rPr lang="en-US" dirty="0"/>
              <a:t> </a:t>
            </a:r>
            <a:r>
              <a:rPr lang="en-US" dirty="0" err="1"/>
              <a:t>tagatud</a:t>
            </a:r>
            <a:endParaRPr lang="en-US" dirty="0"/>
          </a:p>
          <a:p>
            <a:pPr lvl="2"/>
            <a:r>
              <a:rPr lang="en-US" dirty="0"/>
              <a:t>Milline on </a:t>
            </a:r>
            <a:r>
              <a:rPr lang="en-US" dirty="0" err="1"/>
              <a:t>tegelikult</a:t>
            </a:r>
            <a:r>
              <a:rPr lang="en-US" dirty="0"/>
              <a:t> </a:t>
            </a:r>
            <a:r>
              <a:rPr lang="en-US" dirty="0" err="1"/>
              <a:t>kivitootja</a:t>
            </a:r>
            <a:r>
              <a:rPr lang="en-US" dirty="0"/>
              <a:t> </a:t>
            </a:r>
            <a:r>
              <a:rPr lang="en-US" dirty="0" err="1"/>
              <a:t>garantii</a:t>
            </a:r>
            <a:r>
              <a:rPr lang="en-US" dirty="0"/>
              <a:t>?</a:t>
            </a:r>
          </a:p>
          <a:p>
            <a:r>
              <a:rPr lang="en-US" dirty="0" err="1"/>
              <a:t>Võlvikujuline</a:t>
            </a:r>
            <a:r>
              <a:rPr lang="en-US" dirty="0"/>
              <a:t> = </a:t>
            </a:r>
            <a:r>
              <a:rPr lang="en-US" dirty="0" err="1"/>
              <a:t>munakivi</a:t>
            </a:r>
            <a:r>
              <a:rPr lang="en-US" dirty="0"/>
              <a:t>, </a:t>
            </a:r>
            <a:r>
              <a:rPr lang="en-US" dirty="0" err="1"/>
              <a:t>klompkivi</a:t>
            </a:r>
            <a:r>
              <a:rPr lang="en-US" dirty="0"/>
              <a:t> – </a:t>
            </a:r>
            <a:r>
              <a:rPr lang="en-US" dirty="0" err="1"/>
              <a:t>liiv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liivatsemendisegu</a:t>
            </a:r>
            <a:r>
              <a:rPr lang="en-US" dirty="0"/>
              <a:t> – </a:t>
            </a:r>
            <a:r>
              <a:rPr lang="en-US" dirty="0" err="1"/>
              <a:t>kirjeldatud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standardis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kataloogis</a:t>
            </a:r>
            <a:r>
              <a:rPr lang="en-US" dirty="0"/>
              <a:t> – </a:t>
            </a:r>
            <a:r>
              <a:rPr lang="en-US" dirty="0" err="1"/>
              <a:t>muudel</a:t>
            </a:r>
            <a:r>
              <a:rPr lang="en-US" dirty="0"/>
              <a:t> </a:t>
            </a:r>
            <a:r>
              <a:rPr lang="en-US" dirty="0" err="1"/>
              <a:t>juhtudel</a:t>
            </a:r>
            <a:r>
              <a:rPr lang="en-US" dirty="0"/>
              <a:t> </a:t>
            </a:r>
            <a:r>
              <a:rPr lang="en-US" dirty="0" err="1"/>
              <a:t>juhinduda</a:t>
            </a:r>
            <a:r>
              <a:rPr lang="en-US" dirty="0"/>
              <a:t> </a:t>
            </a:r>
            <a:r>
              <a:rPr lang="en-US" dirty="0" err="1"/>
              <a:t>InfraRYL</a:t>
            </a:r>
            <a:r>
              <a:rPr lang="en-US" dirty="0"/>
              <a:t>/</a:t>
            </a:r>
            <a:r>
              <a:rPr lang="en-US" dirty="0" err="1"/>
              <a:t>MaaRYL</a:t>
            </a:r>
            <a:r>
              <a:rPr lang="en-US" dirty="0"/>
              <a:t> </a:t>
            </a:r>
            <a:r>
              <a:rPr lang="en-US" dirty="0" err="1"/>
              <a:t>sätetest</a:t>
            </a:r>
            <a:r>
              <a:rPr lang="en-US" dirty="0"/>
              <a:t> (</a:t>
            </a:r>
            <a:r>
              <a:rPr lang="en-US" dirty="0" err="1"/>
              <a:t>või</a:t>
            </a:r>
            <a:r>
              <a:rPr lang="en-US" dirty="0"/>
              <a:t> ka </a:t>
            </a:r>
            <a:r>
              <a:rPr lang="en-US" dirty="0" err="1"/>
              <a:t>mujalt</a:t>
            </a:r>
            <a:r>
              <a:rPr lang="en-US" dirty="0"/>
              <a:t>, “</a:t>
            </a:r>
            <a:r>
              <a:rPr lang="en-US" dirty="0" err="1"/>
              <a:t>hea</a:t>
            </a:r>
            <a:r>
              <a:rPr lang="en-US" dirty="0"/>
              <a:t> </a:t>
            </a:r>
            <a:r>
              <a:rPr lang="en-US" dirty="0" err="1"/>
              <a:t>tava</a:t>
            </a:r>
            <a:r>
              <a:rPr lang="en-US" dirty="0"/>
              <a:t>”)</a:t>
            </a:r>
          </a:p>
          <a:p>
            <a:r>
              <a:rPr lang="en-US" dirty="0" err="1"/>
              <a:t>Tasapinnaline</a:t>
            </a:r>
            <a:r>
              <a:rPr lang="en-US" dirty="0"/>
              <a:t> – </a:t>
            </a:r>
            <a:r>
              <a:rPr lang="en-US" dirty="0" err="1"/>
              <a:t>kivide</a:t>
            </a:r>
            <a:r>
              <a:rPr lang="en-US" dirty="0"/>
              <a:t> </a:t>
            </a:r>
            <a:r>
              <a:rPr lang="en-US" dirty="0" err="1"/>
              <a:t>valimine</a:t>
            </a:r>
            <a:r>
              <a:rPr lang="en-US" dirty="0"/>
              <a:t> ja/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lõigatud</a:t>
            </a:r>
            <a:r>
              <a:rPr lang="en-US" dirty="0"/>
              <a:t> </a:t>
            </a:r>
            <a:r>
              <a:rPr lang="en-US" dirty="0" err="1"/>
              <a:t>kivid</a:t>
            </a:r>
            <a:r>
              <a:rPr lang="en-US" dirty="0"/>
              <a:t> </a:t>
            </a:r>
            <a:r>
              <a:rPr lang="en-US" dirty="0" err="1"/>
              <a:t>mustris</a:t>
            </a:r>
            <a:r>
              <a:rPr lang="en-US" dirty="0"/>
              <a:t> – </a:t>
            </a:r>
            <a:r>
              <a:rPr lang="en-US" dirty="0" err="1"/>
              <a:t>sobib</a:t>
            </a:r>
            <a:r>
              <a:rPr lang="en-US" dirty="0"/>
              <a:t> </a:t>
            </a:r>
            <a:r>
              <a:rPr lang="en-US" dirty="0" err="1"/>
              <a:t>väiksemale</a:t>
            </a:r>
            <a:r>
              <a:rPr lang="en-US" dirty="0"/>
              <a:t> </a:t>
            </a:r>
            <a:r>
              <a:rPr lang="en-US" dirty="0" err="1"/>
              <a:t>liiklusele</a:t>
            </a:r>
            <a:endParaRPr lang="en-US" dirty="0"/>
          </a:p>
          <a:p>
            <a:r>
              <a:rPr lang="en-US" dirty="0" err="1"/>
              <a:t>Mustri</a:t>
            </a:r>
            <a:r>
              <a:rPr lang="en-US" dirty="0"/>
              <a:t> </a:t>
            </a:r>
            <a:r>
              <a:rPr lang="en-US" dirty="0" err="1"/>
              <a:t>suunaorientatsioon</a:t>
            </a:r>
            <a:endParaRPr lang="en-US" dirty="0"/>
          </a:p>
          <a:p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vuugitäited</a:t>
            </a:r>
            <a:r>
              <a:rPr lang="en-US" dirty="0"/>
              <a:t> – </a:t>
            </a:r>
            <a:r>
              <a:rPr lang="en-US" dirty="0" err="1"/>
              <a:t>vuugibetoon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polümeeridega</a:t>
            </a:r>
            <a:r>
              <a:rPr lang="en-US" dirty="0"/>
              <a:t> </a:t>
            </a:r>
            <a:r>
              <a:rPr lang="en-US" dirty="0" err="1"/>
              <a:t>liivasegu</a:t>
            </a:r>
            <a:endParaRPr lang="en-US" dirty="0"/>
          </a:p>
          <a:p>
            <a:pPr lvl="1"/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tsemendisegudega</a:t>
            </a:r>
            <a:r>
              <a:rPr lang="en-US" dirty="0"/>
              <a:t> </a:t>
            </a:r>
            <a:r>
              <a:rPr lang="en-US" dirty="0" err="1"/>
              <a:t>külmakindluses</a:t>
            </a:r>
            <a:r>
              <a:rPr lang="en-US" dirty="0"/>
              <a:t> </a:t>
            </a:r>
            <a:r>
              <a:rPr lang="en-US" dirty="0" err="1"/>
              <a:t>kloriididega</a:t>
            </a:r>
            <a:endParaRPr lang="en-US" dirty="0"/>
          </a:p>
          <a:p>
            <a:pPr lvl="1"/>
            <a:r>
              <a:rPr lang="en-US" dirty="0" err="1"/>
              <a:t>Vajalikud</a:t>
            </a:r>
            <a:r>
              <a:rPr lang="en-US" dirty="0"/>
              <a:t> </a:t>
            </a:r>
            <a:r>
              <a:rPr lang="en-US" dirty="0" err="1"/>
              <a:t>paisumisvuugid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ED903-D7B5-019B-9215-BF968AA8F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322" y="13935"/>
            <a:ext cx="4145244" cy="832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9A2A9-8007-A481-C5FF-4A44A087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146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C08C-FC87-887F-4B6E-12664481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Espoo: </a:t>
            </a:r>
            <a:r>
              <a:rPr lang="en-US" dirty="0" err="1"/>
              <a:t>sillutis</a:t>
            </a:r>
            <a:r>
              <a:rPr lang="en-US" dirty="0"/>
              <a:t>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2F6D4-0F22-4761-53BD-150386883F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712" y="1236867"/>
            <a:ext cx="12170948" cy="4429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2E8A4-9208-2CD9-0207-E980DD99CCE6}"/>
              </a:ext>
            </a:extLst>
          </p:cNvPr>
          <p:cNvSpPr txBox="1"/>
          <p:nvPr/>
        </p:nvSpPr>
        <p:spPr>
          <a:xfrm>
            <a:off x="2194404" y="6123543"/>
            <a:ext cx="691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NB! </a:t>
            </a:r>
            <a:r>
              <a:rPr lang="en-US" dirty="0" err="1">
                <a:solidFill>
                  <a:srgbClr val="00B0F0"/>
                </a:solidFill>
              </a:rPr>
              <a:t>Ainult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puhtakujulisel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kergliiklusteel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ei</a:t>
            </a:r>
            <a:r>
              <a:rPr lang="en-US" dirty="0">
                <a:solidFill>
                  <a:srgbClr val="00B0F0"/>
                </a:solidFill>
              </a:rPr>
              <a:t> ole </a:t>
            </a:r>
            <a:r>
              <a:rPr lang="en-US" dirty="0" err="1">
                <a:solidFill>
                  <a:srgbClr val="00B0F0"/>
                </a:solidFill>
              </a:rPr>
              <a:t>kavandatud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asfalti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alla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CBF1E-D4E5-A528-F89E-77ED4977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083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CD37-3871-3D70-31F1-14DECA58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Tallinn ja </a:t>
            </a:r>
            <a:r>
              <a:rPr lang="en-US" dirty="0" err="1"/>
              <a:t>sillutised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B16B-D8E8-2CAA-5268-19286EA4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Tänavatel</a:t>
            </a:r>
            <a:r>
              <a:rPr lang="en-US" dirty="0"/>
              <a:t>, </a:t>
            </a:r>
            <a:r>
              <a:rPr lang="en-US" dirty="0" err="1"/>
              <a:t>platsidel</a:t>
            </a:r>
            <a:r>
              <a:rPr lang="en-US" dirty="0"/>
              <a:t> ja </a:t>
            </a:r>
            <a:r>
              <a:rPr lang="en-US" dirty="0" err="1"/>
              <a:t>hoovides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valdavalt</a:t>
            </a:r>
            <a:r>
              <a:rPr lang="en-US" dirty="0"/>
              <a:t> </a:t>
            </a:r>
            <a:r>
              <a:rPr lang="en-US" dirty="0" err="1"/>
              <a:t>muna</a:t>
            </a:r>
            <a:r>
              <a:rPr lang="en-US" dirty="0"/>
              <a:t>-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klompkivi</a:t>
            </a:r>
            <a:r>
              <a:rPr lang="en-US" dirty="0"/>
              <a:t>, </a:t>
            </a:r>
            <a:r>
              <a:rPr lang="en-US" dirty="0" err="1">
                <a:highlight>
                  <a:srgbClr val="00FFFF"/>
                </a:highlight>
              </a:rPr>
              <a:t>samuti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sillutisplaate</a:t>
            </a:r>
            <a:r>
              <a:rPr lang="en-US" dirty="0">
                <a:highlight>
                  <a:srgbClr val="00FFFF"/>
                </a:highlight>
              </a:rPr>
              <a:t> ja -</a:t>
            </a:r>
            <a:r>
              <a:rPr lang="en-US" dirty="0" err="1">
                <a:highlight>
                  <a:srgbClr val="00FFFF"/>
                </a:highlight>
              </a:rPr>
              <a:t>telliseid</a:t>
            </a:r>
            <a:r>
              <a:rPr lang="en-US" dirty="0">
                <a:highlight>
                  <a:srgbClr val="00FFFF"/>
                </a:highlight>
              </a:rPr>
              <a:t>. </a:t>
            </a:r>
          </a:p>
          <a:p>
            <a:r>
              <a:rPr lang="en-US" dirty="0" err="1"/>
              <a:t>Sillutiskivialuse</a:t>
            </a:r>
            <a:r>
              <a:rPr lang="en-US" dirty="0"/>
              <a:t> </a:t>
            </a:r>
            <a:r>
              <a:rPr lang="en-US" dirty="0" err="1"/>
              <a:t>konstruktsioonina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üldjuhul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koormusklassi</a:t>
            </a:r>
            <a:r>
              <a:rPr lang="en-US" dirty="0"/>
              <a:t> D4 </a:t>
            </a:r>
            <a:r>
              <a:rPr lang="en-US" dirty="0" err="1"/>
              <a:t>tüüpkonstruktsioonile</a:t>
            </a:r>
            <a:r>
              <a:rPr lang="en-US" dirty="0"/>
              <a:t> </a:t>
            </a:r>
            <a:r>
              <a:rPr lang="en-US" dirty="0" err="1"/>
              <a:t>esitatud</a:t>
            </a:r>
            <a:r>
              <a:rPr lang="en-US" dirty="0"/>
              <a:t> </a:t>
            </a:r>
            <a:r>
              <a:rPr lang="en-US" dirty="0" err="1"/>
              <a:t>katendikihtide</a:t>
            </a:r>
            <a:r>
              <a:rPr lang="en-US" dirty="0"/>
              <a:t> </a:t>
            </a:r>
            <a:r>
              <a:rPr lang="en-US" dirty="0" err="1"/>
              <a:t>kandevõime</a:t>
            </a:r>
            <a:r>
              <a:rPr lang="en-US" dirty="0"/>
              <a:t> </a:t>
            </a:r>
            <a:r>
              <a:rPr lang="en-US" dirty="0" err="1"/>
              <a:t>nõudeid</a:t>
            </a:r>
            <a:r>
              <a:rPr lang="en-US" dirty="0"/>
              <a:t>. </a:t>
            </a:r>
            <a:r>
              <a:rPr lang="en-US" dirty="0" err="1"/>
              <a:t>Kokkuleppel</a:t>
            </a:r>
            <a:r>
              <a:rPr lang="en-US" dirty="0"/>
              <a:t> </a:t>
            </a:r>
            <a:r>
              <a:rPr lang="en-US" dirty="0" err="1"/>
              <a:t>tellijaga</a:t>
            </a:r>
            <a:r>
              <a:rPr lang="en-US" dirty="0"/>
              <a:t> ja </a:t>
            </a:r>
            <a:r>
              <a:rPr lang="en-US" dirty="0" err="1"/>
              <a:t>suurema</a:t>
            </a:r>
            <a:r>
              <a:rPr lang="en-US" dirty="0"/>
              <a:t> </a:t>
            </a:r>
            <a:r>
              <a:rPr lang="en-US" dirty="0" err="1"/>
              <a:t>koormusega</a:t>
            </a:r>
            <a:r>
              <a:rPr lang="en-US" dirty="0"/>
              <a:t> </a:t>
            </a:r>
            <a:r>
              <a:rPr lang="en-US" dirty="0" err="1"/>
              <a:t>teedel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kas </a:t>
            </a:r>
            <a:r>
              <a:rPr lang="en-US" dirty="0" err="1"/>
              <a:t>dreenasfaldist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dreenbetoonist</a:t>
            </a:r>
            <a:r>
              <a:rPr lang="en-US" dirty="0"/>
              <a:t> </a:t>
            </a:r>
            <a:r>
              <a:rPr lang="en-US" dirty="0" err="1"/>
              <a:t>aluskihti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Dreenbetoon</a:t>
            </a:r>
            <a:r>
              <a:rPr lang="en-US" dirty="0"/>
              <a:t> </a:t>
            </a:r>
            <a:r>
              <a:rPr lang="en-US" dirty="0" err="1"/>
              <a:t>eeldab</a:t>
            </a:r>
            <a:r>
              <a:rPr lang="en-US" dirty="0"/>
              <a:t> juba </a:t>
            </a:r>
            <a:r>
              <a:rPr lang="en-US" dirty="0" err="1"/>
              <a:t>paisumistega</a:t>
            </a:r>
            <a:r>
              <a:rPr lang="en-US" dirty="0"/>
              <a:t> </a:t>
            </a:r>
            <a:r>
              <a:rPr lang="en-US" dirty="0" err="1"/>
              <a:t>arvestamist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jalakäijate</a:t>
            </a:r>
            <a:r>
              <a:rPr lang="en-US" dirty="0"/>
              <a:t> teel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sillutiskive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konstruktsioonina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koormusklassile</a:t>
            </a:r>
            <a:r>
              <a:rPr lang="en-US" dirty="0"/>
              <a:t> E5 </a:t>
            </a:r>
            <a:r>
              <a:rPr lang="en-US" dirty="0" err="1"/>
              <a:t>vastavat</a:t>
            </a:r>
            <a:r>
              <a:rPr lang="en-US" dirty="0"/>
              <a:t> </a:t>
            </a:r>
            <a:r>
              <a:rPr lang="en-US" dirty="0" err="1"/>
              <a:t>tüüpkonstruktsiooni</a:t>
            </a:r>
            <a:r>
              <a:rPr lang="en-US" dirty="0"/>
              <a:t>.</a:t>
            </a:r>
          </a:p>
          <a:p>
            <a:r>
              <a:rPr lang="en-US" dirty="0"/>
              <a:t>Kui </a:t>
            </a:r>
            <a:r>
              <a:rPr lang="en-US" dirty="0" err="1"/>
              <a:t>kivide</a:t>
            </a:r>
            <a:r>
              <a:rPr lang="en-US" dirty="0"/>
              <a:t> all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sängitusbetooni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on all </a:t>
            </a:r>
            <a:r>
              <a:rPr lang="en-US" dirty="0" err="1"/>
              <a:t>mingi</a:t>
            </a:r>
            <a:r>
              <a:rPr lang="en-US" dirty="0"/>
              <a:t> </a:t>
            </a:r>
            <a:r>
              <a:rPr lang="en-US" dirty="0" err="1"/>
              <a:t>muu</a:t>
            </a:r>
            <a:r>
              <a:rPr lang="en-US" dirty="0"/>
              <a:t> </a:t>
            </a:r>
            <a:r>
              <a:rPr lang="en-US" dirty="0" err="1"/>
              <a:t>tsemendiga</a:t>
            </a:r>
            <a:r>
              <a:rPr lang="en-US" dirty="0"/>
              <a:t> </a:t>
            </a:r>
            <a:r>
              <a:rPr lang="en-US" dirty="0" err="1"/>
              <a:t>tehtud</a:t>
            </a:r>
            <a:r>
              <a:rPr lang="en-US" dirty="0"/>
              <a:t> </a:t>
            </a:r>
            <a:r>
              <a:rPr lang="en-US" dirty="0" err="1"/>
              <a:t>betoon</a:t>
            </a:r>
            <a:r>
              <a:rPr lang="en-US" dirty="0"/>
              <a:t> (</a:t>
            </a:r>
            <a:r>
              <a:rPr lang="en-US" dirty="0" err="1"/>
              <a:t>tugevam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tsementstabi</a:t>
            </a:r>
            <a:r>
              <a:rPr lang="en-US" dirty="0"/>
              <a:t>), </a:t>
            </a:r>
            <a:r>
              <a:rPr lang="en-US" dirty="0" err="1"/>
              <a:t>tuleb</a:t>
            </a:r>
            <a:r>
              <a:rPr lang="en-US" dirty="0"/>
              <a:t> </a:t>
            </a:r>
            <a:r>
              <a:rPr lang="en-US" dirty="0" err="1"/>
              <a:t>ette</a:t>
            </a:r>
            <a:r>
              <a:rPr lang="en-US" dirty="0"/>
              <a:t> </a:t>
            </a:r>
            <a:r>
              <a:rPr lang="en-US" dirty="0" err="1"/>
              <a:t>näha</a:t>
            </a:r>
            <a:r>
              <a:rPr lang="en-US" dirty="0"/>
              <a:t> </a:t>
            </a:r>
            <a:r>
              <a:rPr lang="en-US" dirty="0" err="1"/>
              <a:t>paisuvuugid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3B01E-07D8-B878-327F-C8C84EE9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41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InfraRYL - betoonkivid ja -plaadid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101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Kivi - pikkuse ja paksuse suhe max 4, ühtlaselt vähemalt 5 cm paksus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Plaat – pikkuse ja paksuse suhe üle 4, nimilaius üle 15 cm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16" y="2838994"/>
            <a:ext cx="9971724" cy="377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Betonikivet - Pihakivi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52" y="3489839"/>
            <a:ext cx="1952736" cy="120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Betonilaatta Lakka BL-606 590 x 590 x 60 mm harmaa | Taloon.com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16" y="5267195"/>
            <a:ext cx="1937788" cy="113360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ima hinnaga murukivi - ikka Interbauenis!">
            <a:extLst>
              <a:ext uri="{FF2B5EF4-FFF2-40B4-BE49-F238E27FC236}">
                <a16:creationId xmlns:a16="http://schemas.microsoft.com/office/drawing/2014/main" id="{53336C33-5F93-685A-75E4-6CB15CE3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7756" y="3528201"/>
            <a:ext cx="2894243" cy="319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2CDDD-D014-44F2-07FA-C3E24CFFD7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343" y="1222937"/>
            <a:ext cx="2810395" cy="22060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D69CC-57AC-E166-CD61-58F2C036B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" y="1461354"/>
            <a:ext cx="10515600" cy="4351338"/>
          </a:xfrm>
        </p:spPr>
        <p:txBody>
          <a:bodyPr/>
          <a:lstStyle/>
          <a:p>
            <a:r>
              <a:rPr lang="en-US" dirty="0" err="1"/>
              <a:t>Eeldus</a:t>
            </a:r>
            <a:r>
              <a:rPr lang="en-US" dirty="0"/>
              <a:t>, et </a:t>
            </a:r>
            <a:r>
              <a:rPr lang="en-US" dirty="0" err="1"/>
              <a:t>vesi</a:t>
            </a:r>
            <a:r>
              <a:rPr lang="en-US" dirty="0"/>
              <a:t> </a:t>
            </a:r>
            <a:r>
              <a:rPr lang="en-US" dirty="0" err="1"/>
              <a:t>pääseb</a:t>
            </a:r>
            <a:r>
              <a:rPr lang="en-US" dirty="0"/>
              <a:t> </a:t>
            </a:r>
            <a:r>
              <a:rPr lang="en-US" dirty="0" err="1"/>
              <a:t>kusagile</a:t>
            </a:r>
            <a:endParaRPr lang="en-US" dirty="0"/>
          </a:p>
          <a:p>
            <a:r>
              <a:rPr lang="en-US" dirty="0"/>
              <a:t>Kui </a:t>
            </a:r>
            <a:r>
              <a:rPr lang="en-US" dirty="0" err="1"/>
              <a:t>vaja</a:t>
            </a:r>
            <a:r>
              <a:rPr lang="en-US" dirty="0"/>
              <a:t>, </a:t>
            </a:r>
            <a:r>
              <a:rPr lang="en-US" dirty="0" err="1"/>
              <a:t>kogumiskastid</a:t>
            </a:r>
            <a:r>
              <a:rPr lang="en-US" dirty="0"/>
              <a:t> </a:t>
            </a:r>
            <a:r>
              <a:rPr lang="en-US" dirty="0" err="1"/>
              <a:t>alla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EC95-4160-B516-F7BA-1183493C2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Murukivi</a:t>
            </a:r>
            <a:endParaRPr lang="en-US" dirty="0"/>
          </a:p>
        </p:txBody>
      </p:sp>
      <p:pic>
        <p:nvPicPr>
          <p:cNvPr id="1034" name="Picture 10" descr="Waterdoorlatende verharding voor de oprit: mogelijkheden | Tuin ...">
            <a:extLst>
              <a:ext uri="{FF2B5EF4-FFF2-40B4-BE49-F238E27FC236}">
                <a16:creationId xmlns:a16="http://schemas.microsoft.com/office/drawing/2014/main" id="{D0D96BB3-A7B4-0ADC-A2F0-71F732ED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291" y="3542241"/>
            <a:ext cx="2847702" cy="323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10C46-A568-1370-0B95-9D7E2B5B58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13"/>
          <a:stretch>
            <a:fillRect/>
          </a:stretch>
        </p:blipFill>
        <p:spPr>
          <a:xfrm>
            <a:off x="64246" y="3542240"/>
            <a:ext cx="4358798" cy="3275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57E396-8C16-0503-38AB-366CD7BF0B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986" y="3542240"/>
            <a:ext cx="1684672" cy="3236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8065A-D550-CBA4-FB3F-7C818E99FF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293" y="227501"/>
            <a:ext cx="4303150" cy="32360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EA658-0DCF-8897-4835-2308F651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307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/>
              <a:t>InfraRYL</a:t>
            </a:r>
            <a:r>
              <a:rPr lang="en-US" dirty="0"/>
              <a:t> – </a:t>
            </a:r>
            <a:r>
              <a:rPr lang="en-US" dirty="0" err="1"/>
              <a:t>looduskivist</a:t>
            </a:r>
            <a:r>
              <a:rPr lang="en-US" dirty="0"/>
              <a:t> </a:t>
            </a:r>
            <a:r>
              <a:rPr lang="en-US" dirty="0" err="1"/>
              <a:t>sillutisplaadid</a:t>
            </a:r>
            <a:endParaRPr dirty="0"/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76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214321 – (</a:t>
            </a:r>
            <a:r>
              <a:rPr lang="en-US" sz="2000" i="1" dirty="0" err="1"/>
              <a:t>Luonnonkivilaatta</a:t>
            </a:r>
            <a:r>
              <a:rPr lang="en-US" sz="2000" dirty="0"/>
              <a:t>) – </a:t>
            </a:r>
            <a:r>
              <a:rPr lang="en-US" sz="2000" dirty="0" err="1">
                <a:solidFill>
                  <a:srgbClr val="7F7F7F"/>
                </a:solidFill>
              </a:rPr>
              <a:t>Looduskivi</a:t>
            </a:r>
            <a:r>
              <a:rPr lang="en-US" sz="2000" dirty="0">
                <a:solidFill>
                  <a:srgbClr val="7F7F7F"/>
                </a:solidFill>
              </a:rPr>
              <a:t> </a:t>
            </a:r>
            <a:r>
              <a:rPr lang="en-US" sz="2000" dirty="0" err="1">
                <a:solidFill>
                  <a:srgbClr val="7F7F7F"/>
                </a:solidFill>
              </a:rPr>
              <a:t>plaat</a:t>
            </a:r>
            <a:endParaRPr sz="2000" dirty="0">
              <a:solidFill>
                <a:srgbClr val="7F7F7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Sillutiselement</a:t>
            </a:r>
            <a:r>
              <a:rPr lang="en-US" sz="2000" dirty="0"/>
              <a:t> </a:t>
            </a:r>
            <a:r>
              <a:rPr lang="en-US" sz="2000" dirty="0" err="1"/>
              <a:t>mille</a:t>
            </a:r>
            <a:r>
              <a:rPr lang="en-US" sz="2000" dirty="0"/>
              <a:t> </a:t>
            </a:r>
            <a:r>
              <a:rPr lang="en-US" sz="2000" dirty="0" err="1"/>
              <a:t>nimilaius</a:t>
            </a:r>
            <a:r>
              <a:rPr lang="en-US" sz="2000" dirty="0"/>
              <a:t> on </a:t>
            </a:r>
            <a:r>
              <a:rPr lang="en-US" sz="2000" dirty="0" err="1"/>
              <a:t>vähemalt</a:t>
            </a:r>
            <a:r>
              <a:rPr lang="en-US" sz="2000" dirty="0"/>
              <a:t> 150 mm ja </a:t>
            </a:r>
            <a:r>
              <a:rPr lang="en-US" sz="2000" dirty="0" err="1"/>
              <a:t>suurem</a:t>
            </a:r>
            <a:r>
              <a:rPr lang="en-US" sz="2000" dirty="0"/>
              <a:t> </a:t>
            </a:r>
            <a:r>
              <a:rPr lang="en-US" sz="2000" dirty="0" err="1"/>
              <a:t>kui</a:t>
            </a:r>
            <a:r>
              <a:rPr lang="en-US" sz="2000" dirty="0"/>
              <a:t> 2 </a:t>
            </a:r>
            <a:r>
              <a:rPr lang="en-US" sz="2000" dirty="0" err="1"/>
              <a:t>korda</a:t>
            </a:r>
            <a:r>
              <a:rPr lang="en-US" sz="2000" dirty="0"/>
              <a:t> </a:t>
            </a:r>
            <a:r>
              <a:rPr lang="en-US" sz="2000" dirty="0" err="1"/>
              <a:t>paksus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 err="1"/>
              <a:t>Looduskivist</a:t>
            </a:r>
            <a:r>
              <a:rPr lang="en-US" sz="2000" dirty="0"/>
              <a:t> </a:t>
            </a:r>
            <a:r>
              <a:rPr lang="en-US" sz="2000" dirty="0" err="1"/>
              <a:t>plaadid</a:t>
            </a:r>
            <a:r>
              <a:rPr lang="en-US" sz="2000" dirty="0"/>
              <a:t> – max </a:t>
            </a:r>
            <a:r>
              <a:rPr lang="en-US" sz="2000" dirty="0" err="1"/>
              <a:t>lubatud</a:t>
            </a:r>
            <a:r>
              <a:rPr lang="en-US" sz="2000" dirty="0"/>
              <a:t> </a:t>
            </a:r>
            <a:r>
              <a:rPr lang="en-US" sz="2000" dirty="0" err="1"/>
              <a:t>koormus</a:t>
            </a:r>
            <a:r>
              <a:rPr lang="en-US" sz="2000" dirty="0"/>
              <a:t> 10 </a:t>
            </a:r>
            <a:r>
              <a:rPr lang="en-US" sz="2000" dirty="0" err="1"/>
              <a:t>kN</a:t>
            </a:r>
            <a:r>
              <a:rPr lang="en-US" sz="2000" dirty="0"/>
              <a:t> (2-tonnise </a:t>
            </a:r>
            <a:r>
              <a:rPr lang="en-US" sz="2000" dirty="0" err="1"/>
              <a:t>kogumassiga</a:t>
            </a:r>
            <a:r>
              <a:rPr lang="en-US" sz="2000" dirty="0"/>
              <a:t> </a:t>
            </a:r>
            <a:r>
              <a:rPr lang="en-US" sz="2000" dirty="0" err="1"/>
              <a:t>sõiduk</a:t>
            </a:r>
            <a:r>
              <a:rPr lang="en-US" sz="2000" dirty="0"/>
              <a:t>)</a:t>
            </a:r>
            <a:endParaRPr dirty="0"/>
          </a:p>
          <a:p>
            <a:pPr marL="228600" lvl="0" indent="-2286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Reeglina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vähemalt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8 cm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paksused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plaadid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ka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kergliiklusalal</a:t>
            </a:r>
            <a:endParaRPr dirty="0"/>
          </a:p>
          <a:p>
            <a:pPr marL="228600" lvl="0" indent="-2286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Kõvadus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vähemalt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5,5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Mohsi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skaala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alusel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Plaatide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murdumistugevus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esitatakse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projektis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InfraRYL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tabeli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214321:T6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alusel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murdumise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koormus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n/a –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dekoratiivkasutus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ilma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koormuseta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;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0,75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ainult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jalakäija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-ala,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seotud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alusel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3,5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kergliiklus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pargiteed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; 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6,0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juhuslik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autoliiklus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garaaži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sissepääs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; 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9,0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kergliiklus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teenindav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liiklus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turuplats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prügivedu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); 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14,0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juhusliku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raskeliiklusega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kergliiklusala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; 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lphaLcParenR"/>
            </a:pP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25,0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kN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- teed ja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tänavad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hooldejaamad</a:t>
            </a:r>
            <a:r>
              <a:rPr lang="en-US" sz="1500" dirty="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29" name="Google Shape;129;p6" descr="Image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259" y="4196155"/>
            <a:ext cx="4290165" cy="244776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1D44-A91A-A039-8E20-798CBE35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Betoonkivi</a:t>
            </a:r>
            <a:r>
              <a:rPr lang="en-US" dirty="0"/>
              <a:t>/</a:t>
            </a:r>
            <a:r>
              <a:rPr lang="en-US" dirty="0" err="1"/>
              <a:t>plaadi</a:t>
            </a:r>
            <a:r>
              <a:rPr lang="en-US" dirty="0"/>
              <a:t> </a:t>
            </a:r>
            <a:r>
              <a:rPr lang="en-US" dirty="0" err="1"/>
              <a:t>omadustest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57D96-1BDF-A532-DCE7-2D017EFC7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71" y="1825625"/>
            <a:ext cx="11523734" cy="4351338"/>
          </a:xfrm>
        </p:spPr>
        <p:txBody>
          <a:bodyPr>
            <a:normAutofit/>
          </a:bodyPr>
          <a:lstStyle/>
          <a:p>
            <a:r>
              <a:rPr lang="en-US" dirty="0" err="1"/>
              <a:t>Ühe</a:t>
            </a:r>
            <a:r>
              <a:rPr lang="en-US" dirty="0"/>
              <a:t> </a:t>
            </a:r>
            <a:r>
              <a:rPr lang="en-US" dirty="0" err="1"/>
              <a:t>tehase</a:t>
            </a:r>
            <a:r>
              <a:rPr lang="en-US" dirty="0"/>
              <a:t> </a:t>
            </a:r>
            <a:r>
              <a:rPr lang="en-US" dirty="0" err="1"/>
              <a:t>tootel</a:t>
            </a:r>
            <a:r>
              <a:rPr lang="en-US" dirty="0"/>
              <a:t> </a:t>
            </a:r>
            <a:r>
              <a:rPr lang="en-US" dirty="0" err="1"/>
              <a:t>oleme</a:t>
            </a:r>
            <a:r>
              <a:rPr lang="en-US" dirty="0"/>
              <a:t> </a:t>
            </a:r>
            <a:r>
              <a:rPr lang="en-US" dirty="0" err="1"/>
              <a:t>kohanud</a:t>
            </a:r>
            <a:r>
              <a:rPr lang="en-US" dirty="0"/>
              <a:t> </a:t>
            </a:r>
            <a:r>
              <a:rPr lang="en-US" dirty="0" err="1"/>
              <a:t>laboritulemust</a:t>
            </a:r>
            <a:r>
              <a:rPr lang="en-US" dirty="0"/>
              <a:t>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äärekivide</a:t>
            </a:r>
            <a:r>
              <a:rPr lang="en-US" dirty="0"/>
              <a:t> ja </a:t>
            </a:r>
            <a:r>
              <a:rPr lang="en-US" dirty="0" err="1"/>
              <a:t>betoonplaatide</a:t>
            </a:r>
            <a:r>
              <a:rPr lang="en-US" dirty="0"/>
              <a:t> (300*300*60) </a:t>
            </a:r>
            <a:r>
              <a:rPr lang="en-US" dirty="0" err="1"/>
              <a:t>külmutuskadu</a:t>
            </a:r>
            <a:r>
              <a:rPr lang="en-US" dirty="0"/>
              <a:t> 28 </a:t>
            </a:r>
            <a:r>
              <a:rPr lang="en-US" dirty="0" err="1"/>
              <a:t>tsükliga</a:t>
            </a:r>
            <a:r>
              <a:rPr lang="en-US" dirty="0"/>
              <a:t> 0,0 ja  </a:t>
            </a:r>
            <a:r>
              <a:rPr lang="en-US" dirty="0" err="1"/>
              <a:t>plaatide</a:t>
            </a:r>
            <a:r>
              <a:rPr lang="en-US" dirty="0"/>
              <a:t> </a:t>
            </a:r>
            <a:r>
              <a:rPr lang="en-US" dirty="0" err="1"/>
              <a:t>murdumistugevus</a:t>
            </a:r>
            <a:r>
              <a:rPr lang="en-US" dirty="0"/>
              <a:t> 10,8…18,4 </a:t>
            </a:r>
            <a:r>
              <a:rPr lang="en-US" dirty="0" err="1"/>
              <a:t>kN</a:t>
            </a:r>
            <a:endParaRPr lang="en-US" dirty="0"/>
          </a:p>
          <a:p>
            <a:pPr lvl="1"/>
            <a:r>
              <a:rPr lang="en-US" dirty="0"/>
              <a:t>see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annaks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alust</a:t>
            </a:r>
            <a:r>
              <a:rPr lang="en-US" dirty="0"/>
              <a:t> </a:t>
            </a:r>
            <a:r>
              <a:rPr lang="en-US" dirty="0" err="1"/>
              <a:t>antud</a:t>
            </a:r>
            <a:r>
              <a:rPr lang="en-US" dirty="0"/>
              <a:t> </a:t>
            </a:r>
            <a:r>
              <a:rPr lang="en-US" dirty="0" err="1"/>
              <a:t>plaate</a:t>
            </a:r>
            <a:r>
              <a:rPr lang="en-US" dirty="0"/>
              <a:t> </a:t>
            </a:r>
            <a:r>
              <a:rPr lang="en-US" dirty="0" err="1"/>
              <a:t>autoliikluse</a:t>
            </a:r>
            <a:r>
              <a:rPr lang="en-US" dirty="0"/>
              <a:t> </a:t>
            </a:r>
            <a:r>
              <a:rPr lang="en-US" dirty="0" err="1"/>
              <a:t>aladel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teedel-tänavatel</a:t>
            </a:r>
            <a:r>
              <a:rPr lang="en-US" dirty="0"/>
              <a:t> </a:t>
            </a:r>
            <a:r>
              <a:rPr lang="en-US" dirty="0" err="1"/>
              <a:t>tuleks</a:t>
            </a:r>
            <a:r>
              <a:rPr lang="en-US" dirty="0"/>
              <a:t> </a:t>
            </a:r>
            <a:r>
              <a:rPr lang="en-US" dirty="0" err="1"/>
              <a:t>nõuda</a:t>
            </a:r>
            <a:r>
              <a:rPr lang="en-US" dirty="0"/>
              <a:t> 25 </a:t>
            </a:r>
            <a:r>
              <a:rPr lang="en-US" dirty="0" err="1"/>
              <a:t>kN</a:t>
            </a:r>
            <a:r>
              <a:rPr lang="en-US" dirty="0"/>
              <a:t> </a:t>
            </a:r>
            <a:r>
              <a:rPr lang="en-US" dirty="0" err="1"/>
              <a:t>taset</a:t>
            </a:r>
            <a:r>
              <a:rPr lang="en-US" dirty="0"/>
              <a:t> – </a:t>
            </a:r>
            <a:r>
              <a:rPr lang="en-US" dirty="0" err="1"/>
              <a:t>siiski</a:t>
            </a:r>
            <a:r>
              <a:rPr lang="en-US" dirty="0"/>
              <a:t> </a:t>
            </a:r>
            <a:r>
              <a:rPr lang="en-US" dirty="0" err="1"/>
              <a:t>sobib</a:t>
            </a:r>
            <a:r>
              <a:rPr lang="en-US" dirty="0"/>
              <a:t> see </a:t>
            </a:r>
            <a:r>
              <a:rPr lang="en-US" dirty="0" err="1"/>
              <a:t>näiteks</a:t>
            </a:r>
            <a:r>
              <a:rPr lang="en-US" dirty="0"/>
              <a:t> </a:t>
            </a:r>
            <a:r>
              <a:rPr lang="en-US" dirty="0" err="1"/>
              <a:t>keskväljakule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turuplatsile</a:t>
            </a:r>
            <a:r>
              <a:rPr lang="en-US" dirty="0"/>
              <a:t>, </a:t>
            </a:r>
            <a:r>
              <a:rPr lang="en-US" dirty="0" err="1"/>
              <a:t>kus</a:t>
            </a:r>
            <a:r>
              <a:rPr lang="en-US" dirty="0"/>
              <a:t> </a:t>
            </a:r>
            <a:r>
              <a:rPr lang="en-US" dirty="0" err="1"/>
              <a:t>puudub</a:t>
            </a:r>
            <a:r>
              <a:rPr lang="en-US" dirty="0"/>
              <a:t> </a:t>
            </a:r>
            <a:r>
              <a:rPr lang="en-US" dirty="0" err="1"/>
              <a:t>regulaarne</a:t>
            </a:r>
            <a:r>
              <a:rPr lang="en-US" dirty="0"/>
              <a:t> </a:t>
            </a:r>
            <a:r>
              <a:rPr lang="en-US" dirty="0" err="1"/>
              <a:t>jälg-jäljes</a:t>
            </a:r>
            <a:r>
              <a:rPr lang="en-US" dirty="0"/>
              <a:t> </a:t>
            </a:r>
            <a:r>
              <a:rPr lang="en-US" dirty="0" err="1"/>
              <a:t>raskeliiklus</a:t>
            </a:r>
            <a:endParaRPr lang="en-US" dirty="0"/>
          </a:p>
          <a:p>
            <a:pPr lvl="1"/>
            <a:r>
              <a:rPr lang="en-US" dirty="0" err="1"/>
              <a:t>kuid</a:t>
            </a:r>
            <a:r>
              <a:rPr lang="en-US" dirty="0"/>
              <a:t> –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alusel</a:t>
            </a:r>
            <a:r>
              <a:rPr lang="en-US" dirty="0"/>
              <a:t> ja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vuugitäitega</a:t>
            </a:r>
            <a:r>
              <a:rPr lang="en-US" dirty="0"/>
              <a:t> </a:t>
            </a:r>
            <a:r>
              <a:rPr lang="en-US" dirty="0" err="1"/>
              <a:t>võiks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olla </a:t>
            </a:r>
            <a:r>
              <a:rPr lang="en-US" dirty="0" err="1"/>
              <a:t>võimalik</a:t>
            </a:r>
            <a:r>
              <a:rPr lang="en-US" dirty="0"/>
              <a:t>, </a:t>
            </a:r>
            <a:r>
              <a:rPr lang="en-US" dirty="0" err="1"/>
              <a:t>arvestades</a:t>
            </a:r>
            <a:r>
              <a:rPr lang="en-US" dirty="0"/>
              <a:t> </a:t>
            </a:r>
            <a:r>
              <a:rPr lang="en-US" dirty="0" err="1"/>
              <a:t>seejuures</a:t>
            </a:r>
            <a:r>
              <a:rPr lang="en-US" dirty="0"/>
              <a:t> </a:t>
            </a:r>
            <a:r>
              <a:rPr lang="en-US" dirty="0" err="1"/>
              <a:t>paisumiste</a:t>
            </a:r>
            <a:r>
              <a:rPr lang="en-US" dirty="0"/>
              <a:t> ja </a:t>
            </a:r>
            <a:r>
              <a:rPr lang="en-US" dirty="0" err="1"/>
              <a:t>riskidega</a:t>
            </a:r>
            <a:endParaRPr lang="en-US" dirty="0"/>
          </a:p>
          <a:p>
            <a:pPr lvl="1"/>
            <a:r>
              <a:rPr lang="en-US" dirty="0" err="1"/>
              <a:t>Siiski</a:t>
            </a:r>
            <a:r>
              <a:rPr lang="en-US" dirty="0"/>
              <a:t>, on KÕIGI </a:t>
            </a:r>
            <a:r>
              <a:rPr lang="en-US" dirty="0" err="1"/>
              <a:t>betoontoodete</a:t>
            </a:r>
            <a:r>
              <a:rPr lang="en-US" dirty="0"/>
              <a:t> </a:t>
            </a:r>
            <a:r>
              <a:rPr lang="en-US" dirty="0" err="1"/>
              <a:t>puhul</a:t>
            </a:r>
            <a:r>
              <a:rPr lang="en-US" dirty="0"/>
              <a:t> see </a:t>
            </a:r>
            <a:r>
              <a:rPr lang="en-US" dirty="0" err="1"/>
              <a:t>külmakindluse</a:t>
            </a:r>
            <a:r>
              <a:rPr lang="en-US" dirty="0"/>
              <a:t> risk,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projekteerija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kontrollida</a:t>
            </a:r>
            <a:r>
              <a:rPr lang="en-US" dirty="0"/>
              <a:t>, </a:t>
            </a:r>
            <a:r>
              <a:rPr lang="en-US" dirty="0" err="1"/>
              <a:t>millise</a:t>
            </a:r>
            <a:r>
              <a:rPr lang="en-US" dirty="0"/>
              <a:t> </a:t>
            </a:r>
            <a:r>
              <a:rPr lang="en-US" dirty="0" err="1"/>
              <a:t>tehase</a:t>
            </a:r>
            <a:r>
              <a:rPr lang="en-US" dirty="0"/>
              <a:t> </a:t>
            </a:r>
            <a:r>
              <a:rPr lang="en-US" dirty="0" err="1"/>
              <a:t>tooteid</a:t>
            </a:r>
            <a:r>
              <a:rPr lang="en-US" dirty="0"/>
              <a:t> </a:t>
            </a:r>
            <a:r>
              <a:rPr lang="en-US" dirty="0" err="1"/>
              <a:t>kasutatakse</a:t>
            </a:r>
            <a:endParaRPr lang="en-US" dirty="0"/>
          </a:p>
          <a:p>
            <a:r>
              <a:rPr lang="en-US" dirty="0" err="1"/>
              <a:t>Dreeniv</a:t>
            </a:r>
            <a:r>
              <a:rPr lang="en-US" dirty="0"/>
              <a:t> </a:t>
            </a:r>
            <a:r>
              <a:rPr lang="en-US" dirty="0" err="1"/>
              <a:t>betoonkivi</a:t>
            </a:r>
            <a:r>
              <a:rPr lang="en-US" dirty="0"/>
              <a:t> – </a:t>
            </a:r>
            <a:r>
              <a:rPr lang="en-US" dirty="0" err="1"/>
              <a:t>kuni</a:t>
            </a:r>
            <a:r>
              <a:rPr lang="en-US" dirty="0"/>
              <a:t> pole </a:t>
            </a:r>
            <a:r>
              <a:rPr lang="en-US" dirty="0" err="1"/>
              <a:t>näinud</a:t>
            </a:r>
            <a:r>
              <a:rPr lang="en-US" dirty="0"/>
              <a:t> ja </a:t>
            </a:r>
            <a:r>
              <a:rPr lang="en-US" dirty="0" err="1"/>
              <a:t>katsetanud</a:t>
            </a:r>
            <a:r>
              <a:rPr lang="en-US" dirty="0"/>
              <a:t> </a:t>
            </a:r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kliimas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paku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60DEC-9D59-1DF5-05B2-AA1AD98E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48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29AC-83A3-146A-14CD-90AE033F1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Materjalide</a:t>
            </a:r>
            <a:r>
              <a:rPr lang="en-US" dirty="0"/>
              <a:t> </a:t>
            </a:r>
            <a:r>
              <a:rPr lang="en-US" dirty="0" err="1"/>
              <a:t>omadustest</a:t>
            </a:r>
            <a:r>
              <a:rPr lang="en-US" dirty="0"/>
              <a:t> </a:t>
            </a:r>
            <a:r>
              <a:rPr lang="en-US" dirty="0" err="1"/>
              <a:t>veel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5384-0CE1-71C3-C9A8-93A32B557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Kivid ja </a:t>
            </a:r>
            <a:r>
              <a:rPr lang="en-US" b="1" dirty="0" err="1"/>
              <a:t>plaadid</a:t>
            </a:r>
            <a:endParaRPr lang="en-US" b="1" dirty="0"/>
          </a:p>
          <a:p>
            <a:pPr lvl="1"/>
            <a:r>
              <a:rPr lang="en-US" b="1" dirty="0" err="1"/>
              <a:t>Betoontoodete</a:t>
            </a:r>
            <a:r>
              <a:rPr lang="en-US" b="1" dirty="0"/>
              <a:t> </a:t>
            </a:r>
            <a:r>
              <a:rPr lang="en-US" b="1" dirty="0" err="1"/>
              <a:t>külmakindlus</a:t>
            </a:r>
            <a:r>
              <a:rPr lang="en-US" dirty="0"/>
              <a:t> – </a:t>
            </a:r>
            <a:r>
              <a:rPr lang="en-US" dirty="0" err="1"/>
              <a:t>standardis</a:t>
            </a:r>
            <a:r>
              <a:rPr lang="en-US" dirty="0"/>
              <a:t> </a:t>
            </a:r>
            <a:r>
              <a:rPr lang="en-US" dirty="0" err="1"/>
              <a:t>sätestatud</a:t>
            </a:r>
            <a:r>
              <a:rPr lang="en-US" dirty="0"/>
              <a:t>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liiga</a:t>
            </a:r>
            <a:r>
              <a:rPr lang="en-US" dirty="0"/>
              <a:t> </a:t>
            </a:r>
            <a:r>
              <a:rPr lang="en-US" dirty="0" err="1"/>
              <a:t>leebed</a:t>
            </a:r>
            <a:r>
              <a:rPr lang="en-US" dirty="0"/>
              <a:t> (</a:t>
            </a:r>
            <a:r>
              <a:rPr lang="en-US" dirty="0" err="1"/>
              <a:t>Itaalia</a:t>
            </a:r>
            <a:r>
              <a:rPr lang="en-US" dirty="0"/>
              <a:t> </a:t>
            </a:r>
            <a:r>
              <a:rPr lang="en-US" dirty="0" err="1"/>
              <a:t>soovil</a:t>
            </a:r>
            <a:r>
              <a:rPr lang="en-US" dirty="0"/>
              <a:t>, Skandinaavia </a:t>
            </a:r>
            <a:r>
              <a:rPr lang="en-US" dirty="0" err="1"/>
              <a:t>kasutab</a:t>
            </a:r>
            <a:r>
              <a:rPr lang="en-US" dirty="0"/>
              <a:t> </a:t>
            </a:r>
            <a:r>
              <a:rPr lang="en-US" dirty="0" err="1"/>
              <a:t>looduskive</a:t>
            </a:r>
            <a:r>
              <a:rPr lang="en-US" dirty="0"/>
              <a:t>) – MKM M101 </a:t>
            </a:r>
            <a:r>
              <a:rPr lang="en-US" dirty="0" err="1"/>
              <a:t>nõuded</a:t>
            </a:r>
            <a:r>
              <a:rPr lang="en-US" dirty="0"/>
              <a:t> </a:t>
            </a:r>
            <a:r>
              <a:rPr lang="en-US" dirty="0" err="1"/>
              <a:t>oluliselt</a:t>
            </a:r>
            <a:r>
              <a:rPr lang="en-US" dirty="0"/>
              <a:t> </a:t>
            </a:r>
            <a:r>
              <a:rPr lang="en-US" dirty="0" err="1"/>
              <a:t>karmimad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see </a:t>
            </a:r>
            <a:r>
              <a:rPr lang="en-US" dirty="0" err="1"/>
              <a:t>ületab</a:t>
            </a:r>
            <a:r>
              <a:rPr lang="en-US" dirty="0"/>
              <a:t> </a:t>
            </a:r>
            <a:r>
              <a:rPr lang="en-US" dirty="0" err="1"/>
              <a:t>eurostandardi</a:t>
            </a:r>
            <a:r>
              <a:rPr lang="en-US" dirty="0"/>
              <a:t> </a:t>
            </a:r>
            <a:r>
              <a:rPr lang="en-US" dirty="0" err="1"/>
              <a:t>nõuete</a:t>
            </a:r>
            <a:r>
              <a:rPr lang="en-US" dirty="0"/>
              <a:t> (</a:t>
            </a:r>
            <a:r>
              <a:rPr lang="en-US" dirty="0" err="1"/>
              <a:t>määramise</a:t>
            </a:r>
            <a:r>
              <a:rPr lang="en-US" dirty="0"/>
              <a:t>) </a:t>
            </a:r>
            <a:r>
              <a:rPr lang="en-US" dirty="0" err="1"/>
              <a:t>piirid</a:t>
            </a:r>
            <a:endParaRPr lang="en-US" dirty="0"/>
          </a:p>
          <a:p>
            <a:pPr lvl="1"/>
            <a:r>
              <a:rPr lang="en-US" b="1" dirty="0" err="1"/>
              <a:t>Looduskivide</a:t>
            </a:r>
            <a:r>
              <a:rPr lang="en-US" b="1" dirty="0"/>
              <a:t> </a:t>
            </a:r>
            <a:r>
              <a:rPr lang="en-US" b="1" dirty="0" err="1"/>
              <a:t>haardetegur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looduskividel</a:t>
            </a:r>
            <a:r>
              <a:rPr lang="en-US" dirty="0"/>
              <a:t> </a:t>
            </a:r>
            <a:r>
              <a:rPr lang="en-US" dirty="0" err="1"/>
              <a:t>pigem</a:t>
            </a:r>
            <a:r>
              <a:rPr lang="en-US" dirty="0"/>
              <a:t> </a:t>
            </a:r>
            <a:r>
              <a:rPr lang="en-US" dirty="0" err="1"/>
              <a:t>põletatud</a:t>
            </a:r>
            <a:r>
              <a:rPr lang="en-US" dirty="0"/>
              <a:t> </a:t>
            </a:r>
            <a:r>
              <a:rPr lang="en-US" dirty="0" err="1"/>
              <a:t>pind</a:t>
            </a:r>
            <a:r>
              <a:rPr lang="en-US" dirty="0"/>
              <a:t>, </a:t>
            </a:r>
            <a:r>
              <a:rPr lang="en-US" dirty="0" err="1"/>
              <a:t>betoonil</a:t>
            </a:r>
            <a:r>
              <a:rPr lang="en-US" dirty="0"/>
              <a:t>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haardetegur</a:t>
            </a:r>
            <a:r>
              <a:rPr lang="en-US" dirty="0"/>
              <a:t> </a:t>
            </a:r>
            <a:r>
              <a:rPr lang="en-US" dirty="0" err="1"/>
              <a:t>olemas</a:t>
            </a:r>
            <a:r>
              <a:rPr lang="en-US" dirty="0"/>
              <a:t> – </a:t>
            </a:r>
            <a:r>
              <a:rPr lang="en-US" dirty="0" err="1"/>
              <a:t>Eestis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katsetata</a:t>
            </a:r>
            <a:r>
              <a:rPr lang="en-US" dirty="0"/>
              <a:t>. </a:t>
            </a:r>
            <a:r>
              <a:rPr lang="en-US" dirty="0" err="1"/>
              <a:t>Paekivi</a:t>
            </a:r>
            <a:r>
              <a:rPr lang="en-US" dirty="0"/>
              <a:t> </a:t>
            </a:r>
            <a:r>
              <a:rPr lang="en-US" dirty="0" err="1"/>
              <a:t>praktikas</a:t>
            </a:r>
            <a:r>
              <a:rPr lang="en-US" dirty="0"/>
              <a:t> </a:t>
            </a:r>
            <a:r>
              <a:rPr lang="en-US" dirty="0" err="1"/>
              <a:t>kulub</a:t>
            </a:r>
            <a:r>
              <a:rPr lang="en-US" dirty="0"/>
              <a:t> </a:t>
            </a:r>
            <a:r>
              <a:rPr lang="en-US" dirty="0" err="1"/>
              <a:t>aja</a:t>
            </a:r>
            <a:r>
              <a:rPr lang="en-US" dirty="0"/>
              <a:t> </a:t>
            </a:r>
            <a:r>
              <a:rPr lang="en-US" dirty="0" err="1"/>
              <a:t>jooksul</a:t>
            </a:r>
            <a:r>
              <a:rPr lang="en-US" dirty="0"/>
              <a:t> </a:t>
            </a:r>
            <a:r>
              <a:rPr lang="en-US" dirty="0" err="1"/>
              <a:t>üsna</a:t>
            </a:r>
            <a:r>
              <a:rPr lang="en-US" dirty="0"/>
              <a:t> </a:t>
            </a:r>
            <a:r>
              <a:rPr lang="en-US" dirty="0" err="1"/>
              <a:t>libedaks</a:t>
            </a:r>
            <a:r>
              <a:rPr lang="en-US" dirty="0"/>
              <a:t>. </a:t>
            </a:r>
            <a:r>
              <a:rPr lang="en-US" dirty="0" err="1"/>
              <a:t>Võimalik</a:t>
            </a:r>
            <a:r>
              <a:rPr lang="en-US" dirty="0"/>
              <a:t> </a:t>
            </a:r>
            <a:r>
              <a:rPr lang="en-US" dirty="0" err="1"/>
              <a:t>katsetusmeetod</a:t>
            </a:r>
            <a:r>
              <a:rPr lang="en-US" dirty="0"/>
              <a:t> Briti </a:t>
            </a:r>
            <a:r>
              <a:rPr lang="en-US" dirty="0" err="1"/>
              <a:t>pendel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see </a:t>
            </a:r>
            <a:r>
              <a:rPr lang="en-US" dirty="0" err="1"/>
              <a:t>toimib</a:t>
            </a:r>
            <a:r>
              <a:rPr lang="en-US" dirty="0"/>
              <a:t> </a:t>
            </a:r>
            <a:r>
              <a:rPr lang="en-US" dirty="0" err="1"/>
              <a:t>vaid</a:t>
            </a:r>
            <a:r>
              <a:rPr lang="en-US" dirty="0"/>
              <a:t> </a:t>
            </a:r>
            <a:r>
              <a:rPr lang="en-US" dirty="0" err="1"/>
              <a:t>plusstemperatuuridel</a:t>
            </a:r>
            <a:endParaRPr lang="en-US" dirty="0"/>
          </a:p>
          <a:p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materjalid</a:t>
            </a:r>
            <a:endParaRPr lang="en-US" dirty="0"/>
          </a:p>
          <a:p>
            <a:pPr lvl="1"/>
            <a:r>
              <a:rPr lang="en-US" dirty="0" err="1"/>
              <a:t>Veejuhtivus</a:t>
            </a:r>
            <a:r>
              <a:rPr lang="en-US" dirty="0"/>
              <a:t> –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tagatud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peenosisesisaldus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7%</a:t>
            </a:r>
          </a:p>
          <a:p>
            <a:pPr lvl="1"/>
            <a:r>
              <a:rPr lang="en-US" dirty="0" err="1"/>
              <a:t>Külmakindlus</a:t>
            </a:r>
            <a:r>
              <a:rPr lang="en-US" dirty="0"/>
              <a:t> – </a:t>
            </a:r>
            <a:r>
              <a:rPr lang="en-US" dirty="0" err="1"/>
              <a:t>reeglina</a:t>
            </a:r>
            <a:r>
              <a:rPr lang="en-US" dirty="0"/>
              <a:t> </a:t>
            </a:r>
            <a:r>
              <a:rPr lang="en-US" dirty="0" err="1"/>
              <a:t>tagatud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peenosisesisaldus</a:t>
            </a:r>
            <a:r>
              <a:rPr lang="en-US" dirty="0"/>
              <a:t> </a:t>
            </a:r>
            <a:r>
              <a:rPr lang="en-US" dirty="0" err="1"/>
              <a:t>kuni</a:t>
            </a:r>
            <a:r>
              <a:rPr lang="en-US" dirty="0"/>
              <a:t> 15%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FC652-02CB-A5A7-37A3-9BA288AB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5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InfraRYL – täringukivi, klompkivi</a:t>
            </a:r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∙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214322 – (</a:t>
            </a:r>
            <a:r>
              <a:rPr lang="en-US" sz="2000" i="1">
                <a:latin typeface="Calibri"/>
                <a:ea typeface="Calibri"/>
                <a:cs typeface="Calibri"/>
                <a:sym typeface="Calibri"/>
              </a:rPr>
              <a:t>noppakiveys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) - </a:t>
            </a:r>
            <a:r>
              <a:rPr lang="en-US" sz="2000" b="1">
                <a:solidFill>
                  <a:srgbClr val="AEAAAA"/>
                </a:solidFill>
                <a:latin typeface="Calibri"/>
                <a:ea typeface="Calibri"/>
                <a:cs typeface="Calibri"/>
                <a:sym typeface="Calibri"/>
              </a:rPr>
              <a:t>täringukivi</a:t>
            </a:r>
            <a:r>
              <a:rPr lang="en-US" sz="2000">
                <a:solidFill>
                  <a:srgbClr val="AEAA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– kuubikujulised kivid küljepikkusega üldiselt 50, 100 või 140 mm. Murtud täringukivi on ebatasase pinnaga ja sobilik erinevate liikumistsoonide või ka katendiliikide eralduspinnas, on vajadusel ülesõidetav kuid seda mitte mugaval viisil.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Sängitus: liiv, sidumata segud ja betoonisegud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Vuugitäide: liiv 0/4, betoonisegu (ka bituumenmastiks)- sidumata vuugitäite puhul tuleb kivid laduda võimalikult kokku ja kiiluda, et need ei saaks nihkuda.</a:t>
            </a:r>
            <a:endParaRPr/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Ladumisel vältida sirgeid jooni, eelistuslikult kasutada kaaremustreid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∙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214323 – (</a:t>
            </a:r>
            <a:r>
              <a:rPr lang="en-US" sz="2000" i="1">
                <a:latin typeface="Calibri"/>
                <a:ea typeface="Calibri"/>
                <a:cs typeface="Calibri"/>
                <a:sym typeface="Calibri"/>
              </a:rPr>
              <a:t>nupukiveys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000" b="1">
                <a:solidFill>
                  <a:srgbClr val="AEAAAA"/>
                </a:solidFill>
                <a:latin typeface="Calibri"/>
                <a:ea typeface="Calibri"/>
                <a:cs typeface="Calibri"/>
                <a:sym typeface="Calibri"/>
              </a:rPr>
              <a:t>parkettkivi, klompkivi</a:t>
            </a:r>
            <a:r>
              <a:rPr lang="en-US" sz="2000">
                <a:solidFill>
                  <a:srgbClr val="AEAA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- ülapind on ristkülikukujuline, kõrgus reeglina võrdne laiusega, tavalised mõõdud 140*140*200…280 (parkettkivi on alt kitsenev)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Sängitus: liiv, peenkillustik, sängitusbetoon </a:t>
            </a:r>
            <a:endParaRPr/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Vuuk: liiv 0/4, betoonisegu (ka bituumenmastiks, sel juhul vuuk 10-15 mm)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7" name="Google Shape;137;p7" descr="Noppakivi, harmaa 10x10x10 cm, Kotimainen Kurun harmaa graniitti - Kivitori  verkkokauppa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937285"/>
            <a:ext cx="1291225" cy="14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 descr="Nupukivi, harmaa 22x14x14 cm, Kurun harmaa kotimainen Graniitti - Kivitori  verkkokauppa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80" y="5167312"/>
            <a:ext cx="1848245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0114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InfraRYL – munakivi, ebaregulaarse kujuga plaat</a:t>
            </a:r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body" idx="1"/>
          </p:nvPr>
        </p:nvSpPr>
        <p:spPr>
          <a:xfrm>
            <a:off x="342378" y="1465546"/>
            <a:ext cx="9401143" cy="486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214324 – (</a:t>
            </a:r>
            <a:r>
              <a:rPr lang="en-US" sz="2000" i="1" dirty="0" err="1">
                <a:latin typeface="Calibri"/>
                <a:ea typeface="Calibri"/>
                <a:cs typeface="Calibri"/>
                <a:sym typeface="Calibri"/>
              </a:rPr>
              <a:t>kenttäkiveys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munakivisillutis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kivi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suurus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reeglina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100…150 mm,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kuid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võimalikud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on ka 70…120 ja 150…250 mm.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Ülesõidetaval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tehnikaga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hooldataval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alal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kivi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suurus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üle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150 mm.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Meie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tingimustes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tuleb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munakivisillutis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kõne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alla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vaid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muinsuskaitsealustel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objektidel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tingimustes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sedasi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sätestatud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Reeglina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kasutatakse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ka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vanalinnas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valdavalt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klompkivi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ehk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parkettkivi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tüüpi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Sängitus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liiv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(5 – 10 cm),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betoon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(10±2 cm),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tsemendiliivasegu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(5%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tsementi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Vuugiliiv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killustik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0/6,4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214325 – (</a:t>
            </a:r>
            <a:r>
              <a:rPr lang="en-US" sz="2000" i="1" dirty="0" err="1">
                <a:latin typeface="Calibri"/>
                <a:ea typeface="Calibri"/>
                <a:cs typeface="Calibri"/>
                <a:sym typeface="Calibri"/>
              </a:rPr>
              <a:t>liuskekiveys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ebaregulaarse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mõõduga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kiviplaat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vähim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laius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kergliikluse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aladel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20 cm, 25 cm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muudel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aladel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deklareeritakse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vastavuses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EVS-EN 1341.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Reeglina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Eestis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ei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kasutata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Sängitus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liiv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betoon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; </a:t>
            </a:r>
            <a:endParaRPr dirty="0"/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vuuk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20…70 mm</a:t>
            </a:r>
            <a:endParaRPr dirty="0"/>
          </a:p>
          <a:p>
            <a:pPr marL="1600200" lvl="3" indent="-2286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vuugitäide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sõelmed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0/6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või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betoonisegu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ka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polümeeridega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seotud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vuugimaterjal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011" y="1465545"/>
            <a:ext cx="2106099" cy="132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 descr="Liuskekivien asennus – ohjeet ja ammattilaisen vinkit | Meillä kotona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010" y="4066892"/>
            <a:ext cx="2106099" cy="1325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A7ED4-24A5-5508-5C0F-1F6C0964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60BF8-5699-F631-8159-3921A144F9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3106"/>
            <a:ext cx="12192000" cy="5774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D13966-6B55-C490-0FCE-A9DCCD2C79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9017"/>
            <a:ext cx="12192000" cy="7440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2BB4B-012C-0FC5-0A33-BDBFFBDB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64CA-1ABB-4D00-9261-AE268A4C79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202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Dimensioneerimine </a:t>
            </a:r>
            <a:r>
              <a:rPr lang="en-US" sz="4000"/>
              <a:t>Soome juhise 38/2018 järgi</a:t>
            </a:r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Dimensioneerimine</a:t>
            </a:r>
            <a:r>
              <a:rPr lang="en-US" dirty="0"/>
              <a:t> </a:t>
            </a:r>
            <a:r>
              <a:rPr lang="en-US" dirty="0" err="1"/>
              <a:t>asfaltkattena</a:t>
            </a:r>
            <a:r>
              <a:rPr lang="en-US" dirty="0"/>
              <a:t>, </a:t>
            </a:r>
            <a:r>
              <a:rPr lang="en-US" dirty="0" err="1"/>
              <a:t>ülaosa</a:t>
            </a:r>
            <a:r>
              <a:rPr lang="en-US" dirty="0"/>
              <a:t> </a:t>
            </a:r>
            <a:r>
              <a:rPr lang="en-US" dirty="0" err="1"/>
              <a:t>asfalt</a:t>
            </a:r>
            <a:r>
              <a:rPr lang="en-US" dirty="0"/>
              <a:t> </a:t>
            </a:r>
            <a:r>
              <a:rPr lang="en-US" dirty="0" err="1"/>
              <a:t>asendatakse</a:t>
            </a:r>
            <a:r>
              <a:rPr lang="en-US" dirty="0"/>
              <a:t> </a:t>
            </a:r>
            <a:r>
              <a:rPr lang="en-US" dirty="0" err="1"/>
              <a:t>kiviga</a:t>
            </a:r>
            <a:endParaRPr lang="en-US" dirty="0"/>
          </a:p>
          <a:p>
            <a:pPr lvl="1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dirty="0" err="1"/>
              <a:t>Koormusklassis</a:t>
            </a:r>
            <a:r>
              <a:rPr lang="en-US" dirty="0"/>
              <a:t> 5,0 (AKÖL &gt;3000) – </a:t>
            </a:r>
            <a:r>
              <a:rPr lang="en-US" dirty="0" err="1"/>
              <a:t>kivi</a:t>
            </a:r>
            <a:r>
              <a:rPr lang="en-US" dirty="0"/>
              <a:t> min 100 mm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Kivi + 30…40 mm </a:t>
            </a:r>
            <a:r>
              <a:rPr lang="en-US" dirty="0" err="1"/>
              <a:t>sängituskihti</a:t>
            </a:r>
            <a:r>
              <a:rPr lang="en-US" dirty="0"/>
              <a:t> = 130 mm </a:t>
            </a:r>
            <a:r>
              <a:rPr lang="en-US" dirty="0" err="1"/>
              <a:t>asfaltkatet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Kui </a:t>
            </a:r>
            <a:r>
              <a:rPr lang="en-US" dirty="0" err="1"/>
              <a:t>vajalik</a:t>
            </a:r>
            <a:r>
              <a:rPr lang="en-US" dirty="0"/>
              <a:t> on </a:t>
            </a:r>
            <a:r>
              <a:rPr lang="en-US" dirty="0" err="1"/>
              <a:t>suurem</a:t>
            </a:r>
            <a:r>
              <a:rPr lang="en-US" dirty="0"/>
              <a:t>, </a:t>
            </a:r>
            <a:r>
              <a:rPr lang="en-US" dirty="0" err="1"/>
              <a:t>sängituskihi</a:t>
            </a:r>
            <a:r>
              <a:rPr lang="en-US" dirty="0"/>
              <a:t> all </a:t>
            </a:r>
            <a:r>
              <a:rPr lang="en-US" dirty="0" err="1"/>
              <a:t>vähemalt</a:t>
            </a:r>
            <a:r>
              <a:rPr lang="en-US" dirty="0"/>
              <a:t> 4 cm AC base</a:t>
            </a:r>
            <a:endParaRPr dirty="0"/>
          </a:p>
          <a:p>
            <a:pPr lvl="1"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dirty="0" err="1"/>
              <a:t>Koormusklassis</a:t>
            </a:r>
            <a:r>
              <a:rPr lang="en-US" dirty="0"/>
              <a:t> 2,0 (AKÖL≤3000) – </a:t>
            </a:r>
            <a:r>
              <a:rPr lang="en-US" dirty="0" err="1"/>
              <a:t>kivi</a:t>
            </a:r>
            <a:r>
              <a:rPr lang="en-US" dirty="0"/>
              <a:t> min 80 mm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Kivi + 30…40 mm </a:t>
            </a:r>
            <a:r>
              <a:rPr lang="en-US" dirty="0" err="1"/>
              <a:t>sängituskihti</a:t>
            </a:r>
            <a:r>
              <a:rPr lang="en-US" dirty="0"/>
              <a:t> = 100 mm </a:t>
            </a:r>
            <a:r>
              <a:rPr lang="en-US" dirty="0" err="1"/>
              <a:t>asfaltkatet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Vett </a:t>
            </a:r>
            <a:r>
              <a:rPr lang="en-US" dirty="0" err="1"/>
              <a:t>juhtivad</a:t>
            </a:r>
            <a:r>
              <a:rPr lang="en-US" dirty="0"/>
              <a:t> </a:t>
            </a:r>
            <a:r>
              <a:rPr lang="en-US" dirty="0" err="1"/>
              <a:t>katted</a:t>
            </a:r>
            <a:r>
              <a:rPr lang="en-US" dirty="0"/>
              <a:t> (</a:t>
            </a:r>
            <a:r>
              <a:rPr lang="en-US" dirty="0" err="1"/>
              <a:t>murukivi</a:t>
            </a:r>
            <a:r>
              <a:rPr lang="en-US" dirty="0"/>
              <a:t>) </a:t>
            </a:r>
            <a:r>
              <a:rPr lang="en-US" dirty="0" err="1"/>
              <a:t>sobivad</a:t>
            </a:r>
            <a:r>
              <a:rPr lang="en-US" dirty="0"/>
              <a:t> </a:t>
            </a:r>
            <a:r>
              <a:rPr lang="en-US" dirty="0" err="1"/>
              <a:t>sõiduautoparklale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konstruktsioon</a:t>
            </a:r>
            <a:r>
              <a:rPr lang="en-US" dirty="0"/>
              <a:t> </a:t>
            </a:r>
            <a:r>
              <a:rPr lang="en-US" dirty="0" err="1"/>
              <a:t>tervikuna</a:t>
            </a:r>
            <a:r>
              <a:rPr lang="en-US" dirty="0"/>
              <a:t> </a:t>
            </a:r>
            <a:r>
              <a:rPr lang="en-US" dirty="0" err="1"/>
              <a:t>juhib</a:t>
            </a:r>
            <a:r>
              <a:rPr lang="en-US" dirty="0"/>
              <a:t> </a:t>
            </a:r>
            <a:r>
              <a:rPr lang="en-US" dirty="0" err="1"/>
              <a:t>vett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Vett </a:t>
            </a:r>
            <a:r>
              <a:rPr lang="en-US" dirty="0" err="1"/>
              <a:t>juhtivas</a:t>
            </a:r>
            <a:r>
              <a:rPr lang="en-US" dirty="0"/>
              <a:t> </a:t>
            </a:r>
            <a:r>
              <a:rPr lang="en-US" dirty="0" err="1"/>
              <a:t>betoonkivikonstruktsioonis</a:t>
            </a:r>
            <a:r>
              <a:rPr lang="en-US" dirty="0"/>
              <a:t> </a:t>
            </a:r>
            <a:r>
              <a:rPr lang="en-US" dirty="0" err="1"/>
              <a:t>sobib</a:t>
            </a:r>
            <a:r>
              <a:rPr lang="en-US" dirty="0"/>
              <a:t> </a:t>
            </a:r>
            <a:r>
              <a:rPr lang="en-US" dirty="0" err="1"/>
              <a:t>kasutada</a:t>
            </a:r>
            <a:r>
              <a:rPr lang="en-US" dirty="0"/>
              <a:t> </a:t>
            </a:r>
            <a:r>
              <a:rPr lang="en-US" dirty="0" err="1"/>
              <a:t>dreenasfalti</a:t>
            </a:r>
            <a:r>
              <a:rPr lang="en-US" dirty="0"/>
              <a:t> (</a:t>
            </a:r>
            <a:r>
              <a:rPr lang="en-US" dirty="0" err="1"/>
              <a:t>või</a:t>
            </a:r>
            <a:r>
              <a:rPr lang="en-US" dirty="0"/>
              <a:t> ka </a:t>
            </a:r>
            <a:r>
              <a:rPr lang="en-US" dirty="0" err="1"/>
              <a:t>poorset</a:t>
            </a:r>
            <a:r>
              <a:rPr lang="en-US" dirty="0"/>
              <a:t> </a:t>
            </a:r>
            <a:r>
              <a:rPr lang="en-US" dirty="0" err="1"/>
              <a:t>asfalti</a:t>
            </a:r>
            <a:r>
              <a:rPr lang="en-US" dirty="0"/>
              <a:t> AC base).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Parklad</a:t>
            </a:r>
            <a:r>
              <a:rPr lang="en-US" dirty="0"/>
              <a:t> ja </a:t>
            </a:r>
            <a:r>
              <a:rPr lang="en-US" dirty="0" err="1"/>
              <a:t>puhkealad</a:t>
            </a:r>
            <a:r>
              <a:rPr lang="en-US" dirty="0"/>
              <a:t>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sõiduautodele</a:t>
            </a:r>
            <a:r>
              <a:rPr lang="en-US" dirty="0"/>
              <a:t> – 0,3AB (&lt;450 AKÖL), </a:t>
            </a:r>
            <a:r>
              <a:rPr lang="en-US" dirty="0" err="1"/>
              <a:t>raskeliiklusele</a:t>
            </a:r>
            <a:r>
              <a:rPr lang="en-US" dirty="0"/>
              <a:t> 2,0AB (≤ 3000 AKÖL)</a:t>
            </a:r>
            <a:endParaRPr dirty="0"/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350" y="0"/>
            <a:ext cx="74112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  <p:sp>
        <p:nvSpPr>
          <p:cNvPr id="170" name="Google Shape;170;p11"/>
          <p:cNvSpPr txBox="1"/>
          <p:nvPr/>
        </p:nvSpPr>
        <p:spPr>
          <a:xfrm>
            <a:off x="2473890" y="131524"/>
            <a:ext cx="41523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NB! Jootebetoon 600/3 tänaste teadmiste järgi ei sobi sõiduteele mida soolatakse!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Saksa ZTV Wegebau – tänavaliikluse väliste alade sillutamine (seotud katenditüübid) </a:t>
            </a:r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body" idx="1"/>
          </p:nvPr>
        </p:nvSpPr>
        <p:spPr>
          <a:xfrm>
            <a:off x="572588" y="1775012"/>
            <a:ext cx="11207035" cy="288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Kolm kasutuskategooriat 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N1</a:t>
            </a:r>
            <a:r>
              <a:rPr lang="en-US"/>
              <a:t> – ainult jalakäijad – terrassid, pargiteed, aiateed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N2</a:t>
            </a:r>
            <a:r>
              <a:rPr lang="en-US"/>
              <a:t> – Sõiduautodele ligipääsetav liiklusväline ala, teljekoormused kuni 3,5 t – parkimiskohad, garaažide esised alad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N3</a:t>
            </a:r>
            <a:r>
              <a:rPr lang="en-US"/>
              <a:t> – Koormus nagu N2 juhul, kuid esineb üksikuid kuni 20 tonniseid veokeid, rattakoormus ei ületa 5 tonni – hooldusteed, päästeteenistuse ligipääsuteed, garaažide ja hoonete sissepääsud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176" y="4661648"/>
            <a:ext cx="10907647" cy="19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Kivi kuju (Taani)</a:t>
            </a:r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body" idx="1"/>
          </p:nvPr>
        </p:nvSpPr>
        <p:spPr>
          <a:xfrm>
            <a:off x="838200" y="1622612"/>
            <a:ext cx="10515600" cy="241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Sillutiskivid võib kujult jagada kolmeks grupiks,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(A) – Komplitseeritud kujuga sopilised kivid, kivide liikumine takistatud piki ja risti teed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(B) – Lihtsama kujuga sopilised kivid, kivide liikumine takistatud vaid ühes suunas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(C) – Mittelukustuvad kivid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Sellest tulenevalt on toodud ka kivide kasutusala soovitused – kergliiklusteedel ja koormustel kuni 65 raskesõidukit (&gt;3,5t) päevas on igat tüüpi kivid sobilikud, kuni 120 raskesõidukiga teedel vaid A ja B grupp, 120…1200 raskesõiduki puhul vaid A-grupi kivid.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5" name="Google Shape;185;p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39" y="3970337"/>
            <a:ext cx="10718721" cy="252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>
            <a:spLocks noGrp="1"/>
          </p:cNvSpPr>
          <p:nvPr>
            <p:ph type="title"/>
          </p:nvPr>
        </p:nvSpPr>
        <p:spPr>
          <a:xfrm>
            <a:off x="838200" y="2692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Ladumismuster</a:t>
            </a:r>
            <a:br>
              <a:rPr lang="en-US"/>
            </a:br>
            <a:r>
              <a:rPr lang="en-US"/>
              <a:t>betoonkivi</a:t>
            </a:r>
            <a:endParaRPr/>
          </a:p>
        </p:txBody>
      </p:sp>
      <p:sp>
        <p:nvSpPr>
          <p:cNvPr id="192" name="Google Shape;19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Talub autoliiklust hästi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Diagonaalmuster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Kalasabamuster - diagonaalis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Talub autoliiklust keskpäraselt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Nihutatud read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Kalasabamuster – piki teed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Talub autoliiklust kehvasti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Parkettmuster</a:t>
            </a:r>
            <a:endParaRPr/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040" y="835627"/>
            <a:ext cx="2032017" cy="179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0468" y="837167"/>
            <a:ext cx="2636560" cy="170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060" y="3016249"/>
            <a:ext cx="1791976" cy="160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6189" y="2937158"/>
            <a:ext cx="1605118" cy="176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4453" y="5180270"/>
            <a:ext cx="1358656" cy="137695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/>
          <p:nvPr/>
        </p:nvSpPr>
        <p:spPr>
          <a:xfrm rot="10800000">
            <a:off x="5780123" y="1445364"/>
            <a:ext cx="627528" cy="4351338"/>
          </a:xfrm>
          <a:prstGeom prst="downArrow">
            <a:avLst>
              <a:gd name="adj1" fmla="val 50000"/>
              <a:gd name="adj2" fmla="val 174286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5145806" y="5915353"/>
            <a:ext cx="18961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Sõidusuund</a:t>
            </a:r>
            <a:endParaRPr sz="2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>
            <a:spLocks noGrp="1"/>
          </p:cNvSpPr>
          <p:nvPr>
            <p:ph type="title"/>
          </p:nvPr>
        </p:nvSpPr>
        <p:spPr>
          <a:xfrm>
            <a:off x="838200" y="2692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Ladumismuster</a:t>
            </a:r>
            <a:br>
              <a:rPr lang="en-US"/>
            </a:br>
            <a:r>
              <a:rPr lang="en-US"/>
              <a:t>looduskivi</a:t>
            </a:r>
            <a:endParaRPr/>
          </a:p>
        </p:txBody>
      </p:sp>
      <p:sp>
        <p:nvSpPr>
          <p:cNvPr id="206" name="Google Shape;20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Talub autoliiklust hästi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Kaaresladumine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Talub autoliiklust keskpäraselt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Nihutatud ridades ladumine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Talub autoliiklust kehvasti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Read kohakuti ladumine</a:t>
            </a:r>
            <a:endParaRPr/>
          </a:p>
        </p:txBody>
      </p:sp>
      <p:sp>
        <p:nvSpPr>
          <p:cNvPr id="207" name="Google Shape;207;p15"/>
          <p:cNvSpPr/>
          <p:nvPr/>
        </p:nvSpPr>
        <p:spPr>
          <a:xfrm rot="10800000">
            <a:off x="5780123" y="1445364"/>
            <a:ext cx="627528" cy="4351338"/>
          </a:xfrm>
          <a:prstGeom prst="downArrow">
            <a:avLst>
              <a:gd name="adj1" fmla="val 50000"/>
              <a:gd name="adj2" fmla="val 174286"/>
            </a:avLst>
          </a:prstGeom>
          <a:solidFill>
            <a:srgbClr val="00B0F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5"/>
          <p:cNvSpPr txBox="1"/>
          <p:nvPr/>
        </p:nvSpPr>
        <p:spPr>
          <a:xfrm>
            <a:off x="5145806" y="5915353"/>
            <a:ext cx="18961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Sõidusuund</a:t>
            </a:r>
            <a:endParaRPr sz="2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7614" y="4471916"/>
            <a:ext cx="2311105" cy="156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420" y="4512680"/>
            <a:ext cx="2311104" cy="156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2238" y="2651086"/>
            <a:ext cx="2311673" cy="155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848" y="2677149"/>
            <a:ext cx="2311104" cy="154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966" y="841618"/>
            <a:ext cx="2302986" cy="154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423" y="823493"/>
            <a:ext cx="2281488" cy="1542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Vältida tuleb kiilude tekkimist</a:t>
            </a:r>
            <a:endParaRPr/>
          </a:p>
        </p:txBody>
      </p:sp>
      <p:pic>
        <p:nvPicPr>
          <p:cNvPr id="221" name="Google Shape;221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424" y="1780240"/>
            <a:ext cx="2983196" cy="4351338"/>
          </a:xfrm>
          <a:prstGeom prst="rect">
            <a:avLst/>
          </a:prstGeom>
          <a:noFill/>
          <a:ln w="38100" cap="sq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22" name="Google Shape;222;p16"/>
          <p:cNvSpPr txBox="1">
            <a:spLocks noGrp="1"/>
          </p:cNvSpPr>
          <p:nvPr>
            <p:ph type="body" idx="2"/>
          </p:nvPr>
        </p:nvSpPr>
        <p:spPr>
          <a:xfrm>
            <a:off x="622183" y="1780240"/>
            <a:ext cx="48235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Kiilud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püsivad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Mitte </a:t>
            </a:r>
            <a:r>
              <a:rPr lang="en-US" sz="2400" dirty="0" err="1"/>
              <a:t>kasutada</a:t>
            </a:r>
            <a:r>
              <a:rPr lang="en-US" sz="2400" dirty="0"/>
              <a:t> </a:t>
            </a:r>
            <a:r>
              <a:rPr lang="en-US" sz="2400" dirty="0" err="1"/>
              <a:t>kive</a:t>
            </a:r>
            <a:r>
              <a:rPr lang="en-US" sz="2400" dirty="0"/>
              <a:t> mis on </a:t>
            </a:r>
            <a:r>
              <a:rPr lang="en-US" sz="2400" dirty="0" err="1"/>
              <a:t>väiksemad</a:t>
            </a:r>
            <a:r>
              <a:rPr lang="en-US" sz="2400" dirty="0"/>
              <a:t> </a:t>
            </a:r>
            <a:r>
              <a:rPr lang="en-US" sz="2400" dirty="0" err="1"/>
              <a:t>kui</a:t>
            </a:r>
            <a:r>
              <a:rPr lang="en-US" sz="2400" dirty="0"/>
              <a:t> 1/3 </a:t>
            </a:r>
            <a:r>
              <a:rPr lang="en-US" sz="2400" dirty="0" err="1"/>
              <a:t>algmõõdust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Vajadusel </a:t>
            </a:r>
            <a:r>
              <a:rPr lang="en-US" sz="2400" dirty="0" err="1"/>
              <a:t>lõigata</a:t>
            </a:r>
            <a:r>
              <a:rPr lang="en-US" sz="2400" dirty="0"/>
              <a:t> </a:t>
            </a:r>
            <a:r>
              <a:rPr lang="en-US" sz="2400" dirty="0" err="1"/>
              <a:t>mitut</a:t>
            </a:r>
            <a:r>
              <a:rPr lang="en-US" sz="2400" dirty="0"/>
              <a:t> </a:t>
            </a:r>
            <a:r>
              <a:rPr lang="en-US" sz="2400" dirty="0" err="1"/>
              <a:t>kivi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Betoonkivisillutistel</a:t>
            </a:r>
            <a:r>
              <a:rPr lang="en-US" sz="2400" dirty="0"/>
              <a:t> </a:t>
            </a:r>
            <a:r>
              <a:rPr lang="en-US" sz="2400" dirty="0" err="1"/>
              <a:t>kasutusel</a:t>
            </a:r>
            <a:r>
              <a:rPr lang="en-US" sz="2400" dirty="0"/>
              <a:t> ka </a:t>
            </a:r>
            <a:r>
              <a:rPr lang="en-US" sz="2400" dirty="0" err="1"/>
              <a:t>spetsiaalkujuga</a:t>
            </a:r>
            <a:r>
              <a:rPr lang="en-US" sz="2400" dirty="0"/>
              <a:t> </a:t>
            </a:r>
            <a:r>
              <a:rPr lang="en-US" sz="2400" dirty="0" err="1"/>
              <a:t>kivid</a:t>
            </a:r>
            <a:r>
              <a:rPr lang="en-US" sz="2400" dirty="0"/>
              <a:t> </a:t>
            </a:r>
            <a:r>
              <a:rPr lang="en-US" sz="2400" dirty="0" err="1"/>
              <a:t>servade</a:t>
            </a:r>
            <a:r>
              <a:rPr lang="en-US" sz="2400" dirty="0"/>
              <a:t> </a:t>
            </a:r>
            <a:r>
              <a:rPr lang="en-US" sz="2400" dirty="0" err="1"/>
              <a:t>viimistlemiseks</a:t>
            </a:r>
            <a:r>
              <a:rPr lang="en-US" sz="2400" dirty="0"/>
              <a:t> </a:t>
            </a:r>
            <a:endParaRPr sz="2400" dirty="0"/>
          </a:p>
        </p:txBody>
      </p:sp>
      <p:pic>
        <p:nvPicPr>
          <p:cNvPr id="223" name="Google Shape;223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975" y="1780240"/>
            <a:ext cx="3067880" cy="4351338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5044873"/>
            <a:ext cx="3400900" cy="14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4" y="543626"/>
            <a:ext cx="6928858" cy="273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3719" y="394448"/>
            <a:ext cx="1620728" cy="295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112" y="389995"/>
            <a:ext cx="2295026" cy="295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440" y="3782860"/>
            <a:ext cx="5887007" cy="268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3" y="3778408"/>
            <a:ext cx="5294070" cy="268514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97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57" y="652721"/>
            <a:ext cx="3084606" cy="555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733" y="652720"/>
            <a:ext cx="4179110" cy="555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6003" y="652720"/>
            <a:ext cx="3945489" cy="555255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98</a:t>
            </a:fld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Sidumata sillutiskate</a:t>
            </a:r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"/>
          </p:nvPr>
        </p:nvSpPr>
        <p:spPr>
          <a:xfrm>
            <a:off x="264459" y="1825625"/>
            <a:ext cx="1174376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Sillutise</a:t>
            </a:r>
            <a:r>
              <a:rPr lang="en-US" dirty="0"/>
              <a:t> </a:t>
            </a:r>
            <a:r>
              <a:rPr lang="en-US" dirty="0" err="1"/>
              <a:t>sängituskiht</a:t>
            </a:r>
            <a:r>
              <a:rPr lang="en-US" dirty="0"/>
              <a:t> ja </a:t>
            </a:r>
            <a:r>
              <a:rPr lang="en-US" dirty="0" err="1"/>
              <a:t>vuugitäide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– </a:t>
            </a:r>
            <a:r>
              <a:rPr lang="en-US" dirty="0" err="1"/>
              <a:t>paljude</a:t>
            </a:r>
            <a:r>
              <a:rPr lang="en-US" dirty="0"/>
              <a:t> </a:t>
            </a:r>
            <a:r>
              <a:rPr lang="en-US" dirty="0" err="1"/>
              <a:t>riikide</a:t>
            </a:r>
            <a:r>
              <a:rPr lang="en-US" dirty="0"/>
              <a:t> </a:t>
            </a:r>
            <a:r>
              <a:rPr lang="en-US" dirty="0" err="1"/>
              <a:t>juhendid</a:t>
            </a:r>
            <a:r>
              <a:rPr lang="en-US" dirty="0"/>
              <a:t> </a:t>
            </a:r>
            <a:r>
              <a:rPr lang="en-US" dirty="0" err="1"/>
              <a:t>räägivad</a:t>
            </a:r>
            <a:r>
              <a:rPr lang="en-US" dirty="0"/>
              <a:t> AINULT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alusest</a:t>
            </a:r>
            <a:r>
              <a:rPr lang="en-US" dirty="0"/>
              <a:t> ja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vuugist</a:t>
            </a:r>
            <a:r>
              <a:rPr lang="en-US" dirty="0"/>
              <a:t> – </a:t>
            </a:r>
            <a:r>
              <a:rPr lang="en-US" dirty="0" err="1"/>
              <a:t>sest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dirty="0" err="1"/>
              <a:t>toovad</a:t>
            </a:r>
            <a:r>
              <a:rPr lang="en-US" dirty="0"/>
              <a:t> </a:t>
            </a:r>
            <a:r>
              <a:rPr lang="en-US" dirty="0" err="1"/>
              <a:t>kaasa</a:t>
            </a:r>
            <a:r>
              <a:rPr lang="en-US" dirty="0"/>
              <a:t> rea </a:t>
            </a:r>
            <a:r>
              <a:rPr lang="en-US" dirty="0" err="1"/>
              <a:t>tehnilisi</a:t>
            </a:r>
            <a:r>
              <a:rPr lang="en-US" dirty="0"/>
              <a:t> </a:t>
            </a:r>
            <a:r>
              <a:rPr lang="en-US" dirty="0" err="1"/>
              <a:t>probleeme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projekteerimisel</a:t>
            </a:r>
            <a:r>
              <a:rPr lang="en-US" dirty="0"/>
              <a:t>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ehituses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Aluses</a:t>
            </a:r>
            <a:r>
              <a:rPr lang="en-US" dirty="0"/>
              <a:t> </a:t>
            </a:r>
            <a:r>
              <a:rPr lang="en-US" dirty="0" err="1"/>
              <a:t>võib</a:t>
            </a:r>
            <a:r>
              <a:rPr lang="en-US" dirty="0"/>
              <a:t> olla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kiht</a:t>
            </a:r>
            <a:r>
              <a:rPr lang="en-US" dirty="0"/>
              <a:t> – </a:t>
            </a:r>
            <a:r>
              <a:rPr lang="en-US" dirty="0" err="1"/>
              <a:t>vähendab</a:t>
            </a:r>
            <a:r>
              <a:rPr lang="en-US" dirty="0"/>
              <a:t> </a:t>
            </a:r>
            <a:r>
              <a:rPr lang="en-US" dirty="0" err="1"/>
              <a:t>alusest</a:t>
            </a:r>
            <a:r>
              <a:rPr lang="en-US" dirty="0"/>
              <a:t> </a:t>
            </a:r>
            <a:r>
              <a:rPr lang="en-US" dirty="0" err="1"/>
              <a:t>tingitud</a:t>
            </a:r>
            <a:r>
              <a:rPr lang="en-US" dirty="0"/>
              <a:t> </a:t>
            </a:r>
            <a:r>
              <a:rPr lang="en-US" dirty="0" err="1"/>
              <a:t>deformatsioonide</a:t>
            </a:r>
            <a:r>
              <a:rPr lang="en-US" dirty="0"/>
              <a:t> </a:t>
            </a:r>
            <a:r>
              <a:rPr lang="en-US" dirty="0" err="1"/>
              <a:t>riski</a:t>
            </a:r>
            <a:endParaRPr dirty="0"/>
          </a:p>
          <a:p>
            <a:pPr marL="457200" lvl="1" indent="0">
              <a:spcBef>
                <a:spcPts val="1000"/>
              </a:spcBef>
              <a:buClr>
                <a:schemeClr val="dk1"/>
              </a:buClr>
              <a:buSzPct val="100000"/>
              <a:buNone/>
            </a:pPr>
            <a:r>
              <a:rPr lang="en-US" dirty="0">
                <a:solidFill>
                  <a:srgbClr val="00B050"/>
                </a:solidFill>
              </a:rPr>
              <a:t>+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materjalidest</a:t>
            </a:r>
            <a:r>
              <a:rPr lang="en-US" dirty="0"/>
              <a:t> </a:t>
            </a:r>
            <a:r>
              <a:rPr lang="en-US" dirty="0" err="1"/>
              <a:t>sillutis</a:t>
            </a:r>
            <a:r>
              <a:rPr lang="en-US" dirty="0"/>
              <a:t> </a:t>
            </a:r>
            <a:r>
              <a:rPr lang="en-US" dirty="0" err="1"/>
              <a:t>laseb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läbi</a:t>
            </a:r>
            <a:r>
              <a:rPr lang="en-US" dirty="0"/>
              <a:t> (</a:t>
            </a:r>
            <a:r>
              <a:rPr lang="en-US" dirty="0" err="1"/>
              <a:t>sõltub</a:t>
            </a:r>
            <a:r>
              <a:rPr lang="en-US" dirty="0"/>
              <a:t> </a:t>
            </a:r>
            <a:r>
              <a:rPr lang="en-US" dirty="0" err="1"/>
              <a:t>materjalidest</a:t>
            </a:r>
            <a:r>
              <a:rPr lang="en-US" dirty="0"/>
              <a:t>)</a:t>
            </a:r>
            <a:endParaRPr dirty="0"/>
          </a:p>
          <a:p>
            <a:pPr marL="457200" lvl="1" indent="0">
              <a:spcBef>
                <a:spcPts val="1000"/>
              </a:spcBef>
              <a:buClr>
                <a:schemeClr val="dk1"/>
              </a:buClr>
              <a:buSzPct val="100000"/>
              <a:buNone/>
            </a:pPr>
            <a:r>
              <a:rPr lang="en-US" dirty="0">
                <a:solidFill>
                  <a:srgbClr val="00B050"/>
                </a:solidFill>
              </a:rPr>
              <a:t>+</a:t>
            </a:r>
            <a:r>
              <a:rPr lang="en-US" dirty="0"/>
              <a:t> Kate </a:t>
            </a:r>
            <a:r>
              <a:rPr lang="en-US" dirty="0" err="1"/>
              <a:t>jääb</a:t>
            </a:r>
            <a:r>
              <a:rPr lang="en-US" dirty="0"/>
              <a:t> </a:t>
            </a:r>
            <a:r>
              <a:rPr lang="en-US" dirty="0" err="1"/>
              <a:t>nii</a:t>
            </a:r>
            <a:r>
              <a:rPr lang="en-US" dirty="0"/>
              <a:t> </a:t>
            </a:r>
            <a:r>
              <a:rPr lang="en-US" dirty="0" err="1"/>
              <a:t>öelda</a:t>
            </a:r>
            <a:r>
              <a:rPr lang="en-US" dirty="0"/>
              <a:t> </a:t>
            </a:r>
            <a:r>
              <a:rPr lang="en-US" dirty="0" err="1"/>
              <a:t>elastne</a:t>
            </a:r>
            <a:r>
              <a:rPr lang="en-US" dirty="0"/>
              <a:t> </a:t>
            </a:r>
            <a:endParaRPr dirty="0"/>
          </a:p>
          <a:p>
            <a:pPr marL="457200" lvl="1" indent="0">
              <a:spcBef>
                <a:spcPts val="1000"/>
              </a:spcBef>
              <a:buClr>
                <a:srgbClr val="00B050"/>
              </a:buClr>
              <a:buSzPct val="100000"/>
              <a:buNone/>
            </a:pPr>
            <a:r>
              <a:rPr lang="en-US" dirty="0">
                <a:solidFill>
                  <a:srgbClr val="00B050"/>
                </a:solidFill>
              </a:rPr>
              <a:t>+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materjalidest</a:t>
            </a:r>
            <a:r>
              <a:rPr lang="en-US" dirty="0"/>
              <a:t> </a:t>
            </a:r>
            <a:r>
              <a:rPr lang="en-US" dirty="0" err="1"/>
              <a:t>katte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lihtsalt</a:t>
            </a:r>
            <a:r>
              <a:rPr lang="en-US" dirty="0"/>
              <a:t> </a:t>
            </a:r>
            <a:r>
              <a:rPr lang="en-US" dirty="0" err="1"/>
              <a:t>lahti</a:t>
            </a:r>
            <a:r>
              <a:rPr lang="en-US" dirty="0"/>
              <a:t> </a:t>
            </a:r>
            <a:r>
              <a:rPr lang="en-US" dirty="0" err="1"/>
              <a:t>võtta</a:t>
            </a:r>
            <a:r>
              <a:rPr lang="en-US" dirty="0"/>
              <a:t> ja </a:t>
            </a:r>
            <a:r>
              <a:rPr lang="en-US" dirty="0" err="1"/>
              <a:t>taastada</a:t>
            </a:r>
            <a:endParaRPr dirty="0"/>
          </a:p>
          <a:p>
            <a:pPr marL="457200" lvl="1" indent="0">
              <a:spcBef>
                <a:spcPts val="1000"/>
              </a:spcBef>
              <a:buClr>
                <a:srgbClr val="FF0000"/>
              </a:buClr>
              <a:buSzPct val="100000"/>
              <a:buNone/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materjalidest</a:t>
            </a:r>
            <a:r>
              <a:rPr lang="en-US" dirty="0"/>
              <a:t> </a:t>
            </a:r>
            <a:r>
              <a:rPr lang="en-US" dirty="0" err="1"/>
              <a:t>sillutis</a:t>
            </a:r>
            <a:r>
              <a:rPr lang="en-US" dirty="0"/>
              <a:t> on </a:t>
            </a:r>
            <a:r>
              <a:rPr lang="en-US" dirty="0" err="1"/>
              <a:t>vastuvõtlikum</a:t>
            </a:r>
            <a:r>
              <a:rPr lang="en-US" dirty="0"/>
              <a:t> </a:t>
            </a:r>
            <a:r>
              <a:rPr lang="en-US" dirty="0" err="1"/>
              <a:t>deformatsioonidele</a:t>
            </a:r>
            <a:r>
              <a:rPr lang="en-US" dirty="0"/>
              <a:t>, </a:t>
            </a:r>
            <a:r>
              <a:rPr lang="en-US" dirty="0" err="1"/>
              <a:t>kivide</a:t>
            </a:r>
            <a:r>
              <a:rPr lang="en-US" dirty="0"/>
              <a:t>  </a:t>
            </a:r>
            <a:r>
              <a:rPr lang="en-US" dirty="0" err="1"/>
              <a:t>nihkumisele</a:t>
            </a:r>
            <a:r>
              <a:rPr lang="en-US" dirty="0"/>
              <a:t> ja </a:t>
            </a:r>
            <a:r>
              <a:rPr lang="en-US" dirty="0" err="1"/>
              <a:t>kivide</a:t>
            </a:r>
            <a:r>
              <a:rPr lang="en-US" dirty="0"/>
              <a:t> </a:t>
            </a:r>
            <a:r>
              <a:rPr lang="en-US" dirty="0" err="1"/>
              <a:t>irdumisele</a:t>
            </a:r>
            <a:endParaRPr dirty="0"/>
          </a:p>
          <a:p>
            <a:pPr marL="457200" lvl="1" indent="0">
              <a:spcBef>
                <a:spcPts val="1000"/>
              </a:spcBef>
              <a:buClr>
                <a:srgbClr val="FF0000"/>
              </a:buClr>
              <a:buSzPct val="100000"/>
              <a:buNone/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Plaatidega</a:t>
            </a:r>
            <a:r>
              <a:rPr lang="en-US" dirty="0"/>
              <a:t> </a:t>
            </a:r>
            <a:r>
              <a:rPr lang="en-US" dirty="0" err="1"/>
              <a:t>sillutatud</a:t>
            </a:r>
            <a:r>
              <a:rPr lang="en-US" dirty="0"/>
              <a:t> </a:t>
            </a:r>
            <a:r>
              <a:rPr lang="en-US" dirty="0" err="1"/>
              <a:t>alad</a:t>
            </a:r>
            <a:r>
              <a:rPr lang="en-US" dirty="0"/>
              <a:t> </a:t>
            </a:r>
            <a:r>
              <a:rPr lang="en-US" dirty="0" err="1"/>
              <a:t>koormustundlikud</a:t>
            </a:r>
            <a:r>
              <a:rPr lang="en-US" dirty="0"/>
              <a:t> – </a:t>
            </a:r>
            <a:r>
              <a:rPr lang="en-US" dirty="0" err="1"/>
              <a:t>plaatide</a:t>
            </a:r>
            <a:r>
              <a:rPr lang="en-US" dirty="0"/>
              <a:t> </a:t>
            </a:r>
            <a:r>
              <a:rPr lang="en-US" dirty="0" err="1"/>
              <a:t>murdumise</a:t>
            </a:r>
            <a:r>
              <a:rPr lang="en-US" dirty="0"/>
              <a:t> risk</a:t>
            </a:r>
            <a:endParaRPr dirty="0"/>
          </a:p>
          <a:p>
            <a:pPr marL="457200" lvl="1" indent="0">
              <a:spcBef>
                <a:spcPts val="1000"/>
              </a:spcBef>
              <a:buClr>
                <a:srgbClr val="FF0000"/>
              </a:buClr>
              <a:buSzPct val="100000"/>
              <a:buNone/>
            </a:pP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 err="1"/>
              <a:t>Sidumata</a:t>
            </a:r>
            <a:r>
              <a:rPr lang="en-US" dirty="0"/>
              <a:t> </a:t>
            </a:r>
            <a:r>
              <a:rPr lang="en-US" dirty="0" err="1"/>
              <a:t>vuugitäide</a:t>
            </a:r>
            <a:r>
              <a:rPr lang="en-US" dirty="0"/>
              <a:t> on </a:t>
            </a:r>
            <a:r>
              <a:rPr lang="en-US" dirty="0" err="1"/>
              <a:t>vastuvõtlikum</a:t>
            </a:r>
            <a:r>
              <a:rPr lang="en-US" dirty="0"/>
              <a:t> </a:t>
            </a:r>
            <a:r>
              <a:rPr lang="en-US" dirty="0" err="1"/>
              <a:t>uhtumisele</a:t>
            </a:r>
            <a:r>
              <a:rPr lang="en-US" dirty="0"/>
              <a:t> ja </a:t>
            </a:r>
            <a:r>
              <a:rPr lang="en-US" dirty="0" err="1"/>
              <a:t>harjamasinad</a:t>
            </a:r>
            <a:r>
              <a:rPr lang="en-US" dirty="0"/>
              <a:t> </a:t>
            </a:r>
            <a:r>
              <a:rPr lang="en-US" dirty="0" err="1"/>
              <a:t>võivad</a:t>
            </a:r>
            <a:r>
              <a:rPr lang="en-US" dirty="0"/>
              <a:t> </a:t>
            </a:r>
            <a:r>
              <a:rPr lang="en-US" dirty="0" err="1"/>
              <a:t>vuugitäite</a:t>
            </a:r>
            <a:r>
              <a:rPr lang="en-US" dirty="0"/>
              <a:t> </a:t>
            </a:r>
            <a:r>
              <a:rPr lang="en-US" dirty="0" err="1"/>
              <a:t>vuugist</a:t>
            </a:r>
            <a:r>
              <a:rPr lang="en-US" dirty="0"/>
              <a:t> </a:t>
            </a:r>
            <a:r>
              <a:rPr lang="en-US" dirty="0" err="1"/>
              <a:t>välja</a:t>
            </a:r>
            <a:r>
              <a:rPr lang="en-US" dirty="0"/>
              <a:t> </a:t>
            </a:r>
            <a:r>
              <a:rPr lang="en-US" dirty="0" err="1"/>
              <a:t>harjata</a:t>
            </a:r>
            <a:r>
              <a:rPr lang="en-US" dirty="0"/>
              <a:t>, ka </a:t>
            </a:r>
            <a:r>
              <a:rPr lang="en-US" dirty="0" err="1"/>
              <a:t>sipelgad</a:t>
            </a:r>
            <a:r>
              <a:rPr lang="en-US" dirty="0"/>
              <a:t> </a:t>
            </a:r>
            <a:r>
              <a:rPr lang="en-US" dirty="0" err="1"/>
              <a:t>veavad</a:t>
            </a:r>
            <a:r>
              <a:rPr lang="en-US" dirty="0"/>
              <a:t> </a:t>
            </a:r>
            <a:r>
              <a:rPr lang="en-US" dirty="0" err="1"/>
              <a:t>liiva</a:t>
            </a:r>
            <a:r>
              <a:rPr lang="en-US" dirty="0"/>
              <a:t> </a:t>
            </a:r>
            <a:r>
              <a:rPr lang="en-US" dirty="0" err="1"/>
              <a:t>laiali</a:t>
            </a:r>
            <a:endParaRPr dirty="0"/>
          </a:p>
        </p:txBody>
      </p:sp>
      <p:sp>
        <p:nvSpPr>
          <p:cNvPr id="250" name="Google Shape;25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9554</TotalTime>
  <Words>13334</Words>
  <Application>Microsoft Office PowerPoint</Application>
  <PresentationFormat>Widescreen</PresentationFormat>
  <Paragraphs>1400</Paragraphs>
  <Slides>165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3" baseType="lpstr">
      <vt:lpstr>Aptos</vt:lpstr>
      <vt:lpstr>Aptos Display</vt:lpstr>
      <vt:lpstr>Arial</vt:lpstr>
      <vt:lpstr>Calibri</vt:lpstr>
      <vt:lpstr>Noto Sans Symbols</vt:lpstr>
      <vt:lpstr>Verdana</vt:lpstr>
      <vt:lpstr>Wingdings</vt:lpstr>
      <vt:lpstr>Office Theme</vt:lpstr>
      <vt:lpstr>Katendid maastikuarhitektidele</vt:lpstr>
      <vt:lpstr>Ülevaade teemadest</vt:lpstr>
      <vt:lpstr>1. Kutsed ja MTR</vt:lpstr>
      <vt:lpstr>PowerPoint Presentation</vt:lpstr>
      <vt:lpstr>PowerPoint Presentation</vt:lpstr>
      <vt:lpstr>Kutsed teedeinseneridel – www.kutseregister.ee </vt:lpstr>
      <vt:lpstr>Arvamuse ulatus (ekspertiis ja audit)</vt:lpstr>
      <vt:lpstr>Projekteerija kutse ulatus</vt:lpstr>
      <vt:lpstr>PowerPoint Presentation</vt:lpstr>
      <vt:lpstr>Probleem – arhitekt ei kaasa teedeinseneri</vt:lpstr>
      <vt:lpstr>2. Normatiivbaas – EhS (ja LS), määrused ja EVS</vt:lpstr>
      <vt:lpstr>Tänavagiid – idealistlik lähenemine mis ei haaku standardiga</vt:lpstr>
      <vt:lpstr>Q3: Normatiivbaas ja “pargiteed”</vt:lpstr>
      <vt:lpstr>2.1 Projekt – MTM M2 (2020)</vt:lpstr>
      <vt:lpstr>Q1: Konkreetse toote kasutus – ainult TP faasis</vt:lpstr>
      <vt:lpstr>Q4: Joonised projekti koosseisus</vt:lpstr>
      <vt:lpstr>Q8: Erinevate etappide (EP-PP-TP) koosseis</vt:lpstr>
      <vt:lpstr>Mis on “osa asendamine samaväärsega”?</vt:lpstr>
      <vt:lpstr>Ehitusprojekt – MTM M97  (kui ei ole tegemist avalike teedega)</vt:lpstr>
      <vt:lpstr>Päästeteenistus ja nõuded</vt:lpstr>
      <vt:lpstr>Q12: Hooldusjuhendi detailsus</vt:lpstr>
      <vt:lpstr>2.2 Teekonstruktsioon = muldkeha + katend</vt:lpstr>
      <vt:lpstr>Terminitest</vt:lpstr>
      <vt:lpstr>Veel termineid</vt:lpstr>
      <vt:lpstr>Katend</vt:lpstr>
      <vt:lpstr>2.3 Koormused ja siirdetegurid</vt:lpstr>
      <vt:lpstr>Ülekoormus kaalumisandmetel</vt:lpstr>
      <vt:lpstr>Kergliiklus, pargiteed ja väljakud</vt:lpstr>
      <vt:lpstr>2.4 Pinnased </vt:lpstr>
      <vt:lpstr>Eurostandardid EVS-EN 14688-2 ja EVS-EN 16907-2</vt:lpstr>
      <vt:lpstr>Pinnaseliigitust veel - lõimisetegur</vt:lpstr>
      <vt:lpstr>Maa- ja Ruumiameti mullastiku kaart https://geoportaal.maaamet.ee/est/Ruumiandmed/Mullastiku-kaart-p33.html  Uus projekt: Maa- ja mullakasutuse teadus-arendusprojekt | Keskkonnaportaal</vt:lpstr>
      <vt:lpstr>Mullakaardi legendid</vt:lpstr>
      <vt:lpstr>Mullakaart kui võimalik geoloogia allikas</vt:lpstr>
      <vt:lpstr>Geniaalsed planeerijad Rae vallas 20 aastaga on täheldada mõningast arengut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Katendid maastikuarhitektidele</vt:lpstr>
      <vt:lpstr>3. KAP, Soome 038/2018 ja KRP ning EraPAVE</vt:lpstr>
      <vt:lpstr>KAP 2.1 – TrAm 2025 kavand</vt:lpstr>
      <vt:lpstr>Soome katendiarvutus, KRP</vt:lpstr>
      <vt:lpstr>Soome aluspinnased (TrAm – Soome juhise 038/2018 eestikeelne tõlge)</vt:lpstr>
      <vt:lpstr>KRP - https://t-konsult.ee/rd/</vt:lpstr>
      <vt:lpstr>ERAPave – Rootsi ja Norra ühisprojekt</vt:lpstr>
      <vt:lpstr>Tallinna kataloog, InfraRYL ja Espoo kataloog</vt:lpstr>
      <vt:lpstr>Koormusklassi valik</vt:lpstr>
      <vt:lpstr>Valik võimalikest tüüpsetest kataloogilahenditest</vt:lpstr>
      <vt:lpstr>Ehitusprotsess ja katendiarvutus</vt:lpstr>
      <vt:lpstr>Transpordiamet ja juhendmaterjalid</vt:lpstr>
      <vt:lpstr>Kruusateed ja kergliiklus Soome maanteekataloogis</vt:lpstr>
      <vt:lpstr>InfraRYL Linnakataloog</vt:lpstr>
      <vt:lpstr>ESPOO – InfraRYL baasil  konkretiseeritud https://static.espoo.fi/cdn/ff/vcO9rDHmc7DgT5i8H48qeG2SVuUt3WqgQGPZ-sBn2Co/1692786117/public/2023-08/A19_rakennekerrostaulukko.pdf </vt:lpstr>
      <vt:lpstr>EVS 843:2016 /tabel on vananenud – kuid on viide, et kataloogilahendite kasutamisel on nõuded tagatud/</vt:lpstr>
      <vt:lpstr>Asfaltkate – EVS 901-3:2025</vt:lpstr>
      <vt:lpstr>4. Põhimõtteid katendi kavandamisel</vt:lpstr>
      <vt:lpstr>Soome põhimõtetest (KRP)</vt:lpstr>
      <vt:lpstr>Betoon ja teerullibetoon kui jäigad katted</vt:lpstr>
      <vt:lpstr>Asfaltkate</vt:lpstr>
      <vt:lpstr>Asfaldist kulumiskihiga TS</vt:lpstr>
      <vt:lpstr>Odavamad lahendused kuid paremad kruusateest = kergkate (samuti loetakse kergkatteks sillutist)</vt:lpstr>
      <vt:lpstr>Kruusatee = siirdekate</vt:lpstr>
      <vt:lpstr>Kergliiklusteed – halb mõiste, sihtgrupp tuleks selgelt eristada</vt:lpstr>
      <vt:lpstr>Q7: Kergliiklusala konstruktsiooni optimeerimine</vt:lpstr>
      <vt:lpstr>Rakvere</vt:lpstr>
      <vt:lpstr>Q2: Sidumata kattesegu</vt:lpstr>
      <vt:lpstr>Q6: Vett läbilaskvad katendimaterjalid</vt:lpstr>
      <vt:lpstr>Soome ja kergliiklus (asfalt/sõelmed vs sillutis – Espoo kataloogist)</vt:lpstr>
      <vt:lpstr>Külmumissügavus, lubatud külmakerge</vt:lpstr>
      <vt:lpstr>Külmakerge kui selline</vt:lpstr>
      <vt:lpstr>Q9: Pargiteed piirangute olukorras</vt:lpstr>
      <vt:lpstr>Q10: Pargiteed ja haljastus</vt:lpstr>
      <vt:lpstr>KÜNNISED</vt:lpstr>
      <vt:lpstr>Materjalide liigitusest</vt:lpstr>
      <vt:lpstr>Q11: Ehitusmaterjalide taaskasutus</vt:lpstr>
      <vt:lpstr>5. Sillutiskatted parim projekteerija/konsultant Riho Eichfuss ja parim ehitaja Tiit Joosti</vt:lpstr>
      <vt:lpstr>Espoo: sillutis (2023)</vt:lpstr>
      <vt:lpstr>Tallinn ja sillutised</vt:lpstr>
      <vt:lpstr>InfraRYL - betoonkivid ja -plaadid</vt:lpstr>
      <vt:lpstr>Murukivi</vt:lpstr>
      <vt:lpstr>InfraRYL – looduskivist sillutisplaadid</vt:lpstr>
      <vt:lpstr>Betoonkivi/plaadi omadustest</vt:lpstr>
      <vt:lpstr>Materjalide omadustest veel</vt:lpstr>
      <vt:lpstr>InfraRYL – täringukivi, klompkivi</vt:lpstr>
      <vt:lpstr>InfraRYL – munakivi, ebaregulaarse kujuga plaat</vt:lpstr>
      <vt:lpstr>Dimensioneerimine Soome juhise 38/2018 järgi</vt:lpstr>
      <vt:lpstr>PowerPoint Presentation</vt:lpstr>
      <vt:lpstr>Saksa ZTV Wegebau – tänavaliikluse väliste alade sillutamine (seotud katenditüübid) </vt:lpstr>
      <vt:lpstr>Kivi kuju (Taani)</vt:lpstr>
      <vt:lpstr>Ladumismuster betoonkivi</vt:lpstr>
      <vt:lpstr>Ladumismuster looduskivi</vt:lpstr>
      <vt:lpstr>Vältida tuleb kiilude tekkimist</vt:lpstr>
      <vt:lpstr>PowerPoint Presentation</vt:lpstr>
      <vt:lpstr>PowerPoint Presentation</vt:lpstr>
      <vt:lpstr>Sidumata sillutiskate</vt:lpstr>
      <vt:lpstr>Sidumata sillutiskate - sängitamine</vt:lpstr>
      <vt:lpstr>Sidumata sillutiskate –  sängitusmaterjali valik ja kihipaksus</vt:lpstr>
      <vt:lpstr>Sidumata sillutiskate –  sängitusmaterjali valik</vt:lpstr>
      <vt:lpstr>Sidumata sillutiskate –  vuukimine</vt:lpstr>
      <vt:lpstr>Sidumata sillutiskate – Vältida laiu vuuke!!!</vt:lpstr>
      <vt:lpstr>Seotud sillutiskate</vt:lpstr>
      <vt:lpstr>Seotud sillutiskate - sängitamine</vt:lpstr>
      <vt:lpstr>Seotud sillutiskate – sängitamine Kivid</vt:lpstr>
      <vt:lpstr>Seotud sillutiskate – Sängitamine Plaadid</vt:lpstr>
      <vt:lpstr>Seotud sillutiskate – Sängitusmaterjali valik</vt:lpstr>
      <vt:lpstr>Seotud sillutiskate - vuukimine</vt:lpstr>
      <vt:lpstr>Seotud sillutiskate – Vuukimine</vt:lpstr>
      <vt:lpstr>Seotud sillutiskate - Vuugimaterjal</vt:lpstr>
      <vt:lpstr>Seotud sillutiskate - vuukimine</vt:lpstr>
      <vt:lpstr>Seotud sillutiskate - Deformatsioonivuuk</vt:lpstr>
      <vt:lpstr>Seotud sillutiskate - Deformatsioonivuuk</vt:lpstr>
      <vt:lpstr>Deformatsioonivuuk variant 1 (kergliiklusala)</vt:lpstr>
      <vt:lpstr>Deformatsioonivuuk variant 2  </vt:lpstr>
      <vt:lpstr>Deformatsioonivuuk variant 3 (raskeliiklusega ala)</vt:lpstr>
      <vt:lpstr>Deformatsioonivuuk</vt:lpstr>
      <vt:lpstr>Kaevukonstruktsioonid sillutiskattes</vt:lpstr>
      <vt:lpstr>Vee ärajuhtimise näiteid</vt:lpstr>
      <vt:lpstr>T-Konsult kogemused</vt:lpstr>
      <vt:lpstr>Võru keskväljak – Jüri tänav</vt:lpstr>
      <vt:lpstr>Ajaloomuuseum</vt:lpstr>
      <vt:lpstr>Tõrva keskväljak</vt:lpstr>
      <vt:lpstr>Otepää keskväljak</vt:lpstr>
      <vt:lpstr>PowerPoint Presentation</vt:lpstr>
      <vt:lpstr>Kuressaare</vt:lpstr>
      <vt:lpstr>PowerPoint Presentation</vt:lpstr>
      <vt:lpstr>PowerPoint Presentation</vt:lpstr>
      <vt:lpstr>PowerPoint Presentation</vt:lpstr>
      <vt:lpstr>Kuressaare keskväljak märts 2025</vt:lpstr>
      <vt:lpstr>Mida Kuressaares tehtud vigadest õppida</vt:lpstr>
      <vt:lpstr>Haapsalu Posti tänav</vt:lpstr>
      <vt:lpstr>PowerPoint Presentation</vt:lpstr>
      <vt:lpstr>PowerPoint Presentation</vt:lpstr>
      <vt:lpstr>KVB toimivusdeklaratsioon</vt:lpstr>
      <vt:lpstr>PowerPoint Presentation</vt:lpstr>
      <vt:lpstr>PowerPoint Presentation</vt:lpstr>
      <vt:lpstr>Rennid Taani tänavakonstruktsioonis Bussipeatuse lähiala, katteks on Confalt sest staatilist koormust asfalt hästi ei talu</vt:lpstr>
      <vt:lpstr>Jälle sillutis Taanis – nad ikka oskavad…</vt:lpstr>
      <vt:lpstr>PowerPoint Presentation</vt:lpstr>
      <vt:lpstr>Mummukivid</vt:lpstr>
      <vt:lpstr>PowerPoint Presentation</vt:lpstr>
      <vt:lpstr>Võtaks vahepealse kokku</vt:lpstr>
      <vt:lpstr>6. Ehitusprotsess ja mõõtmised</vt:lpstr>
      <vt:lpstr>Tõenäolised muutused lähiaastatel</vt:lpstr>
      <vt:lpstr>Tasasus, kandevõime ja tihendustegur </vt:lpstr>
      <vt:lpstr>Miks Gapman hea on?</vt:lpstr>
      <vt:lpstr>Tihendustegur liivadel</vt:lpstr>
      <vt:lpstr>Kandevõime = konstruktsiooni elastsusmoodul</vt:lpstr>
      <vt:lpstr>Plaatkoormuskatse, EV2</vt:lpstr>
      <vt:lpstr>Plaatkoormuskatse</vt:lpstr>
      <vt:lpstr>Kolm kergdeflektomeetrite (LWD) koolkonda</vt:lpstr>
      <vt:lpstr>Kandevõime mõõtmine Soome koolkond Loadman ja Inspector Korrelatsioon tihendusteguri ja plaatkoormuskatsega puudub</vt:lpstr>
      <vt:lpstr>Kandevõime mõõtmine – Saksa koolkond Hea korrelatsioon tihendusteguriga liivadel ja aluse kandevõimega plaatkoormuskatses</vt:lpstr>
      <vt:lpstr>Kandevõime mõõtmine – Taani koolkond Hea korrelatsioon tihendusteguriga liivadel ja aluse kandevõimega plaatkoormuskatsel</vt:lpstr>
      <vt:lpstr>Tallinna juhend/norm ja kandevõime</vt:lpstr>
      <vt:lpstr>Erinevate mõõteseadmete rakendatavus</vt:lpstr>
      <vt:lpstr>Q5: kandevõimemõõtmised pargiteedel</vt:lpstr>
      <vt:lpstr>Geosünteedid</vt:lpstr>
      <vt:lpstr>Geosünteet – juuretõkkeline termilise töötlusega geotekstiil</vt:lpstr>
      <vt:lpstr>Tean et teid huvitab puude/põõsaste juurte kaitse</vt:lpstr>
      <vt:lpstr>Kuidas edasi?</vt:lpstr>
      <vt:lpstr>Tänud tähelepanu eest!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Ain Kendra</dc:creator>
  <cp:lastModifiedBy>Ain Kendra</cp:lastModifiedBy>
  <cp:revision>18</cp:revision>
  <dcterms:created xsi:type="dcterms:W3CDTF">2025-08-07T11:28:47Z</dcterms:created>
  <dcterms:modified xsi:type="dcterms:W3CDTF">2025-10-09T08:31:50Z</dcterms:modified>
</cp:coreProperties>
</file>